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7" r:id="rId7"/>
    <p:sldId id="278" r:id="rId8"/>
    <p:sldId id="287" r:id="rId9"/>
    <p:sldId id="258" r:id="rId10"/>
    <p:sldId id="288" r:id="rId11"/>
    <p:sldId id="289" r:id="rId12"/>
    <p:sldId id="280" r:id="rId13"/>
    <p:sldId id="291" r:id="rId14"/>
    <p:sldId id="282" r:id="rId15"/>
    <p:sldId id="2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4/23/2024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876688" y="658763"/>
            <a:ext cx="3941687" cy="2147414"/>
          </a:xfrm>
        </p:spPr>
        <p:txBody>
          <a:bodyPr anchor="ctr"/>
          <a:lstStyle/>
          <a:p>
            <a:r>
              <a:rPr lang="en-US" dirty="0">
                <a:latin typeface="Segoe UI Black" panose="020B0A02040204020203" pitchFamily="34" charset="0"/>
                <a:ea typeface="Segoe UI Black" panose="020B0A02040204020203" pitchFamily="34" charset="0"/>
              </a:rPr>
              <a:t>UNIVERSITY college of engine</a:t>
            </a:r>
            <a:r>
              <a:rPr lang="en-US" sz="4000" dirty="0">
                <a:latin typeface="Segoe UI Black" panose="020B0A02040204020203" pitchFamily="34" charset="0"/>
                <a:ea typeface="Segoe UI Black" panose="020B0A02040204020203" pitchFamily="34" charset="0"/>
              </a:rPr>
              <a:t>ering </a:t>
            </a:r>
            <a:r>
              <a:rPr lang="en-US" sz="4000" dirty="0" err="1">
                <a:latin typeface="Segoe UI Black" panose="020B0A02040204020203" pitchFamily="34" charset="0"/>
                <a:ea typeface="Segoe UI Black" panose="020B0A02040204020203" pitchFamily="34" charset="0"/>
              </a:rPr>
              <a:t>nagercoil</a:t>
            </a:r>
            <a:r>
              <a:rPr lang="en-US" sz="4000" dirty="0">
                <a:latin typeface="Segoe UI Black" panose="020B0A02040204020203" pitchFamily="34" charset="0"/>
                <a:ea typeface="Segoe UI Black" panose="020B0A02040204020203" pitchFamily="34" charset="0"/>
              </a:rPr>
              <a:t> </a:t>
            </a:r>
          </a:p>
        </p:txBody>
      </p:sp>
      <p:sp>
        <p:nvSpPr>
          <p:cNvPr id="4" name="TextBox 3">
            <a:extLst>
              <a:ext uri="{FF2B5EF4-FFF2-40B4-BE49-F238E27FC236}">
                <a16:creationId xmlns:a16="http://schemas.microsoft.com/office/drawing/2014/main" id="{966B249A-5CBE-8340-BF55-A9027869583C}"/>
              </a:ext>
            </a:extLst>
          </p:cNvPr>
          <p:cNvSpPr txBox="1"/>
          <p:nvPr/>
        </p:nvSpPr>
        <p:spPr>
          <a:xfrm>
            <a:off x="6491287" y="3824201"/>
            <a:ext cx="6185296"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Submitted by</a:t>
            </a:r>
            <a:r>
              <a:rPr lang="en-US" dirty="0">
                <a:latin typeface="Times New Roman"/>
                <a:cs typeface="Times New Roman"/>
              </a:rPr>
              <a:t>:</a:t>
            </a:r>
          </a:p>
          <a:p>
            <a:r>
              <a:rPr lang="en-US" sz="2800" dirty="0">
                <a:latin typeface="Times New Roman"/>
                <a:cs typeface="Times New Roman"/>
              </a:rPr>
              <a:t>SRISAKTHI.C</a:t>
            </a:r>
          </a:p>
          <a:p>
            <a:r>
              <a:rPr lang="en-US" sz="2800" dirty="0">
                <a:latin typeface="Times New Roman"/>
                <a:cs typeface="Times New Roman"/>
              </a:rPr>
              <a:t>Register No:962821205051</a:t>
            </a:r>
          </a:p>
          <a:p>
            <a:r>
              <a:rPr lang="en-US" sz="2800" dirty="0">
                <a:latin typeface="Times New Roman"/>
                <a:cs typeface="Times New Roman"/>
              </a:rPr>
              <a:t>NM ID:au962821205051</a:t>
            </a:r>
          </a:p>
          <a:p>
            <a:r>
              <a:rPr lang="en-US" sz="2800" dirty="0">
                <a:latin typeface="Times New Roman"/>
                <a:cs typeface="Times New Roman"/>
              </a:rPr>
              <a:t>EMAIL ID:srisakthic2804@gmail.com</a:t>
            </a:r>
          </a:p>
          <a:p>
            <a:r>
              <a:rPr lang="en-US" sz="3200" dirty="0">
                <a:latin typeface="Times New Roman"/>
                <a:cs typeface="Times New Roman"/>
              </a:rPr>
              <a:t>FINAL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43D6-DB75-6812-C2D2-CBFFB15162F7}"/>
              </a:ext>
            </a:extLst>
          </p:cNvPr>
          <p:cNvSpPr>
            <a:spLocks noGrp="1"/>
          </p:cNvSpPr>
          <p:nvPr>
            <p:ph type="title"/>
          </p:nvPr>
        </p:nvSpPr>
        <p:spPr>
          <a:xfrm>
            <a:off x="554920" y="575224"/>
            <a:ext cx="6560969" cy="445113"/>
          </a:xfrm>
        </p:spPr>
        <p:txBody>
          <a:bodyPr>
            <a:noAutofit/>
          </a:bodyPr>
          <a:lstStyle/>
          <a:p>
            <a:r>
              <a:rPr lang="en-US" sz="3200" b="1" u="sng" dirty="0">
                <a:latin typeface="Times New Roman"/>
                <a:cs typeface="Times New Roman"/>
              </a:rPr>
              <a:t>MODELLING</a:t>
            </a:r>
          </a:p>
        </p:txBody>
      </p:sp>
      <p:sp>
        <p:nvSpPr>
          <p:cNvPr id="3" name="Text Placeholder 2">
            <a:extLst>
              <a:ext uri="{FF2B5EF4-FFF2-40B4-BE49-F238E27FC236}">
                <a16:creationId xmlns:a16="http://schemas.microsoft.com/office/drawing/2014/main" id="{E5F717D2-5929-EB10-C6E1-FABACFF1A82C}"/>
              </a:ext>
            </a:extLst>
          </p:cNvPr>
          <p:cNvSpPr>
            <a:spLocks noGrp="1"/>
          </p:cNvSpPr>
          <p:nvPr>
            <p:ph type="body" idx="1"/>
          </p:nvPr>
        </p:nvSpPr>
        <p:spPr/>
        <p:txBody>
          <a:bodyPr/>
          <a:lstStyle/>
          <a:p>
            <a:r>
              <a:rPr lang="en-US"/>
              <a:t>.</a:t>
            </a:r>
          </a:p>
        </p:txBody>
      </p:sp>
      <p:sp>
        <p:nvSpPr>
          <p:cNvPr id="4" name="Content Placeholder 3">
            <a:extLst>
              <a:ext uri="{FF2B5EF4-FFF2-40B4-BE49-F238E27FC236}">
                <a16:creationId xmlns:a16="http://schemas.microsoft.com/office/drawing/2014/main" id="{69358354-CAD1-434F-F3A3-251B0E0BCD40}"/>
              </a:ext>
            </a:extLst>
          </p:cNvPr>
          <p:cNvSpPr>
            <a:spLocks noGrp="1"/>
          </p:cNvSpPr>
          <p:nvPr>
            <p:ph sz="half" idx="2"/>
          </p:nvPr>
        </p:nvSpPr>
        <p:spPr>
          <a:xfrm>
            <a:off x="186829" y="1309100"/>
            <a:ext cx="6567659" cy="4973676"/>
          </a:xfrm>
        </p:spPr>
        <p:txBody>
          <a:bodyPr vert="horz" lIns="91440" tIns="45720" rIns="91440" bIns="45720" rtlCol="0" anchor="t">
            <a:normAutofit/>
          </a:bodyPr>
          <a:lstStyle/>
          <a:p>
            <a:r>
              <a:rPr lang="en-US" sz="2400" dirty="0">
                <a:latin typeface="Times New Roman"/>
                <a:cs typeface="Times New Roman"/>
              </a:rPr>
              <a:t>Data Collection and Preprocessing​ </a:t>
            </a:r>
          </a:p>
          <a:p>
            <a:r>
              <a:rPr lang="en-US" sz="2400" dirty="0">
                <a:latin typeface="Times New Roman"/>
                <a:cs typeface="Times New Roman"/>
              </a:rPr>
              <a:t>Feature Selection and Engineering​</a:t>
            </a:r>
          </a:p>
          <a:p>
            <a:r>
              <a:rPr lang="en-US" sz="2400" dirty="0">
                <a:latin typeface="Times New Roman"/>
                <a:cs typeface="Times New Roman"/>
              </a:rPr>
              <a:t>Data Sequencing​ Model Architecture​ </a:t>
            </a:r>
          </a:p>
          <a:p>
            <a:r>
              <a:rPr lang="en-US" sz="2400" dirty="0">
                <a:latin typeface="Times New Roman"/>
                <a:cs typeface="Times New Roman"/>
              </a:rPr>
              <a:t>Compile the Model​</a:t>
            </a:r>
          </a:p>
          <a:p>
            <a:r>
              <a:rPr lang="en-US" sz="2400" dirty="0">
                <a:latin typeface="Times New Roman"/>
                <a:cs typeface="Times New Roman"/>
              </a:rPr>
              <a:t>Model Training​ </a:t>
            </a:r>
          </a:p>
          <a:p>
            <a:r>
              <a:rPr lang="en-US" sz="2400" dirty="0">
                <a:latin typeface="Times New Roman"/>
                <a:cs typeface="Times New Roman"/>
              </a:rPr>
              <a:t>Model Evaluation​ </a:t>
            </a:r>
          </a:p>
          <a:p>
            <a:r>
              <a:rPr lang="en-US" sz="2400" dirty="0">
                <a:latin typeface="Times New Roman"/>
                <a:cs typeface="Times New Roman"/>
              </a:rPr>
              <a:t>Hyperparameter </a:t>
            </a:r>
          </a:p>
          <a:p>
            <a:r>
              <a:rPr lang="en-US" sz="2400" dirty="0">
                <a:latin typeface="Times New Roman"/>
                <a:cs typeface="Times New Roman"/>
              </a:rPr>
              <a:t>Tuning​ Prediction</a:t>
            </a:r>
          </a:p>
          <a:p>
            <a:r>
              <a:rPr lang="en-US" sz="2400" dirty="0">
                <a:latin typeface="Times New Roman"/>
                <a:cs typeface="Times New Roman"/>
              </a:rPr>
              <a:t>​Iterative Improvement</a:t>
            </a:r>
          </a:p>
        </p:txBody>
      </p:sp>
      <p:sp>
        <p:nvSpPr>
          <p:cNvPr id="5" name="Text Placeholder 4">
            <a:extLst>
              <a:ext uri="{FF2B5EF4-FFF2-40B4-BE49-F238E27FC236}">
                <a16:creationId xmlns:a16="http://schemas.microsoft.com/office/drawing/2014/main" id="{DF050ADB-7641-ADF4-3093-D8C121CFEC9B}"/>
              </a:ext>
            </a:extLst>
          </p:cNvPr>
          <p:cNvSpPr>
            <a:spLocks noGrp="1"/>
          </p:cNvSpPr>
          <p:nvPr>
            <p:ph type="body" sz="quarter" idx="3"/>
          </p:nvPr>
        </p:nvSpPr>
        <p:spPr>
          <a:xfrm>
            <a:off x="7887108" y="-12143"/>
            <a:ext cx="3943627" cy="3180686"/>
          </a:xfrm>
        </p:spPr>
        <p:txBody>
          <a:bodyPr/>
          <a:lstStyle/>
          <a:p>
            <a:r>
              <a:rPr lang="en-US"/>
              <a:t>.</a:t>
            </a:r>
          </a:p>
        </p:txBody>
      </p:sp>
      <p:pic>
        <p:nvPicPr>
          <p:cNvPr id="8" name="Content Placeholder 7" descr="A diagram of a process&#10;&#10;Description automatically generated">
            <a:extLst>
              <a:ext uri="{FF2B5EF4-FFF2-40B4-BE49-F238E27FC236}">
                <a16:creationId xmlns:a16="http://schemas.microsoft.com/office/drawing/2014/main" id="{13624C51-242B-A139-2AC4-059F38DCB4F8}"/>
              </a:ext>
            </a:extLst>
          </p:cNvPr>
          <p:cNvPicPr>
            <a:picLocks noGrp="1" noChangeAspect="1"/>
          </p:cNvPicPr>
          <p:nvPr>
            <p:ph sz="half" idx="14"/>
          </p:nvPr>
        </p:nvPicPr>
        <p:blipFill>
          <a:blip r:embed="rId2"/>
          <a:stretch>
            <a:fillRect/>
          </a:stretch>
        </p:blipFill>
        <p:spPr>
          <a:xfrm>
            <a:off x="5621868" y="7154"/>
            <a:ext cx="6576295" cy="6846498"/>
          </a:xfrm>
        </p:spPr>
      </p:pic>
      <p:sp>
        <p:nvSpPr>
          <p:cNvPr id="7" name="Slide Number Placeholder 6">
            <a:extLst>
              <a:ext uri="{FF2B5EF4-FFF2-40B4-BE49-F238E27FC236}">
                <a16:creationId xmlns:a16="http://schemas.microsoft.com/office/drawing/2014/main" id="{0BF62115-12B6-A398-9ACA-033E30AB7F32}"/>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34103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8B0FB90-95D6-14AE-50AC-D39FFEA75EA8}"/>
              </a:ext>
            </a:extLst>
          </p:cNvPr>
          <p:cNvSpPr>
            <a:spLocks noGrp="1"/>
          </p:cNvSpPr>
          <p:nvPr>
            <p:ph type="title"/>
          </p:nvPr>
        </p:nvSpPr>
        <p:spPr>
          <a:xfrm>
            <a:off x="838200" y="337192"/>
            <a:ext cx="5712706" cy="445113"/>
          </a:xfrm>
        </p:spPr>
        <p:txBody>
          <a:bodyPr>
            <a:normAutofit fontScale="90000"/>
          </a:bodyPr>
          <a:lstStyle/>
          <a:p>
            <a:r>
              <a:rPr lang="en-US" sz="4000" u="sng" dirty="0">
                <a:latin typeface="Times New Roman"/>
                <a:cs typeface="Times New Roman"/>
              </a:rPr>
              <a:t>RESULT</a:t>
            </a:r>
          </a:p>
        </p:txBody>
      </p:sp>
      <p:sp>
        <p:nvSpPr>
          <p:cNvPr id="8" name="Text Placeholder 7">
            <a:extLst>
              <a:ext uri="{FF2B5EF4-FFF2-40B4-BE49-F238E27FC236}">
                <a16:creationId xmlns:a16="http://schemas.microsoft.com/office/drawing/2014/main" id="{7A846D2E-B8B0-EEFD-F876-EBF86BA0B3E2}"/>
              </a:ext>
            </a:extLst>
          </p:cNvPr>
          <p:cNvSpPr>
            <a:spLocks noGrp="1"/>
          </p:cNvSpPr>
          <p:nvPr>
            <p:ph type="body" idx="1"/>
          </p:nvPr>
        </p:nvSpPr>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id="{784AB0F8-473C-484A-B0DF-B33AEAF19DE9}"/>
              </a:ext>
            </a:extLst>
          </p:cNvPr>
          <p:cNvPicPr>
            <a:picLocks noGrp="1" noChangeAspect="1"/>
          </p:cNvPicPr>
          <p:nvPr>
            <p:ph sz="half" idx="2"/>
          </p:nvPr>
        </p:nvPicPr>
        <p:blipFill rotWithShape="1">
          <a:blip r:embed="rId3"/>
          <a:srcRect b="5291"/>
          <a:stretch/>
        </p:blipFill>
        <p:spPr>
          <a:xfrm>
            <a:off x="361265" y="1242386"/>
            <a:ext cx="5972205" cy="5138702"/>
          </a:xfrm>
        </p:spPr>
      </p:pic>
      <p:sp>
        <p:nvSpPr>
          <p:cNvPr id="4" name="Text Placeholder 3">
            <a:extLst>
              <a:ext uri="{FF2B5EF4-FFF2-40B4-BE49-F238E27FC236}">
                <a16:creationId xmlns:a16="http://schemas.microsoft.com/office/drawing/2014/main" id="{E39C3855-F04D-388A-42E1-5FECCCFCF32A}"/>
              </a:ext>
            </a:extLst>
          </p:cNvPr>
          <p:cNvSpPr>
            <a:spLocks noGrp="1"/>
          </p:cNvSpPr>
          <p:nvPr>
            <p:ph type="body" sz="quarter" idx="3"/>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0DEC8FA-BE71-1052-10A3-21C2992A6206}"/>
              </a:ext>
            </a:extLst>
          </p:cNvPr>
          <p:cNvPicPr>
            <a:picLocks noGrp="1" noChangeAspect="1"/>
          </p:cNvPicPr>
          <p:nvPr>
            <p:ph sz="half" idx="14"/>
          </p:nvPr>
        </p:nvPicPr>
        <p:blipFill rotWithShape="1">
          <a:blip r:embed="rId4"/>
          <a:srcRect t="58" r="-62" b="4785"/>
          <a:stretch/>
        </p:blipFill>
        <p:spPr>
          <a:xfrm>
            <a:off x="6571972" y="1245409"/>
            <a:ext cx="5437995" cy="5135679"/>
          </a:xfrm>
        </p:spPr>
      </p:pic>
    </p:spTree>
    <p:extLst>
      <p:ext uri="{BB962C8B-B14F-4D97-AF65-F5344CB8AC3E}">
        <p14:creationId xmlns:p14="http://schemas.microsoft.com/office/powerpoint/2010/main" val="6369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D9B926-8983-412C-5484-C6C1ECC5A7DB}"/>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a:p>
        </p:txBody>
      </p:sp>
      <p:sp>
        <p:nvSpPr>
          <p:cNvPr id="8" name="TextBox 7">
            <a:extLst>
              <a:ext uri="{FF2B5EF4-FFF2-40B4-BE49-F238E27FC236}">
                <a16:creationId xmlns:a16="http://schemas.microsoft.com/office/drawing/2014/main" id="{3A5D9B8D-BF3D-6163-8DEA-47ABD6EFCC84}"/>
              </a:ext>
            </a:extLst>
          </p:cNvPr>
          <p:cNvSpPr txBox="1"/>
          <p:nvPr/>
        </p:nvSpPr>
        <p:spPr>
          <a:xfrm>
            <a:off x="7817191" y="748492"/>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u="sng" dirty="0">
                <a:latin typeface="Times New Roman"/>
                <a:cs typeface="Times New Roman"/>
              </a:rPr>
              <a:t>CONCLUSION</a:t>
            </a:r>
          </a:p>
          <a:p>
            <a:endParaRPr lang="en-US" sz="2800" b="1" u="sng" dirty="0">
              <a:latin typeface="Times New Roman"/>
              <a:cs typeface="Times New Roman"/>
            </a:endParaRPr>
          </a:p>
        </p:txBody>
      </p:sp>
      <p:sp>
        <p:nvSpPr>
          <p:cNvPr id="14" name="TextBox 13">
            <a:extLst>
              <a:ext uri="{FF2B5EF4-FFF2-40B4-BE49-F238E27FC236}">
                <a16:creationId xmlns:a16="http://schemas.microsoft.com/office/drawing/2014/main" id="{FDA3246E-9611-8594-67D4-6CF9F512425C}"/>
              </a:ext>
            </a:extLst>
          </p:cNvPr>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dirty="0">
              <a:latin typeface="Times New Roman"/>
              <a:cs typeface="Times New Roman"/>
            </a:endParaRPr>
          </a:p>
          <a:p>
            <a:pPr marL="342900" indent="-342900">
              <a:buFont typeface="Arial"/>
              <a:buChar char="•"/>
            </a:pPr>
            <a:r>
              <a:rPr lang="en-US" dirty="0">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lang="en-US" dirty="0">
              <a:latin typeface="Times New Roman"/>
              <a:cs typeface="Times New Roman"/>
            </a:endParaRPr>
          </a:p>
          <a:p>
            <a:pPr marL="342900" indent="-342900">
              <a:buFont typeface="Arial"/>
              <a:buChar char="•"/>
            </a:pPr>
            <a:r>
              <a:rPr lang="en-US" dirty="0">
                <a:latin typeface="Times New Roman"/>
                <a:ea typeface="+mn-lt"/>
                <a:cs typeface="+mn-lt"/>
              </a:rPr>
              <a:t>Though not a crystal ball, LSTM models stand as invaluable allies in the quest for profitable trades.</a:t>
            </a:r>
            <a:endParaRPr lang="en-US" dirty="0">
              <a:latin typeface="Times New Roman"/>
              <a:cs typeface="Times New Roman"/>
            </a:endParaRPr>
          </a:p>
          <a:p>
            <a:br>
              <a:rPr lang="en-US" dirty="0"/>
            </a:br>
            <a:endParaRPr lang="en-US" dirty="0"/>
          </a:p>
          <a:p>
            <a:pPr algn="l"/>
            <a:endParaRPr lang="en-US" dirty="0"/>
          </a:p>
        </p:txBody>
      </p:sp>
    </p:spTree>
    <p:extLst>
      <p:ext uri="{BB962C8B-B14F-4D97-AF65-F5344CB8AC3E}">
        <p14:creationId xmlns:p14="http://schemas.microsoft.com/office/powerpoint/2010/main" val="32503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a:cs typeface="Times New Roman"/>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F58B-380B-CC40-75E1-861FB36BC60A}"/>
              </a:ext>
            </a:extLst>
          </p:cNvPr>
          <p:cNvSpPr>
            <a:spLocks noGrp="1"/>
          </p:cNvSpPr>
          <p:nvPr>
            <p:ph type="title"/>
          </p:nvPr>
        </p:nvSpPr>
        <p:spPr>
          <a:xfrm>
            <a:off x="176981" y="1171824"/>
            <a:ext cx="5771071" cy="1196167"/>
          </a:xfrm>
        </p:spPr>
        <p:txBody>
          <a:bodyPr>
            <a:normAutofit fontScale="90000"/>
          </a:bodyPr>
          <a:lstStyle/>
          <a:p>
            <a:r>
              <a:rPr lang="en-US" sz="4800" b="1" u="sng" dirty="0">
                <a:latin typeface="Times New Roman" panose="02020603050405020304" pitchFamily="18" charset="0"/>
                <a:cs typeface="Times New Roman" panose="02020603050405020304" pitchFamily="18" charset="0"/>
              </a:rPr>
              <a:t>TITLE OF PROJECT</a:t>
            </a:r>
          </a:p>
        </p:txBody>
      </p:sp>
      <p:sp>
        <p:nvSpPr>
          <p:cNvPr id="3" name="Content Placeholder 2">
            <a:extLst>
              <a:ext uri="{FF2B5EF4-FFF2-40B4-BE49-F238E27FC236}">
                <a16:creationId xmlns:a16="http://schemas.microsoft.com/office/drawing/2014/main" id="{5BBB010B-B0DE-0BB8-4913-27BF0CF7496B}"/>
              </a:ext>
            </a:extLst>
          </p:cNvPr>
          <p:cNvSpPr>
            <a:spLocks noGrp="1"/>
          </p:cNvSpPr>
          <p:nvPr>
            <p:ph idx="1"/>
          </p:nvPr>
        </p:nvSpPr>
        <p:spPr>
          <a:xfrm>
            <a:off x="321148" y="2664180"/>
            <a:ext cx="4526155" cy="1917651"/>
          </a:xfrm>
        </p:spPr>
        <p:txBody>
          <a:bodyPr vert="horz" lIns="91440" tIns="45720" rIns="91440" bIns="45720" rtlCol="0" anchor="t">
            <a:normAutofit fontScale="77500" lnSpcReduction="20000"/>
          </a:bodyPr>
          <a:lstStyle/>
          <a:p>
            <a:r>
              <a:rPr lang="en-US" sz="3200" dirty="0">
                <a:latin typeface="Times New Roman"/>
                <a:cs typeface="Times New Roman"/>
              </a:rPr>
              <a:t>STOCK PRICE PREDICTION USING LSTM NEURAL NETWORKS (RNN) MARKET</a:t>
            </a:r>
            <a:endParaRPr lang="en-US" dirty="0"/>
          </a:p>
        </p:txBody>
      </p:sp>
      <p:sp>
        <p:nvSpPr>
          <p:cNvPr id="4" name="Slide Number Placeholder 3">
            <a:extLst>
              <a:ext uri="{FF2B5EF4-FFF2-40B4-BE49-F238E27FC236}">
                <a16:creationId xmlns:a16="http://schemas.microsoft.com/office/drawing/2014/main" id="{2C5D5FF7-082F-324E-24D1-7E4C0BBC273C}"/>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06200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931507"/>
            <a:ext cx="2895600" cy="779223"/>
          </a:xfrm>
        </p:spPr>
        <p:txBody>
          <a:bodyPr>
            <a:normAutofit/>
          </a:bodyPr>
          <a:lstStyle/>
          <a:p>
            <a:r>
              <a:rPr lang="en-US" sz="4000" u="sng" dirty="0">
                <a:latin typeface="Times New Roman" panose="02020603050405020304" pitchFamily="18" charset="0"/>
                <a:cs typeface="Times New Roman" panose="02020603050405020304" pitchFamily="18" charset="0"/>
              </a:rPr>
              <a:t>AGENDA</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951521"/>
            <a:ext cx="4232694" cy="3269589"/>
          </a:xfrm>
        </p:spPr>
        <p:txBody>
          <a:bodyPr vert="horz" lIns="91440" tIns="45720" rIns="91440" bIns="45720" rtlCol="0" anchor="t">
            <a:normAutofit fontScale="77500" lnSpcReduction="20000"/>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PROJECT OVERVIEW</a:t>
            </a:r>
          </a:p>
          <a:p>
            <a:r>
              <a:rPr lang="en-US" sz="2400" dirty="0">
                <a:latin typeface="Times New Roman" panose="02020603050405020304" pitchFamily="18" charset="0"/>
                <a:cs typeface="Times New Roman" panose="02020603050405020304" pitchFamily="18" charset="0"/>
              </a:rPr>
              <a:t>3.    END USERS</a:t>
            </a:r>
          </a:p>
          <a:p>
            <a:r>
              <a:rPr lang="en-US" sz="2400" dirty="0">
                <a:latin typeface="Times New Roman" panose="02020603050405020304" pitchFamily="18" charset="0"/>
                <a:cs typeface="Times New Roman" panose="02020603050405020304" pitchFamily="18" charset="0"/>
              </a:rPr>
              <a:t>4.    MY SOLUTION</a:t>
            </a:r>
          </a:p>
          <a:p>
            <a:r>
              <a:rPr lang="en-US" sz="2400" dirty="0">
                <a:latin typeface="Times New Roman" panose="02020603050405020304" pitchFamily="18" charset="0"/>
                <a:cs typeface="Times New Roman" panose="02020603050405020304" pitchFamily="18" charset="0"/>
              </a:rPr>
              <a:t>5.    MODELLING</a:t>
            </a:r>
          </a:p>
          <a:p>
            <a:r>
              <a:rPr lang="en-US" sz="2400" dirty="0">
                <a:latin typeface="Times New Roman" panose="02020603050405020304" pitchFamily="18" charset="0"/>
                <a:cs typeface="Times New Roman" panose="02020603050405020304" pitchFamily="18" charset="0"/>
              </a:rPr>
              <a:t>6.    RESULTS</a:t>
            </a:r>
          </a:p>
          <a:p>
            <a:r>
              <a:rPr lang="en-US" sz="2400" dirty="0">
                <a:latin typeface="Times New Roman" panose="02020603050405020304" pitchFamily="18" charset="0"/>
                <a:cs typeface="Times New Roman" panose="02020603050405020304" pitchFamily="18" charset="0"/>
              </a:rPr>
              <a:t>7.    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676377" y="575507"/>
            <a:ext cx="6379305" cy="530638"/>
          </a:xfrm>
        </p:spPr>
        <p:txBody>
          <a:bodyPr/>
          <a:lstStyle/>
          <a:p>
            <a:r>
              <a:rPr lang="en-US" u="sng" dirty="0" err="1">
                <a:latin typeface="Times New Roman" panose="02020603050405020304" pitchFamily="18" charset="0"/>
                <a:cs typeface="Times New Roman" panose="02020603050405020304" pitchFamily="18" charset="0"/>
              </a:rPr>
              <a:t>ProBLEM</a:t>
            </a:r>
            <a:r>
              <a:rPr lang="en-US" u="sng" dirty="0"/>
              <a:t> STATEMENT</a:t>
            </a:r>
          </a:p>
        </p:txBody>
      </p:sp>
      <p:sp>
        <p:nvSpPr>
          <p:cNvPr id="3" name="TextBox 2">
            <a:extLst>
              <a:ext uri="{FF2B5EF4-FFF2-40B4-BE49-F238E27FC236}">
                <a16:creationId xmlns:a16="http://schemas.microsoft.com/office/drawing/2014/main" id="{61C107D9-D214-5AE6-7044-D486A8E0DBB3}"/>
              </a:ext>
            </a:extLst>
          </p:cNvPr>
          <p:cNvSpPr txBox="1"/>
          <p:nvPr/>
        </p:nvSpPr>
        <p:spPr>
          <a:xfrm>
            <a:off x="6587067" y="1320800"/>
            <a:ext cx="546946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rgbClr val="0D0D0D"/>
                </a:solidFill>
                <a:latin typeface="Times New Roman"/>
                <a:ea typeface="+mn-lt"/>
                <a:cs typeface="+mn-lt"/>
              </a:rPr>
              <a:t>The stock market is characterized by its inherent volatility and complexity, making accurate predictions of stock prices a challenging task.</a:t>
            </a:r>
            <a:endParaRPr lang="en-US" sz="2400" dirty="0">
              <a:solidFill>
                <a:srgbClr val="000000"/>
              </a:solidFill>
              <a:latin typeface="Times New Roman"/>
              <a:ea typeface="+mn-lt"/>
              <a:cs typeface="Times New Roman"/>
            </a:endParaRPr>
          </a:p>
          <a:p>
            <a:pPr marL="342900" indent="-342900">
              <a:buFont typeface="Arial"/>
              <a:buChar char="•"/>
            </a:pPr>
            <a:endParaRPr lang="en-US" sz="2400" dirty="0">
              <a:solidFill>
                <a:srgbClr val="0D0D0D"/>
              </a:solidFill>
              <a:latin typeface="Times New Roman"/>
              <a:ea typeface="+mn-lt"/>
              <a:cs typeface="+mn-lt"/>
            </a:endParaRPr>
          </a:p>
          <a:p>
            <a:pPr marL="342900" indent="-342900">
              <a:buFont typeface="Arial"/>
              <a:buChar char="•"/>
            </a:pPr>
            <a:r>
              <a:rPr lang="en-US" sz="2400" dirty="0">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dirty="0">
              <a:latin typeface="Times New Roman"/>
              <a:cs typeface="Times New Roman"/>
            </a:endParaRP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EF91-5CB1-8F49-17FF-D77EC29523E0}"/>
              </a:ext>
            </a:extLst>
          </p:cNvPr>
          <p:cNvSpPr>
            <a:spLocks noGrp="1"/>
          </p:cNvSpPr>
          <p:nvPr>
            <p:ph type="ctrTitle"/>
          </p:nvPr>
        </p:nvSpPr>
        <p:spPr>
          <a:xfrm>
            <a:off x="4339979" y="359045"/>
            <a:ext cx="9125380" cy="875694"/>
          </a:xfrm>
        </p:spPr>
        <p:txBody>
          <a:bodyPr/>
          <a:lstStyle/>
          <a:p>
            <a:pPr algn="ctr"/>
            <a:r>
              <a:rPr lang="en-US" sz="4000" u="sng" dirty="0">
                <a:solidFill>
                  <a:srgbClr val="222222"/>
                </a:solidFill>
                <a:latin typeface="Times New Roman"/>
                <a:cs typeface="Arial"/>
              </a:rPr>
              <a:t>PROJECT OVERVIEW</a:t>
            </a:r>
            <a:endParaRPr lang="en-US" sz="4000" u="sng" dirty="0">
              <a:latin typeface="Times New Roman"/>
              <a:cs typeface="Arial"/>
            </a:endParaRPr>
          </a:p>
        </p:txBody>
      </p:sp>
      <p:sp>
        <p:nvSpPr>
          <p:cNvPr id="4" name="TextBox 3">
            <a:extLst>
              <a:ext uri="{FF2B5EF4-FFF2-40B4-BE49-F238E27FC236}">
                <a16:creationId xmlns:a16="http://schemas.microsoft.com/office/drawing/2014/main" id="{7F24A4D5-2EEA-C760-CFBD-4A715BE8B78B}"/>
              </a:ext>
            </a:extLst>
          </p:cNvPr>
          <p:cNvSpPr txBox="1"/>
          <p:nvPr/>
        </p:nvSpPr>
        <p:spPr>
          <a:xfrm>
            <a:off x="6096000" y="1148333"/>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dirty="0">
                <a:solidFill>
                  <a:srgbClr val="222222"/>
                </a:solidFill>
                <a:latin typeface="Times New Roman"/>
                <a:cs typeface="Arial"/>
              </a:rPr>
              <a:t>                                                                 </a:t>
            </a:r>
            <a:endParaRPr lang="en-US" sz="2500" dirty="0">
              <a:solidFill>
                <a:srgbClr val="000000"/>
              </a:solidFill>
              <a:latin typeface="Times New Roman"/>
              <a:cs typeface="Times New Roman"/>
            </a:endParaRPr>
          </a:p>
          <a:p>
            <a:pPr marL="342900" indent="-342900">
              <a:buFont typeface="Arial"/>
              <a:buChar char="•"/>
            </a:pPr>
            <a:r>
              <a:rPr lang="en-US" sz="2500" dirty="0">
                <a:solidFill>
                  <a:srgbClr val="222222"/>
                </a:solidFill>
                <a:latin typeface="Times New Roman"/>
                <a:cs typeface="Arial"/>
              </a:rPr>
              <a:t> The Intelligent Stock Market Analysis System is  a comprehensive project aimed at providing investors and traders with powerful tools for analyzing and</a:t>
            </a:r>
            <a:endParaRPr lang="en-US" sz="2500" dirty="0">
              <a:solidFill>
                <a:srgbClr val="000000"/>
              </a:solidFill>
              <a:latin typeface="Times New Roman"/>
              <a:cs typeface="Times New Roman"/>
            </a:endParaRPr>
          </a:p>
          <a:p>
            <a:r>
              <a:rPr lang="en-US" sz="2500" dirty="0">
                <a:solidFill>
                  <a:srgbClr val="222222"/>
                </a:solidFill>
                <a:latin typeface="Times New Roman"/>
                <a:cs typeface="Arial"/>
              </a:rPr>
              <a:t>    interpreting stock market data.</a:t>
            </a:r>
            <a:r>
              <a:rPr lang="en-US" sz="2500" dirty="0">
                <a:latin typeface="Times New Roman"/>
                <a:cs typeface="Arial"/>
              </a:rPr>
              <a:t>​</a:t>
            </a:r>
            <a:endParaRPr lang="en-US" sz="2500" dirty="0">
              <a:latin typeface="Times New Roman"/>
              <a:cs typeface="Times New Roman"/>
            </a:endParaRPr>
          </a:p>
          <a:p>
            <a:pPr marL="342900" indent="-342900">
              <a:buFont typeface="Arial"/>
              <a:buChar char="•"/>
            </a:pPr>
            <a:endParaRPr lang="en-US" sz="2500" dirty="0">
              <a:solidFill>
                <a:srgbClr val="222222"/>
              </a:solidFill>
              <a:latin typeface="Times New Roman"/>
              <a:cs typeface="Arial"/>
            </a:endParaRPr>
          </a:p>
          <a:p>
            <a:pPr marL="342900" indent="-342900">
              <a:buFont typeface="Arial"/>
              <a:buChar char="•"/>
            </a:pPr>
            <a:r>
              <a:rPr lang="en-US" sz="2500" dirty="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lang="en-US" sz="2500" dirty="0">
              <a:solidFill>
                <a:srgbClr val="000000"/>
              </a:solidFill>
              <a:latin typeface="Times New Roman"/>
              <a:cs typeface="Arial"/>
            </a:endParaRPr>
          </a:p>
          <a:p>
            <a:pPr>
              <a:buFont typeface="Arial,Sans-Serif"/>
            </a:pPr>
            <a:r>
              <a:rPr lang="en-US" sz="2500" dirty="0">
                <a:solidFill>
                  <a:srgbClr val="222222"/>
                </a:solidFill>
                <a:latin typeface="Times New Roman"/>
                <a:cs typeface="Arial"/>
              </a:rPr>
              <a:t>    of stock  trading.</a:t>
            </a:r>
            <a:r>
              <a:rPr lang="en-US" sz="2500" dirty="0">
                <a:latin typeface="Times New Roman"/>
                <a:cs typeface="Arial"/>
              </a:rPr>
              <a:t>​</a:t>
            </a:r>
            <a:endParaRPr lang="en-US" sz="2500" dirty="0">
              <a:latin typeface="Times New Roman"/>
              <a:cs typeface="Times New Roman"/>
            </a:endParaRPr>
          </a:p>
        </p:txBody>
      </p:sp>
    </p:spTree>
    <p:extLst>
      <p:ext uri="{BB962C8B-B14F-4D97-AF65-F5344CB8AC3E}">
        <p14:creationId xmlns:p14="http://schemas.microsoft.com/office/powerpoint/2010/main" val="36306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778588"/>
            <a:ext cx="7288282" cy="769706"/>
          </a:xfrm>
        </p:spPr>
        <p:txBody>
          <a:bodyPr>
            <a:normAutofit/>
          </a:bodyPr>
          <a:lstStyle/>
          <a:p>
            <a:r>
              <a:rPr lang="en-US" sz="4000" u="sng" dirty="0">
                <a:latin typeface="Times New Roman"/>
                <a:cs typeface="Times New Roman"/>
              </a:rPr>
              <a:t>END USERS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latin typeface="Times New Roman" panose="02020603050405020304" pitchFamily="18" charset="0"/>
                <a:cs typeface="Times New Roman" panose="02020603050405020304" pitchFamily="18" charset="0"/>
              </a:rPr>
              <a:t>1.Investors</a:t>
            </a:r>
          </a:p>
          <a:p>
            <a:r>
              <a:rPr lang="en-US" sz="3600" b="0">
                <a:latin typeface="Times New Roman" panose="02020603050405020304" pitchFamily="18" charset="0"/>
                <a:cs typeface="Times New Roman" panose="02020603050405020304" pitchFamily="18" charset="0"/>
              </a:rPr>
              <a:t>2.Traders</a:t>
            </a:r>
          </a:p>
          <a:p>
            <a:r>
              <a:rPr lang="en-US" sz="3600" b="0">
                <a:latin typeface="Times New Roman" panose="02020603050405020304" pitchFamily="18" charset="0"/>
                <a:cs typeface="Times New Roman" panose="02020603050405020304" pitchFamily="18" charset="0"/>
              </a:rPr>
              <a:t>3.Financial Analysts</a:t>
            </a:r>
          </a:p>
          <a:p>
            <a:r>
              <a:rPr lang="en-US" sz="3600" b="0">
                <a:latin typeface="Times New Roman" panose="02020603050405020304" pitchFamily="18" charset="0"/>
                <a:cs typeface="Times New Roman" panose="02020603050405020304" pitchFamily="18" charset="0"/>
              </a:rPr>
              <a:t>4.Brokers</a:t>
            </a:r>
          </a:p>
          <a:p>
            <a:endParaRPr lang="en-US" sz="3600" b="0">
              <a:latin typeface="Times New Roman" panose="02020603050405020304" pitchFamily="18" charset="0"/>
              <a:cs typeface="Times New Roman" panose="02020603050405020304" pitchFamily="18" charset="0"/>
            </a:endParaRPr>
          </a:p>
          <a:p>
            <a:endParaRPr lang="en-US" sz="3600" b="0">
              <a:latin typeface="Times New Roman" panose="02020603050405020304" pitchFamily="18" charset="0"/>
              <a:cs typeface="Times New Roman" panose="02020603050405020304" pitchFamily="18"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81CB-28A3-3F9F-7424-72664C6B7E79}"/>
              </a:ext>
            </a:extLst>
          </p:cNvPr>
          <p:cNvSpPr>
            <a:spLocks noGrp="1"/>
          </p:cNvSpPr>
          <p:nvPr>
            <p:ph type="title"/>
          </p:nvPr>
        </p:nvSpPr>
        <p:spPr>
          <a:xfrm>
            <a:off x="997854" y="415844"/>
            <a:ext cx="9272357" cy="1057253"/>
          </a:xfrm>
        </p:spPr>
        <p:txBody>
          <a:bodyPr/>
          <a:lstStyle/>
          <a:p>
            <a:r>
              <a:rPr lang="en-US" u="sng" dirty="0">
                <a:latin typeface="Times New Roman"/>
                <a:cs typeface="Times New Roman"/>
              </a:rPr>
              <a:t>INTRODUCTION TO </a:t>
            </a:r>
            <a:r>
              <a:rPr lang="en-US" u="sng" dirty="0" err="1">
                <a:latin typeface="Times New Roman"/>
                <a:cs typeface="Times New Roman"/>
              </a:rPr>
              <a:t>lstm</a:t>
            </a:r>
            <a:r>
              <a:rPr lang="en-US" u="sng" dirty="0">
                <a:latin typeface="Times New Roman"/>
                <a:cs typeface="Times New Roman"/>
              </a:rPr>
              <a:t> neural networks </a:t>
            </a:r>
            <a:endParaRPr lang="en-US" u="sng" dirty="0"/>
          </a:p>
        </p:txBody>
      </p:sp>
      <p:sp>
        <p:nvSpPr>
          <p:cNvPr id="3" name="Content Placeholder 2">
            <a:extLst>
              <a:ext uri="{FF2B5EF4-FFF2-40B4-BE49-F238E27FC236}">
                <a16:creationId xmlns:a16="http://schemas.microsoft.com/office/drawing/2014/main" id="{3EBE99F6-1B43-715A-C924-B5A1B9AFB3A1}"/>
              </a:ext>
            </a:extLst>
          </p:cNvPr>
          <p:cNvSpPr>
            <a:spLocks noGrp="1"/>
          </p:cNvSpPr>
          <p:nvPr>
            <p:ph sz="half" idx="2"/>
          </p:nvPr>
        </p:nvSpPr>
        <p:spPr>
          <a:xfrm>
            <a:off x="1322388" y="1713531"/>
            <a:ext cx="7733910" cy="1715469"/>
          </a:xfrm>
        </p:spPr>
        <p:txBody>
          <a:bodyPr vert="horz" lIns="91440" tIns="45720" rIns="91440" bIns="45720" rtlCol="0" anchor="t">
            <a:noAutofit/>
          </a:bodyPr>
          <a:lstStyle/>
          <a:p>
            <a:pPr marL="285750" indent="-285750">
              <a:buFont typeface="Arial"/>
              <a:buChar char="•"/>
            </a:pPr>
            <a:r>
              <a:rPr lang="en-US" b="0" dirty="0">
                <a:solidFill>
                  <a:srgbClr val="0D0D0D"/>
                </a:solidFill>
                <a:latin typeface="Times New Roman"/>
                <a:ea typeface="+mn-lt"/>
                <a:cs typeface="+mn-lt"/>
              </a:rPr>
              <a:t>LSTM stands for Long Short-Term Memory, a type of recurrent neural network (RNN) architecture.</a:t>
            </a:r>
            <a:endParaRPr lang="en-US" dirty="0">
              <a:latin typeface="Times New Roman"/>
              <a:cs typeface="Times New Roman"/>
            </a:endParaRPr>
          </a:p>
          <a:p>
            <a:pPr marL="285750" indent="-285750">
              <a:buFont typeface="Arial"/>
              <a:buChar char="•"/>
            </a:pPr>
            <a:r>
              <a:rPr lang="en-US" b="0" dirty="0">
                <a:solidFill>
                  <a:srgbClr val="0D0D0D"/>
                </a:solidFill>
                <a:latin typeface="Times New Roman"/>
                <a:ea typeface="+mn-lt"/>
                <a:cs typeface="+mn-lt"/>
              </a:rPr>
              <a:t>Developed to address the vanishing gradient problem in traditional RNNs, which hinders learning long-term dependencies.</a:t>
            </a:r>
            <a:endParaRPr lang="en-US" b="0" dirty="0">
              <a:solidFill>
                <a:srgbClr val="0D0D0D"/>
              </a:solidFill>
              <a:latin typeface="Times New Roman"/>
              <a:cs typeface="Times New Roman"/>
            </a:endParaRPr>
          </a:p>
          <a:p>
            <a:r>
              <a:rPr lang="en-US" dirty="0">
                <a:solidFill>
                  <a:srgbClr val="0D0D0D"/>
                </a:solidFill>
                <a:latin typeface="Times New Roman"/>
                <a:ea typeface="+mn-lt"/>
                <a:cs typeface="+mn-lt"/>
              </a:rPr>
              <a:t> </a:t>
            </a:r>
            <a:endParaRPr lang="en-US" sz="1200" b="0" dirty="0">
              <a:solidFill>
                <a:srgbClr val="0D0D0D"/>
              </a:solidFill>
            </a:endParaRPr>
          </a:p>
          <a:p>
            <a:endParaRPr lang="en-US" dirty="0"/>
          </a:p>
        </p:txBody>
      </p:sp>
      <p:sp>
        <p:nvSpPr>
          <p:cNvPr id="4" name="Slide Number Placeholder 3">
            <a:extLst>
              <a:ext uri="{FF2B5EF4-FFF2-40B4-BE49-F238E27FC236}">
                <a16:creationId xmlns:a16="http://schemas.microsoft.com/office/drawing/2014/main" id="{EDFD407F-0A06-835D-3C3C-DAAA38045528}"/>
              </a:ext>
            </a:extLst>
          </p:cNvPr>
          <p:cNvSpPr>
            <a:spLocks noGrp="1"/>
          </p:cNvSpPr>
          <p:nvPr>
            <p:ph type="sldNum" sz="quarter" idx="12"/>
          </p:nvPr>
        </p:nvSpPr>
        <p:spPr/>
        <p:txBody>
          <a:bodyPr/>
          <a:lstStyle/>
          <a:p>
            <a:fld id="{A49DFD55-3C28-40EF-9E31-A92D2E4017FF}" type="slidenum">
              <a:rPr lang="en-US" smtClean="0"/>
              <a:pPr/>
              <a:t>7</a:t>
            </a:fld>
            <a:endParaRPr lang="en-US"/>
          </a:p>
        </p:txBody>
      </p:sp>
      <p:sp>
        <p:nvSpPr>
          <p:cNvPr id="5" name="Title 1">
            <a:extLst>
              <a:ext uri="{FF2B5EF4-FFF2-40B4-BE49-F238E27FC236}">
                <a16:creationId xmlns:a16="http://schemas.microsoft.com/office/drawing/2014/main" id="{26B090FD-D9E2-4EBA-B795-C8FC077E3ED4}"/>
              </a:ext>
            </a:extLst>
          </p:cNvPr>
          <p:cNvSpPr txBox="1">
            <a:spLocks/>
          </p:cNvSpPr>
          <p:nvPr/>
        </p:nvSpPr>
        <p:spPr>
          <a:xfrm>
            <a:off x="997854" y="3389215"/>
            <a:ext cx="9272357" cy="5604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b="0" u="sng" dirty="0">
                <a:solidFill>
                  <a:srgbClr val="0D0D0D"/>
                </a:solidFill>
                <a:latin typeface="Times New Roman"/>
                <a:ea typeface="+mn-lt"/>
                <a:cs typeface="+mn-lt"/>
              </a:rPr>
              <a:t>Key Components of LSTM</a:t>
            </a:r>
            <a:endParaRPr lang="en-US" b="0" u="sng" dirty="0">
              <a:solidFill>
                <a:srgbClr val="0D0D0D"/>
              </a:solidFill>
              <a:latin typeface="Times New Roman"/>
              <a:cs typeface="Times New Roman"/>
            </a:endParaRPr>
          </a:p>
        </p:txBody>
      </p:sp>
      <p:sp>
        <p:nvSpPr>
          <p:cNvPr id="6" name="Content Placeholder 2">
            <a:extLst>
              <a:ext uri="{FF2B5EF4-FFF2-40B4-BE49-F238E27FC236}">
                <a16:creationId xmlns:a16="http://schemas.microsoft.com/office/drawing/2014/main" id="{44FB371D-9DA4-47FF-A230-17A41A1D84A0}"/>
              </a:ext>
            </a:extLst>
          </p:cNvPr>
          <p:cNvSpPr txBox="1">
            <a:spLocks/>
          </p:cNvSpPr>
          <p:nvPr/>
        </p:nvSpPr>
        <p:spPr>
          <a:xfrm>
            <a:off x="1322388" y="4246949"/>
            <a:ext cx="7733910" cy="210940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b="0" dirty="0">
                <a:solidFill>
                  <a:srgbClr val="0D0D0D"/>
                </a:solidFill>
                <a:latin typeface="Times New Roman"/>
                <a:ea typeface="+mn-lt"/>
                <a:cs typeface="+mn-lt"/>
              </a:rPr>
              <a:t>  Input Gate: Controls the flow of information into the cell.</a:t>
            </a:r>
            <a:endParaRPr lang="en-US" dirty="0">
              <a:latin typeface="Times New Roman"/>
              <a:cs typeface="Times New Roman"/>
            </a:endParaRPr>
          </a:p>
          <a:p>
            <a:pPr>
              <a:buFont typeface="Arial"/>
              <a:buChar char="•"/>
            </a:pPr>
            <a:r>
              <a:rPr lang="en-US" b="0" dirty="0">
                <a:solidFill>
                  <a:srgbClr val="0D0D0D"/>
                </a:solidFill>
                <a:latin typeface="Times New Roman"/>
                <a:ea typeface="+mn-lt"/>
                <a:cs typeface="+mn-lt"/>
              </a:rPr>
              <a:t>  Forget Gate: Modulates the retention of information from the previous cell state.</a:t>
            </a:r>
            <a:endParaRPr lang="en-US" dirty="0">
              <a:latin typeface="Times New Roman"/>
              <a:cs typeface="Times New Roman"/>
            </a:endParaRPr>
          </a:p>
          <a:p>
            <a:pPr>
              <a:buFont typeface="Arial"/>
              <a:buChar char="•"/>
            </a:pPr>
            <a:r>
              <a:rPr lang="en-US" b="0" dirty="0">
                <a:solidFill>
                  <a:srgbClr val="0D0D0D"/>
                </a:solidFill>
                <a:latin typeface="Times New Roman"/>
                <a:ea typeface="+mn-lt"/>
                <a:cs typeface="+mn-lt"/>
              </a:rPr>
              <a:t>  Cell State: Carries information over time and is regulated by gates.</a:t>
            </a:r>
            <a:endParaRPr lang="en-US" dirty="0">
              <a:latin typeface="Times New Roman"/>
              <a:cs typeface="Times New Roman"/>
            </a:endParaRPr>
          </a:p>
          <a:p>
            <a:pPr>
              <a:buFont typeface="Arial"/>
              <a:buChar char="•"/>
            </a:pPr>
            <a:r>
              <a:rPr lang="en-US" b="0" dirty="0">
                <a:solidFill>
                  <a:srgbClr val="0D0D0D"/>
                </a:solidFill>
                <a:latin typeface="Times New Roman"/>
                <a:ea typeface="+mn-lt"/>
                <a:cs typeface="+mn-lt"/>
              </a:rPr>
              <a:t>  Output Gate: Controls the information flow from the cell to the output.</a:t>
            </a:r>
            <a:endParaRPr lang="en-US" dirty="0">
              <a:latin typeface="Times New Roman"/>
            </a:endParaRPr>
          </a:p>
          <a:p>
            <a:r>
              <a:rPr lang="en-US" dirty="0">
                <a:solidFill>
                  <a:srgbClr val="0D0D0D"/>
                </a:solidFill>
                <a:latin typeface="Times New Roman"/>
                <a:ea typeface="+mn-lt"/>
                <a:cs typeface="+mn-lt"/>
              </a:rPr>
              <a:t> </a:t>
            </a:r>
            <a:endParaRPr lang="en-US" sz="1200" b="0" dirty="0">
              <a:solidFill>
                <a:srgbClr val="0D0D0D"/>
              </a:solidFill>
            </a:endParaRPr>
          </a:p>
          <a:p>
            <a:endParaRPr lang="en-US" dirty="0"/>
          </a:p>
        </p:txBody>
      </p:sp>
    </p:spTree>
    <p:extLst>
      <p:ext uri="{BB962C8B-B14F-4D97-AF65-F5344CB8AC3E}">
        <p14:creationId xmlns:p14="http://schemas.microsoft.com/office/powerpoint/2010/main" val="369878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5B52-AFCA-A9E9-1F37-55AADD929BE5}"/>
              </a:ext>
            </a:extLst>
          </p:cNvPr>
          <p:cNvSpPr>
            <a:spLocks noGrp="1"/>
          </p:cNvSpPr>
          <p:nvPr>
            <p:ph type="title"/>
          </p:nvPr>
        </p:nvSpPr>
        <p:spPr>
          <a:xfrm>
            <a:off x="1627118" y="3603439"/>
            <a:ext cx="7288282" cy="1457223"/>
          </a:xfrm>
        </p:spPr>
        <p:txBody>
          <a:bodyPr>
            <a:normAutofit fontScale="90000"/>
          </a:bodyPr>
          <a:lstStyle/>
          <a:p>
            <a:r>
              <a:rPr lang="en-US" sz="3200" b="1" u="sng" dirty="0">
                <a:solidFill>
                  <a:srgbClr val="0D0D0D"/>
                </a:solidFill>
                <a:latin typeface="Times New Roman"/>
                <a:ea typeface="+mn-lt"/>
                <a:cs typeface="+mn-lt"/>
              </a:rPr>
              <a:t>Limitations and Challenges</a:t>
            </a:r>
            <a:br>
              <a:rPr lang="en-US" sz="3200" b="1" u="sng" dirty="0">
                <a:solidFill>
                  <a:srgbClr val="0D0D0D"/>
                </a:solidFill>
                <a:latin typeface="Times New Roman"/>
                <a:ea typeface="+mn-lt"/>
                <a:cs typeface="+mn-lt"/>
              </a:rPr>
            </a:br>
            <a:br>
              <a:rPr lang="en-US" sz="3200" b="1" u="sng" dirty="0">
                <a:solidFill>
                  <a:srgbClr val="0D0D0D"/>
                </a:solidFill>
                <a:latin typeface="Times New Roman"/>
                <a:cs typeface="Times New Roman"/>
              </a:rPr>
            </a:br>
            <a:endParaRPr lang="en-US" sz="2800" b="1" dirty="0">
              <a:latin typeface="Times New Roman"/>
            </a:endParaRPr>
          </a:p>
        </p:txBody>
      </p:sp>
      <p:sp>
        <p:nvSpPr>
          <p:cNvPr id="3" name="Content Placeholder 2">
            <a:extLst>
              <a:ext uri="{FF2B5EF4-FFF2-40B4-BE49-F238E27FC236}">
                <a16:creationId xmlns:a16="http://schemas.microsoft.com/office/drawing/2014/main" id="{74209E2D-B344-957C-3728-04455D191EC0}"/>
              </a:ext>
            </a:extLst>
          </p:cNvPr>
          <p:cNvSpPr>
            <a:spLocks noGrp="1"/>
          </p:cNvSpPr>
          <p:nvPr>
            <p:ph sz="half" idx="2"/>
          </p:nvPr>
        </p:nvSpPr>
        <p:spPr>
          <a:xfrm>
            <a:off x="1627118" y="4332051"/>
            <a:ext cx="7288282" cy="3020020"/>
          </a:xfrm>
        </p:spPr>
        <p:txBody>
          <a:bodyPr vert="horz" lIns="91440" tIns="45720" rIns="91440" bIns="45720" rtlCol="0" anchor="t">
            <a:normAutofit/>
          </a:bodyPr>
          <a:lstStyle/>
          <a:p>
            <a:pPr marL="342900" indent="-342900">
              <a:buFont typeface="Arial" panose="020B0604020202020204" pitchFamily="34" charset="0"/>
              <a:buChar char="•"/>
            </a:pPr>
            <a:r>
              <a:rPr lang="en-US" sz="2000" b="0" dirty="0">
                <a:solidFill>
                  <a:srgbClr val="0D0D0D"/>
                </a:solidFill>
                <a:latin typeface="Times New Roman"/>
                <a:ea typeface="+mn-lt"/>
                <a:cs typeface="+mn-lt"/>
              </a:rPr>
              <a:t>Complexity: LSTM models can be computationally expensive to train and deploy.</a:t>
            </a:r>
          </a:p>
          <a:p>
            <a:pPr marL="342900" indent="-342900">
              <a:buFont typeface="Arial" panose="020B0604020202020204" pitchFamily="34" charset="0"/>
              <a:buChar char="•"/>
            </a:pPr>
            <a:r>
              <a:rPr lang="en-US" sz="2000" b="0" dirty="0">
                <a:solidFill>
                  <a:srgbClr val="0D0D0D"/>
                </a:solidFill>
                <a:latin typeface="Times New Roman"/>
                <a:ea typeface="+mn-lt"/>
                <a:cs typeface="+mn-lt"/>
              </a:rPr>
              <a:t>Overfitting: Prone to overfitting, especially with small datasets.</a:t>
            </a:r>
            <a:endParaRPr lang="en-US" sz="2000" b="0" dirty="0">
              <a:solidFill>
                <a:srgbClr val="0D0D0D"/>
              </a:solidFill>
              <a:latin typeface="Times New Roman"/>
              <a:ea typeface="+mn-lt"/>
              <a:cs typeface="Times New Roman"/>
            </a:endParaRPr>
          </a:p>
          <a:p>
            <a:pPr marL="342900" indent="-342900">
              <a:buFont typeface="Arial" panose="020B0604020202020204" pitchFamily="34" charset="0"/>
              <a:buChar char="•"/>
            </a:pPr>
            <a:r>
              <a:rPr lang="en-US" sz="2000" b="0" dirty="0">
                <a:solidFill>
                  <a:srgbClr val="0D0D0D"/>
                </a:solidFill>
                <a:latin typeface="Times New Roman"/>
                <a:ea typeface="+mn-lt"/>
                <a:cs typeface="+mn-lt"/>
              </a:rPr>
              <a:t>Interpretability: Understanding the inner workings of LSTM models can be challenging.</a:t>
            </a:r>
            <a:endParaRPr lang="en-US" dirty="0"/>
          </a:p>
        </p:txBody>
      </p:sp>
      <p:sp>
        <p:nvSpPr>
          <p:cNvPr id="4" name="Slide Number Placeholder 3">
            <a:extLst>
              <a:ext uri="{FF2B5EF4-FFF2-40B4-BE49-F238E27FC236}">
                <a16:creationId xmlns:a16="http://schemas.microsoft.com/office/drawing/2014/main" id="{AF3B9BD7-BF78-8836-BDA2-1C01EB96FA0A}"/>
              </a:ext>
            </a:extLst>
          </p:cNvPr>
          <p:cNvSpPr>
            <a:spLocks noGrp="1"/>
          </p:cNvSpPr>
          <p:nvPr>
            <p:ph type="sldNum" sz="quarter" idx="12"/>
          </p:nvPr>
        </p:nvSpPr>
        <p:spPr/>
        <p:txBody>
          <a:bodyPr/>
          <a:lstStyle/>
          <a:p>
            <a:fld id="{A49DFD55-3C28-40EF-9E31-A92D2E4017FF}" type="slidenum">
              <a:rPr lang="en-US" smtClean="0"/>
              <a:pPr/>
              <a:t>8</a:t>
            </a:fld>
            <a:endParaRPr lang="en-US"/>
          </a:p>
        </p:txBody>
      </p:sp>
      <p:sp>
        <p:nvSpPr>
          <p:cNvPr id="7" name="Title 1">
            <a:extLst>
              <a:ext uri="{FF2B5EF4-FFF2-40B4-BE49-F238E27FC236}">
                <a16:creationId xmlns:a16="http://schemas.microsoft.com/office/drawing/2014/main" id="{A1552229-AF86-95A4-896F-44D1617FFF75}"/>
              </a:ext>
            </a:extLst>
          </p:cNvPr>
          <p:cNvSpPr txBox="1">
            <a:spLocks/>
          </p:cNvSpPr>
          <p:nvPr/>
        </p:nvSpPr>
        <p:spPr>
          <a:xfrm>
            <a:off x="1627118" y="513569"/>
            <a:ext cx="7288282" cy="7984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b="1" u="sng" dirty="0">
                <a:solidFill>
                  <a:srgbClr val="0D0D0D"/>
                </a:solidFill>
                <a:latin typeface="Times New Roman" panose="02020603050405020304" pitchFamily="18" charset="0"/>
                <a:ea typeface="+mj-lt"/>
                <a:cs typeface="Times New Roman" panose="02020603050405020304" pitchFamily="18" charset="0"/>
              </a:rPr>
              <a:t>Applications of LSTM</a:t>
            </a:r>
            <a:endParaRPr lang="en-IN" b="1" u="sng"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17FDA5A8-894E-BC27-D4BB-955B6C16947B}"/>
              </a:ext>
            </a:extLst>
          </p:cNvPr>
          <p:cNvSpPr txBox="1">
            <a:spLocks/>
          </p:cNvSpPr>
          <p:nvPr/>
        </p:nvSpPr>
        <p:spPr>
          <a:xfrm>
            <a:off x="1627118" y="1505276"/>
            <a:ext cx="7288282" cy="3020020"/>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a:buChar char="•"/>
            </a:pPr>
            <a:r>
              <a:rPr lang="en-US" sz="2000" b="0" dirty="0">
                <a:solidFill>
                  <a:srgbClr val="0D0D0D"/>
                </a:solidFill>
                <a:latin typeface="Times New Roman"/>
                <a:ea typeface="+mn-lt"/>
                <a:cs typeface="+mn-lt"/>
              </a:rPr>
              <a:t>Stock Price Prediction: Forecasting future stock prices based on historical data.</a:t>
            </a:r>
            <a:endParaRPr lang="en-US" sz="2000" dirty="0">
              <a:latin typeface="Times New Roman"/>
              <a:cs typeface="Times New Roman"/>
            </a:endParaRPr>
          </a:p>
          <a:p>
            <a:pPr marL="285750" indent="-285750">
              <a:buFont typeface="Arial"/>
              <a:buChar char="•"/>
            </a:pPr>
            <a:r>
              <a:rPr lang="en-US" sz="2000" b="0" dirty="0">
                <a:solidFill>
                  <a:srgbClr val="0D0D0D"/>
                </a:solidFill>
                <a:latin typeface="Times New Roman"/>
                <a:ea typeface="+mn-lt"/>
                <a:cs typeface="+mn-lt"/>
              </a:rPr>
              <a:t>Natural Language Processing: Generating coherent text and understanding context in language models.</a:t>
            </a:r>
            <a:endParaRPr lang="en-US" sz="2000" dirty="0">
              <a:latin typeface="Times New Roman"/>
              <a:cs typeface="Times New Roman"/>
            </a:endParaRPr>
          </a:p>
          <a:p>
            <a:pPr marL="285750" indent="-285750">
              <a:buFont typeface="Arial"/>
              <a:buChar char="•"/>
            </a:pPr>
            <a:r>
              <a:rPr lang="en-US" sz="2000" b="0" dirty="0">
                <a:solidFill>
                  <a:srgbClr val="0D0D0D"/>
                </a:solidFill>
                <a:latin typeface="Times New Roman"/>
                <a:ea typeface="+mn-lt"/>
                <a:cs typeface="+mn-lt"/>
              </a:rPr>
              <a:t>Speech Recognition: Transcribing speech into text with improved accuracy.</a:t>
            </a:r>
          </a:p>
          <a:p>
            <a:endParaRPr lang="en-US" sz="2000" b="0" dirty="0">
              <a:solidFill>
                <a:srgbClr val="0D0D0D"/>
              </a:solidFill>
              <a:latin typeface="Times New Roman"/>
            </a:endParaRPr>
          </a:p>
          <a:p>
            <a:r>
              <a:rPr lang="en-US" sz="2400" dirty="0">
                <a:solidFill>
                  <a:srgbClr val="0D0D0D"/>
                </a:solidFill>
                <a:latin typeface="Times New Roman"/>
                <a:ea typeface="+mn-lt"/>
                <a:cs typeface="+mn-lt"/>
              </a:rPr>
              <a:t> </a:t>
            </a:r>
            <a:endParaRPr lang="en-US" sz="2000" b="0" dirty="0">
              <a:solidFill>
                <a:srgbClr val="0D0D0D"/>
              </a:solidFill>
            </a:endParaRPr>
          </a:p>
          <a:p>
            <a:endParaRPr lang="en-US" dirty="0"/>
          </a:p>
        </p:txBody>
      </p:sp>
    </p:spTree>
    <p:extLst>
      <p:ext uri="{BB962C8B-B14F-4D97-AF65-F5344CB8AC3E}">
        <p14:creationId xmlns:p14="http://schemas.microsoft.com/office/powerpoint/2010/main" val="2272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a:xfrm>
            <a:off x="1466449" y="1739805"/>
            <a:ext cx="3066222" cy="757588"/>
          </a:xfrm>
        </p:spPr>
        <p:txBody>
          <a:bodyPr>
            <a:normAutofit fontScale="90000"/>
          </a:bodyPr>
          <a:lstStyle/>
          <a:p>
            <a:r>
              <a:rPr lang="en-US" u="sng" dirty="0">
                <a:latin typeface="Times New Roman" panose="02020603050405020304" pitchFamily="18" charset="0"/>
                <a:cs typeface="Times New Roman" panose="02020603050405020304" pitchFamily="18" charset="0"/>
              </a:rPr>
              <a:t>MY SOUTION</a:t>
            </a: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74837EE-7B53-26FB-0ACB-40812281B392}"/>
              </a:ext>
            </a:extLst>
          </p:cNvPr>
          <p:cNvSpPr>
            <a:spLocks noGrp="1"/>
          </p:cNvSpPr>
          <p:nvPr>
            <p:ph sz="half" idx="2"/>
          </p:nvPr>
        </p:nvSpPr>
        <p:spPr>
          <a:xfrm>
            <a:off x="838199" y="1572657"/>
            <a:ext cx="5661887" cy="4628619"/>
          </a:xfrm>
        </p:spPr>
        <p:txBody>
          <a:bodyPr vert="horz" lIns="91440" tIns="45720" rIns="91440" bIns="45720" rtlCol="0" anchor="t">
            <a:noAutofit/>
          </a:bodyPr>
          <a:lstStyle/>
          <a:p>
            <a:r>
              <a:rPr lang="en-US" sz="2000" dirty="0">
                <a:latin typeface="Times New Roman"/>
                <a:ea typeface="+mn-lt"/>
                <a:cs typeface="+mn-lt"/>
              </a:rPr>
              <a:t>Data Collection and Preprocessing</a:t>
            </a:r>
            <a:endParaRPr lang="en-US" sz="2000" dirty="0">
              <a:solidFill>
                <a:srgbClr val="000000"/>
              </a:solidFill>
              <a:latin typeface="Times New Roman"/>
              <a:ea typeface="+mn-lt"/>
              <a:cs typeface="Times New Roman"/>
            </a:endParaRPr>
          </a:p>
          <a:p>
            <a:r>
              <a:rPr lang="en-US" sz="2000" dirty="0">
                <a:latin typeface="Times New Roman"/>
                <a:ea typeface="+mn-lt"/>
                <a:cs typeface="+mn-lt"/>
              </a:rPr>
              <a:t>Feature Engineering</a:t>
            </a:r>
            <a:endParaRPr lang="en-US" sz="2000" dirty="0">
              <a:solidFill>
                <a:srgbClr val="000000"/>
              </a:solidFill>
              <a:latin typeface="Times New Roman"/>
              <a:ea typeface="+mn-lt"/>
              <a:cs typeface="Times New Roman"/>
            </a:endParaRPr>
          </a:p>
          <a:p>
            <a:r>
              <a:rPr lang="en-US" sz="2000" dirty="0">
                <a:latin typeface="Times New Roman"/>
                <a:ea typeface="+mn-lt"/>
                <a:cs typeface="+mn-lt"/>
              </a:rPr>
              <a:t>Model Building</a:t>
            </a:r>
            <a:endParaRPr lang="en-US" sz="2000" dirty="0">
              <a:latin typeface="Times New Roman"/>
              <a:ea typeface="+mn-lt"/>
              <a:cs typeface="Times New Roman"/>
            </a:endParaRPr>
          </a:p>
          <a:p>
            <a:r>
              <a:rPr lang="en-US" sz="2000" dirty="0">
                <a:latin typeface="Times New Roman"/>
                <a:ea typeface="+mn-lt"/>
                <a:cs typeface="+mn-lt"/>
              </a:rPr>
              <a:t>Model Training</a:t>
            </a:r>
            <a:endParaRPr lang="en-US" sz="2000" dirty="0">
              <a:latin typeface="Times New Roman"/>
              <a:ea typeface="+mn-lt"/>
              <a:cs typeface="Times New Roman"/>
            </a:endParaRPr>
          </a:p>
          <a:p>
            <a:r>
              <a:rPr lang="en-US" sz="2000" dirty="0">
                <a:latin typeface="Times New Roman"/>
                <a:ea typeface="+mn-lt"/>
                <a:cs typeface="+mn-lt"/>
              </a:rPr>
              <a:t>Model Evaluation</a:t>
            </a:r>
            <a:r>
              <a:rPr lang="en-US" sz="2000" dirty="0">
                <a:solidFill>
                  <a:srgbClr val="0D0D0D"/>
                </a:solidFill>
                <a:latin typeface="Times New Roman"/>
                <a:ea typeface="+mn-lt"/>
                <a:cs typeface="+mn-lt"/>
              </a:rPr>
              <a:t>.</a:t>
            </a:r>
            <a:endParaRPr lang="en-US" sz="2000" dirty="0">
              <a:latin typeface="Times New Roman"/>
              <a:cs typeface="Times New Roman"/>
            </a:endParaRPr>
          </a:p>
          <a:p>
            <a:r>
              <a:rPr lang="en-US" sz="2000" dirty="0">
                <a:latin typeface="Times New Roman"/>
                <a:ea typeface="+mn-lt"/>
                <a:cs typeface="+mn-lt"/>
              </a:rPr>
              <a:t>Fine-Tuning and Optimization</a:t>
            </a:r>
            <a:endParaRPr lang="en-US" sz="2000" dirty="0">
              <a:latin typeface="Times New Roman"/>
              <a:ea typeface="+mn-lt"/>
              <a:cs typeface="Times New Roman"/>
            </a:endParaRPr>
          </a:p>
          <a:p>
            <a:r>
              <a:rPr lang="en-US" sz="2000" dirty="0">
                <a:latin typeface="Times New Roman"/>
                <a:ea typeface="+mn-lt"/>
                <a:cs typeface="+mn-lt"/>
              </a:rPr>
              <a:t>Deployment and Monitoring</a:t>
            </a:r>
            <a:endParaRPr lang="en-US" sz="2000" dirty="0">
              <a:latin typeface="Times New Roman"/>
              <a:ea typeface="+mn-lt"/>
              <a:cs typeface="Times New Roman"/>
            </a:endParaRPr>
          </a:p>
          <a:p>
            <a:r>
              <a:rPr lang="en-US" sz="2000" dirty="0">
                <a:latin typeface="Times New Roman"/>
                <a:ea typeface="+mn-lt"/>
                <a:cs typeface="+mn-lt"/>
              </a:rPr>
              <a:t>Risk Management</a:t>
            </a:r>
            <a:endParaRPr lang="en-US" sz="2000" dirty="0">
              <a:latin typeface="Times New Roman"/>
              <a:ea typeface="+mn-lt"/>
              <a:cs typeface="Times New Roman"/>
            </a:endParaRPr>
          </a:p>
          <a:p>
            <a:r>
              <a:rPr lang="en-US" sz="2000" dirty="0">
                <a:latin typeface="Times New Roman"/>
                <a:ea typeface="+mn-lt"/>
                <a:cs typeface="+mn-lt"/>
              </a:rPr>
              <a:t>Documentation and Reporting</a:t>
            </a:r>
            <a:endParaRPr lang="en-US" sz="2000" dirty="0">
              <a:latin typeface="Times New Roman"/>
              <a:ea typeface="+mn-lt"/>
              <a:cs typeface="Times New Roman"/>
            </a:endParaRPr>
          </a:p>
          <a:p>
            <a:r>
              <a:rPr lang="en-US" sz="2000" dirty="0">
                <a:latin typeface="Times New Roman"/>
                <a:ea typeface="+mn-lt"/>
                <a:cs typeface="+mn-lt"/>
              </a:rPr>
              <a:t>Continuous Improvement</a:t>
            </a:r>
            <a:endParaRPr lang="en-US" sz="2000" dirty="0">
              <a:solidFill>
                <a:srgbClr val="0D0D0D"/>
              </a:solidFill>
              <a:latin typeface="Times New Roman"/>
              <a:cs typeface="Times New Roman"/>
            </a:endParaRPr>
          </a:p>
          <a:p>
            <a:pPr lvl="1"/>
            <a:endParaRPr lang="en-US" dirty="0">
              <a:solidFill>
                <a:srgbClr val="0D0D0D"/>
              </a:solidFill>
              <a:latin typeface="Times New Roman"/>
            </a:endParaRPr>
          </a:p>
          <a:p>
            <a:endParaRPr lang="en-US" dirty="0"/>
          </a:p>
        </p:txBody>
      </p:sp>
      <p:sp>
        <p:nvSpPr>
          <p:cNvPr id="6" name="Text Placeholder 5">
            <a:extLst>
              <a:ext uri="{FF2B5EF4-FFF2-40B4-BE49-F238E27FC236}">
                <a16:creationId xmlns:a16="http://schemas.microsoft.com/office/drawing/2014/main" id="{AED27AB9-FB00-81B8-B2A8-8AB904593078}"/>
              </a:ext>
            </a:extLst>
          </p:cNvPr>
          <p:cNvSpPr>
            <a:spLocks noGrp="1"/>
          </p:cNvSpPr>
          <p:nvPr>
            <p:ph type="body" sz="quarter" idx="3"/>
          </p:nvPr>
        </p:nvSpPr>
        <p:spPr>
          <a:xfrm>
            <a:off x="7887108" y="519819"/>
            <a:ext cx="3943627" cy="851555"/>
          </a:xfrm>
        </p:spPr>
        <p:txBody>
          <a:bodyPr/>
          <a:lstStyle/>
          <a:p>
            <a:r>
              <a:rPr lang="en-US"/>
              <a:t>.</a:t>
            </a:r>
          </a:p>
        </p:txBody>
      </p:sp>
      <p:pic>
        <p:nvPicPr>
          <p:cNvPr id="7" name="Content Placeholder 6" descr="A computer screen with a graph and coins&#10;&#10;Description automatically generated">
            <a:extLst>
              <a:ext uri="{FF2B5EF4-FFF2-40B4-BE49-F238E27FC236}">
                <a16:creationId xmlns:a16="http://schemas.microsoft.com/office/drawing/2014/main" id="{5B2B5775-7221-2F93-25ED-D0B09D9E0405}"/>
              </a:ext>
            </a:extLst>
          </p:cNvPr>
          <p:cNvPicPr>
            <a:picLocks noGrp="1" noChangeAspect="1"/>
          </p:cNvPicPr>
          <p:nvPr>
            <p:ph sz="half" idx="14"/>
          </p:nvPr>
        </p:nvPicPr>
        <p:blipFill>
          <a:blip r:embed="rId3"/>
          <a:stretch>
            <a:fillRect/>
          </a:stretch>
        </p:blipFill>
        <p:spPr>
          <a:xfrm>
            <a:off x="6064897" y="259654"/>
            <a:ext cx="5765838" cy="6282241"/>
          </a:xfr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TotalTime>
  <Words>582</Words>
  <Application>Microsoft Office PowerPoint</Application>
  <PresentationFormat>Widescreen</PresentationFormat>
  <Paragraphs>99</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Arial,Sans-Serif</vt:lpstr>
      <vt:lpstr>Calibri</vt:lpstr>
      <vt:lpstr>Segoe UI Black</vt:lpstr>
      <vt:lpstr>Tenorite</vt:lpstr>
      <vt:lpstr>Times New Roman</vt: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Limitations and Challenges  </vt:lpstr>
      <vt:lpstr>MY SOUTION   </vt:lpstr>
      <vt:lpstr>MODELLING</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P</dc:creator>
  <cp:lastModifiedBy>SRIKANTH P</cp:lastModifiedBy>
  <cp:revision>169</cp:revision>
  <dcterms:created xsi:type="dcterms:W3CDTF">2024-04-05T07:27:25Z</dcterms:created>
  <dcterms:modified xsi:type="dcterms:W3CDTF">2024-04-23T17:13:59Z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