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67" r:id="rId5"/>
    <p:sldId id="269" r:id="rId6"/>
    <p:sldId id="26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273E7-8ABF-41DB-93D9-87B6E62A590A}" v="757" dt="2023-05-04T12:03:04.765"/>
    <p1510:client id="{8A3A13D0-5371-4A4F-9FCA-583CCC5ADD4F}" v="1596" dt="2023-05-05T04:52:24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62765-5A75-4FBD-BB03-2D6D367B44E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07D2F-0C48-4A1A-8A87-C589BE432663}">
      <dgm:prSet phldrT="[Text]" phldr="0"/>
      <dgm:spPr/>
      <dgm:t>
        <a:bodyPr/>
        <a:lstStyle/>
        <a:p>
          <a:pPr rtl="0"/>
          <a:r>
            <a:rPr lang="en-US">
              <a:latin typeface="Univers Light"/>
            </a:rPr>
            <a:t>Time Step Calculation : O(N)</a:t>
          </a:r>
          <a:endParaRPr lang="en-US"/>
        </a:p>
      </dgm:t>
    </dgm:pt>
    <dgm:pt modelId="{12C51DB1-09D5-4984-AA2E-5F51BC84904C}" type="parTrans" cxnId="{D649D6FE-1EC4-4C74-9B8F-57714FABA414}">
      <dgm:prSet/>
      <dgm:spPr/>
      <dgm:t>
        <a:bodyPr/>
        <a:lstStyle/>
        <a:p>
          <a:endParaRPr lang="en-US"/>
        </a:p>
      </dgm:t>
    </dgm:pt>
    <dgm:pt modelId="{A62AF1A5-BD28-464B-A089-64FD27CC43DC}" type="sibTrans" cxnId="{D649D6FE-1EC4-4C74-9B8F-57714FABA414}">
      <dgm:prSet/>
      <dgm:spPr/>
      <dgm:t>
        <a:bodyPr/>
        <a:lstStyle/>
        <a:p>
          <a:endParaRPr lang="en-US"/>
        </a:p>
      </dgm:t>
    </dgm:pt>
    <dgm:pt modelId="{E275AC41-A11E-4E46-B49F-B2FDA95B987B}">
      <dgm:prSet phldrT="[Text]" phldr="0"/>
      <dgm:spPr/>
      <dgm:t>
        <a:bodyPr/>
        <a:lstStyle/>
        <a:p>
          <a:pPr rtl="0"/>
          <a:r>
            <a:rPr lang="en-US">
              <a:latin typeface="Univers Light"/>
            </a:rPr>
            <a:t>Collision Dynamics : O(N)</a:t>
          </a:r>
          <a:endParaRPr lang="en-US"/>
        </a:p>
      </dgm:t>
    </dgm:pt>
    <dgm:pt modelId="{3E246CD7-6362-4417-B56D-EC04AA65D3C4}" type="parTrans" cxnId="{B8482A51-DC9C-4FB8-AB4D-F4D7EA71C917}">
      <dgm:prSet/>
      <dgm:spPr/>
      <dgm:t>
        <a:bodyPr/>
        <a:lstStyle/>
        <a:p>
          <a:endParaRPr lang="en-US"/>
        </a:p>
      </dgm:t>
    </dgm:pt>
    <dgm:pt modelId="{9F01BFCD-61E8-4AAF-8911-31C2B2CBF91E}" type="sibTrans" cxnId="{B8482A51-DC9C-4FB8-AB4D-F4D7EA71C917}">
      <dgm:prSet/>
      <dgm:spPr/>
      <dgm:t>
        <a:bodyPr/>
        <a:lstStyle/>
        <a:p>
          <a:endParaRPr lang="en-US"/>
        </a:p>
      </dgm:t>
    </dgm:pt>
    <dgm:pt modelId="{4167D330-F8E6-4FB9-BF85-B326B674AADE}">
      <dgm:prSet phldr="0"/>
      <dgm:spPr/>
      <dgm:t>
        <a:bodyPr/>
        <a:lstStyle/>
        <a:p>
          <a:pPr rtl="0"/>
          <a:r>
            <a:rPr lang="en-US">
              <a:latin typeface="Univers Light"/>
            </a:rPr>
            <a:t>Stellar Evolution : O(N)</a:t>
          </a:r>
        </a:p>
      </dgm:t>
    </dgm:pt>
    <dgm:pt modelId="{15987716-8F22-45FE-B82F-FEF26D3A9CE7}" type="parTrans" cxnId="{4756659D-19CF-49A7-B394-8B14CCD10063}">
      <dgm:prSet/>
      <dgm:spPr/>
    </dgm:pt>
    <dgm:pt modelId="{6FE8A65D-636C-492F-8ABD-A8F4B0B5E452}" type="sibTrans" cxnId="{4756659D-19CF-49A7-B394-8B14CCD10063}">
      <dgm:prSet/>
      <dgm:spPr/>
    </dgm:pt>
    <dgm:pt modelId="{9697D894-AE39-492E-B17F-3D37399D2899}">
      <dgm:prSet phldr="0"/>
      <dgm:spPr/>
      <dgm:t>
        <a:bodyPr/>
        <a:lstStyle/>
        <a:p>
          <a:pPr rtl="0"/>
          <a:r>
            <a:rPr lang="en-US">
              <a:latin typeface="Univers Light"/>
            </a:rPr>
            <a:t>New Orbit Calculation : O(NlogN)</a:t>
          </a:r>
        </a:p>
      </dgm:t>
    </dgm:pt>
    <dgm:pt modelId="{5CEA1548-AFED-4F53-9CF2-2211D6C5D8E6}" type="parTrans" cxnId="{102E95E2-B58D-4E55-B0ED-EAA977B5EB75}">
      <dgm:prSet/>
      <dgm:spPr/>
    </dgm:pt>
    <dgm:pt modelId="{9C9D9D36-46D2-448F-B26E-F3B07F3C3800}" type="sibTrans" cxnId="{102E95E2-B58D-4E55-B0ED-EAA977B5EB75}">
      <dgm:prSet/>
      <dgm:spPr/>
    </dgm:pt>
    <dgm:pt modelId="{B7A5F13D-B8DC-4CD1-A9CD-816101DD8088}">
      <dgm:prSet phldr="0"/>
      <dgm:spPr/>
      <dgm:t>
        <a:bodyPr/>
        <a:lstStyle/>
        <a:p>
          <a:pPr rtl="0"/>
          <a:r>
            <a:rPr lang="en-US">
              <a:latin typeface="Univers Light"/>
            </a:rPr>
            <a:t>Potential Calculation and Sorting : O(NlogN)</a:t>
          </a:r>
        </a:p>
      </dgm:t>
    </dgm:pt>
    <dgm:pt modelId="{082B4707-12BE-4D61-ADC0-0B16BAA43D26}" type="parTrans" cxnId="{D12CD5BC-0513-4809-9AF2-CFECB1C19129}">
      <dgm:prSet/>
      <dgm:spPr/>
    </dgm:pt>
    <dgm:pt modelId="{ECCAEA5A-C14E-4325-BC18-2F574A3CB34F}" type="sibTrans" cxnId="{D12CD5BC-0513-4809-9AF2-CFECB1C19129}">
      <dgm:prSet/>
      <dgm:spPr/>
    </dgm:pt>
    <dgm:pt modelId="{E275BC7E-947B-4916-80DE-0F4A9C7446B6}" type="pres">
      <dgm:prSet presAssocID="{9C562765-5A75-4FBD-BB03-2D6D367B44E4}" presName="Name0" presStyleCnt="0">
        <dgm:presLayoutVars>
          <dgm:dir/>
          <dgm:resizeHandles val="exact"/>
        </dgm:presLayoutVars>
      </dgm:prSet>
      <dgm:spPr/>
    </dgm:pt>
    <dgm:pt modelId="{42F87A56-F963-40BD-B0E7-17BB051E1553}" type="pres">
      <dgm:prSet presAssocID="{9C562765-5A75-4FBD-BB03-2D6D367B44E4}" presName="cycle" presStyleCnt="0"/>
      <dgm:spPr/>
    </dgm:pt>
    <dgm:pt modelId="{E9FF2BBB-3781-4E76-988A-9E3E845BE604}" type="pres">
      <dgm:prSet presAssocID="{D8A07D2F-0C48-4A1A-8A87-C589BE432663}" presName="nodeFirstNode" presStyleLbl="node1" presStyleIdx="0" presStyleCnt="5">
        <dgm:presLayoutVars>
          <dgm:bulletEnabled val="1"/>
        </dgm:presLayoutVars>
      </dgm:prSet>
      <dgm:spPr/>
    </dgm:pt>
    <dgm:pt modelId="{C3B2FED7-C30E-4609-8432-5BFD9B10525F}" type="pres">
      <dgm:prSet presAssocID="{A62AF1A5-BD28-464B-A089-64FD27CC43DC}" presName="sibTransFirstNode" presStyleLbl="bgShp" presStyleIdx="0" presStyleCnt="1"/>
      <dgm:spPr/>
    </dgm:pt>
    <dgm:pt modelId="{44A8238E-06BB-4272-8F80-04AA944A04DB}" type="pres">
      <dgm:prSet presAssocID="{E275AC41-A11E-4E46-B49F-B2FDA95B987B}" presName="nodeFollowingNodes" presStyleLbl="node1" presStyleIdx="1" presStyleCnt="5">
        <dgm:presLayoutVars>
          <dgm:bulletEnabled val="1"/>
        </dgm:presLayoutVars>
      </dgm:prSet>
      <dgm:spPr/>
    </dgm:pt>
    <dgm:pt modelId="{F6E80ACE-ED19-4E23-9DA4-86D09061BF60}" type="pres">
      <dgm:prSet presAssocID="{4167D330-F8E6-4FB9-BF85-B326B674AADE}" presName="nodeFollowingNodes" presStyleLbl="node1" presStyleIdx="2" presStyleCnt="5">
        <dgm:presLayoutVars>
          <dgm:bulletEnabled val="1"/>
        </dgm:presLayoutVars>
      </dgm:prSet>
      <dgm:spPr/>
    </dgm:pt>
    <dgm:pt modelId="{5357BBC7-EEC9-4736-941D-6E3E337BF915}" type="pres">
      <dgm:prSet presAssocID="{9697D894-AE39-492E-B17F-3D37399D2899}" presName="nodeFollowingNodes" presStyleLbl="node1" presStyleIdx="3" presStyleCnt="5">
        <dgm:presLayoutVars>
          <dgm:bulletEnabled val="1"/>
        </dgm:presLayoutVars>
      </dgm:prSet>
      <dgm:spPr/>
    </dgm:pt>
    <dgm:pt modelId="{3B40C99A-BABD-485C-ADE9-E1C87CA2BEDA}" type="pres">
      <dgm:prSet presAssocID="{B7A5F13D-B8DC-4CD1-A9CD-816101DD808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1EDF1604-8961-4447-80EA-69C9F70A7A97}" type="presOf" srcId="{B7A5F13D-B8DC-4CD1-A9CD-816101DD8088}" destId="{3B40C99A-BABD-485C-ADE9-E1C87CA2BEDA}" srcOrd="0" destOrd="0" presId="urn:microsoft.com/office/officeart/2005/8/layout/cycle3"/>
    <dgm:cxn modelId="{BD311F17-4B6C-4BC5-AE4A-622CF69CB9B4}" type="presOf" srcId="{4167D330-F8E6-4FB9-BF85-B326B674AADE}" destId="{F6E80ACE-ED19-4E23-9DA4-86D09061BF60}" srcOrd="0" destOrd="0" presId="urn:microsoft.com/office/officeart/2005/8/layout/cycle3"/>
    <dgm:cxn modelId="{733BF331-EA77-4858-B9DE-B4DBBAB7A4E2}" type="presOf" srcId="{9697D894-AE39-492E-B17F-3D37399D2899}" destId="{5357BBC7-EEC9-4736-941D-6E3E337BF915}" srcOrd="0" destOrd="0" presId="urn:microsoft.com/office/officeart/2005/8/layout/cycle3"/>
    <dgm:cxn modelId="{F86BA335-44D5-400B-B27B-0EA5D3C217E1}" type="presOf" srcId="{A62AF1A5-BD28-464B-A089-64FD27CC43DC}" destId="{C3B2FED7-C30E-4609-8432-5BFD9B10525F}" srcOrd="0" destOrd="0" presId="urn:microsoft.com/office/officeart/2005/8/layout/cycle3"/>
    <dgm:cxn modelId="{D48A1B6A-1327-45FF-9544-F83DC08DCF9C}" type="presOf" srcId="{9C562765-5A75-4FBD-BB03-2D6D367B44E4}" destId="{E275BC7E-947B-4916-80DE-0F4A9C7446B6}" srcOrd="0" destOrd="0" presId="urn:microsoft.com/office/officeart/2005/8/layout/cycle3"/>
    <dgm:cxn modelId="{B8482A51-DC9C-4FB8-AB4D-F4D7EA71C917}" srcId="{9C562765-5A75-4FBD-BB03-2D6D367B44E4}" destId="{E275AC41-A11E-4E46-B49F-B2FDA95B987B}" srcOrd="1" destOrd="0" parTransId="{3E246CD7-6362-4417-B56D-EC04AA65D3C4}" sibTransId="{9F01BFCD-61E8-4AAF-8911-31C2B2CBF91E}"/>
    <dgm:cxn modelId="{71560158-70B4-4426-8B2D-8492BA87059F}" type="presOf" srcId="{D8A07D2F-0C48-4A1A-8A87-C589BE432663}" destId="{E9FF2BBB-3781-4E76-988A-9E3E845BE604}" srcOrd="0" destOrd="0" presId="urn:microsoft.com/office/officeart/2005/8/layout/cycle3"/>
    <dgm:cxn modelId="{4756659D-19CF-49A7-B394-8B14CCD10063}" srcId="{9C562765-5A75-4FBD-BB03-2D6D367B44E4}" destId="{4167D330-F8E6-4FB9-BF85-B326B674AADE}" srcOrd="2" destOrd="0" parTransId="{15987716-8F22-45FE-B82F-FEF26D3A9CE7}" sibTransId="{6FE8A65D-636C-492F-8ABD-A8F4B0B5E452}"/>
    <dgm:cxn modelId="{D12CD5BC-0513-4809-9AF2-CFECB1C19129}" srcId="{9C562765-5A75-4FBD-BB03-2D6D367B44E4}" destId="{B7A5F13D-B8DC-4CD1-A9CD-816101DD8088}" srcOrd="4" destOrd="0" parTransId="{082B4707-12BE-4D61-ADC0-0B16BAA43D26}" sibTransId="{ECCAEA5A-C14E-4325-BC18-2F574A3CB34F}"/>
    <dgm:cxn modelId="{102E95E2-B58D-4E55-B0ED-EAA977B5EB75}" srcId="{9C562765-5A75-4FBD-BB03-2D6D367B44E4}" destId="{9697D894-AE39-492E-B17F-3D37399D2899}" srcOrd="3" destOrd="0" parTransId="{5CEA1548-AFED-4F53-9CF2-2211D6C5D8E6}" sibTransId="{9C9D9D36-46D2-448F-B26E-F3B07F3C3800}"/>
    <dgm:cxn modelId="{E3005AFD-8E43-4AA9-9ED8-B02353A7783C}" type="presOf" srcId="{E275AC41-A11E-4E46-B49F-B2FDA95B987B}" destId="{44A8238E-06BB-4272-8F80-04AA944A04DB}" srcOrd="0" destOrd="0" presId="urn:microsoft.com/office/officeart/2005/8/layout/cycle3"/>
    <dgm:cxn modelId="{D649D6FE-1EC4-4C74-9B8F-57714FABA414}" srcId="{9C562765-5A75-4FBD-BB03-2D6D367B44E4}" destId="{D8A07D2F-0C48-4A1A-8A87-C589BE432663}" srcOrd="0" destOrd="0" parTransId="{12C51DB1-09D5-4984-AA2E-5F51BC84904C}" sibTransId="{A62AF1A5-BD28-464B-A089-64FD27CC43DC}"/>
    <dgm:cxn modelId="{9DB9E9F7-7185-470D-86CF-868209DEB3AE}" type="presParOf" srcId="{E275BC7E-947B-4916-80DE-0F4A9C7446B6}" destId="{42F87A56-F963-40BD-B0E7-17BB051E1553}" srcOrd="0" destOrd="0" presId="urn:microsoft.com/office/officeart/2005/8/layout/cycle3"/>
    <dgm:cxn modelId="{BD225056-44B5-4F42-AA6C-E6B9EF9FB061}" type="presParOf" srcId="{42F87A56-F963-40BD-B0E7-17BB051E1553}" destId="{E9FF2BBB-3781-4E76-988A-9E3E845BE604}" srcOrd="0" destOrd="0" presId="urn:microsoft.com/office/officeart/2005/8/layout/cycle3"/>
    <dgm:cxn modelId="{1FC1514E-87BD-4D51-8EE8-A9A3E9B13E08}" type="presParOf" srcId="{42F87A56-F963-40BD-B0E7-17BB051E1553}" destId="{C3B2FED7-C30E-4609-8432-5BFD9B10525F}" srcOrd="1" destOrd="0" presId="urn:microsoft.com/office/officeart/2005/8/layout/cycle3"/>
    <dgm:cxn modelId="{DF966191-134B-4CB5-AE02-74F1E5E269B0}" type="presParOf" srcId="{42F87A56-F963-40BD-B0E7-17BB051E1553}" destId="{44A8238E-06BB-4272-8F80-04AA944A04DB}" srcOrd="2" destOrd="0" presId="urn:microsoft.com/office/officeart/2005/8/layout/cycle3"/>
    <dgm:cxn modelId="{D2B3DB9A-42D4-4AD9-BB8A-0EEA6E749D35}" type="presParOf" srcId="{42F87A56-F963-40BD-B0E7-17BB051E1553}" destId="{F6E80ACE-ED19-4E23-9DA4-86D09061BF60}" srcOrd="3" destOrd="0" presId="urn:microsoft.com/office/officeart/2005/8/layout/cycle3"/>
    <dgm:cxn modelId="{3D1C1C6D-9A57-446C-B7F8-99D33D30DA40}" type="presParOf" srcId="{42F87A56-F963-40BD-B0E7-17BB051E1553}" destId="{5357BBC7-EEC9-4736-941D-6E3E337BF915}" srcOrd="4" destOrd="0" presId="urn:microsoft.com/office/officeart/2005/8/layout/cycle3"/>
    <dgm:cxn modelId="{9FF8506A-8F09-4281-8CCE-B2F392013577}" type="presParOf" srcId="{42F87A56-F963-40BD-B0E7-17BB051E1553}" destId="{3B40C99A-BABD-485C-ADE9-E1C87CA2BEDA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2FED7-C30E-4609-8432-5BFD9B10525F}">
      <dsp:nvSpPr>
        <dsp:cNvPr id="0" name=""/>
        <dsp:cNvSpPr/>
      </dsp:nvSpPr>
      <dsp:spPr>
        <a:xfrm>
          <a:off x="3188806" y="-26706"/>
          <a:ext cx="4164974" cy="4164974"/>
        </a:xfrm>
        <a:prstGeom prst="circularArrow">
          <a:avLst>
            <a:gd name="adj1" fmla="val 5544"/>
            <a:gd name="adj2" fmla="val 330680"/>
            <a:gd name="adj3" fmla="val 13738277"/>
            <a:gd name="adj4" fmla="val 1740891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F2BBB-3781-4E76-988A-9E3E845BE604}">
      <dsp:nvSpPr>
        <dsp:cNvPr id="0" name=""/>
        <dsp:cNvSpPr/>
      </dsp:nvSpPr>
      <dsp:spPr>
        <a:xfrm>
          <a:off x="4280352" y="1461"/>
          <a:ext cx="1981882" cy="99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Light"/>
            </a:rPr>
            <a:t>Time Step Calculation : O(N)</a:t>
          </a:r>
          <a:endParaRPr lang="en-US" sz="1700" kern="1200"/>
        </a:p>
      </dsp:txBody>
      <dsp:txXfrm>
        <a:off x="4328726" y="49835"/>
        <a:ext cx="1885134" cy="894193"/>
      </dsp:txXfrm>
    </dsp:sp>
    <dsp:sp modelId="{44A8238E-06BB-4272-8F80-04AA944A04DB}">
      <dsp:nvSpPr>
        <dsp:cNvPr id="0" name=""/>
        <dsp:cNvSpPr/>
      </dsp:nvSpPr>
      <dsp:spPr>
        <a:xfrm>
          <a:off x="5969531" y="1228722"/>
          <a:ext cx="1981882" cy="99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Light"/>
            </a:rPr>
            <a:t>Collision Dynamics : O(N)</a:t>
          </a:r>
          <a:endParaRPr lang="en-US" sz="1700" kern="1200"/>
        </a:p>
      </dsp:txBody>
      <dsp:txXfrm>
        <a:off x="6017905" y="1277096"/>
        <a:ext cx="1885134" cy="894193"/>
      </dsp:txXfrm>
    </dsp:sp>
    <dsp:sp modelId="{F6E80ACE-ED19-4E23-9DA4-86D09061BF60}">
      <dsp:nvSpPr>
        <dsp:cNvPr id="0" name=""/>
        <dsp:cNvSpPr/>
      </dsp:nvSpPr>
      <dsp:spPr>
        <a:xfrm>
          <a:off x="5324322" y="3214471"/>
          <a:ext cx="1981882" cy="99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Light"/>
            </a:rPr>
            <a:t>Stellar Evolution : O(N)</a:t>
          </a:r>
        </a:p>
      </dsp:txBody>
      <dsp:txXfrm>
        <a:off x="5372696" y="3262845"/>
        <a:ext cx="1885134" cy="894193"/>
      </dsp:txXfrm>
    </dsp:sp>
    <dsp:sp modelId="{5357BBC7-EEC9-4736-941D-6E3E337BF915}">
      <dsp:nvSpPr>
        <dsp:cNvPr id="0" name=""/>
        <dsp:cNvSpPr/>
      </dsp:nvSpPr>
      <dsp:spPr>
        <a:xfrm>
          <a:off x="3236381" y="3214471"/>
          <a:ext cx="1981882" cy="99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Light"/>
            </a:rPr>
            <a:t>New Orbit Calculation : O(NlogN)</a:t>
          </a:r>
        </a:p>
      </dsp:txBody>
      <dsp:txXfrm>
        <a:off x="3284755" y="3262845"/>
        <a:ext cx="1885134" cy="894193"/>
      </dsp:txXfrm>
    </dsp:sp>
    <dsp:sp modelId="{3B40C99A-BABD-485C-ADE9-E1C87CA2BEDA}">
      <dsp:nvSpPr>
        <dsp:cNvPr id="0" name=""/>
        <dsp:cNvSpPr/>
      </dsp:nvSpPr>
      <dsp:spPr>
        <a:xfrm>
          <a:off x="2591172" y="1228722"/>
          <a:ext cx="1981882" cy="990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Light"/>
            </a:rPr>
            <a:t>Potential Calculation and Sorting : O(NlogN)</a:t>
          </a:r>
        </a:p>
      </dsp:txBody>
      <dsp:txXfrm>
        <a:off x="2639546" y="1277096"/>
        <a:ext cx="1885134" cy="894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8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5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7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7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May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8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May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23" r:id="rId6"/>
    <p:sldLayoutId id="2147483919" r:id="rId7"/>
    <p:sldLayoutId id="2147483920" r:id="rId8"/>
    <p:sldLayoutId id="2147483921" r:id="rId9"/>
    <p:sldLayoutId id="2147483922" r:id="rId10"/>
    <p:sldLayoutId id="21474839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3E42119-878B-4A86-B09C-2C668FBA2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BAC2A1-7B06-4D44-A105-3FEBE5ABF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BC5CF3-F657-4FA8-9F22-6B38CF646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685800"/>
            <a:ext cx="295465" cy="5486400"/>
          </a:xfrm>
          <a:prstGeom prst="rect">
            <a:avLst/>
          </a:prstGeom>
          <a:solidFill>
            <a:srgbClr val="FEA017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77A14D-EFA9-4E27-B5EE-87E822E93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103" y="576263"/>
            <a:ext cx="4911634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3700">
                <a:latin typeface="Batang"/>
                <a:ea typeface="Batang"/>
              </a:rPr>
              <a:t>N-Body Simulations of Globular Clusters Using Monte Carlo-Method</a:t>
            </a:r>
            <a:endParaRPr lang="en-US" sz="37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8103" y="3764975"/>
            <a:ext cx="4911634" cy="2192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/>
              <a:t>EE 336 – Modeling and Simulation of Stochastic Processes – Course Project</a:t>
            </a:r>
          </a:p>
          <a:p>
            <a:pPr algn="l"/>
            <a:r>
              <a:rPr lang="en-US" sz="2200" dirty="0"/>
              <a:t>Srishti Goel (200108053)</a:t>
            </a:r>
          </a:p>
        </p:txBody>
      </p:sp>
      <p:pic>
        <p:nvPicPr>
          <p:cNvPr id="31" name="Picture 3" descr="Triangular abstract background">
            <a:extLst>
              <a:ext uri="{FF2B5EF4-FFF2-40B4-BE49-F238E27FC236}">
                <a16:creationId xmlns:a16="http://schemas.microsoft.com/office/drawing/2014/main" id="{AFC7FD1A-F45B-13F6-66B8-35B979B2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6" r="23025" b="-2"/>
          <a:stretch/>
        </p:blipFill>
        <p:spPr>
          <a:xfrm>
            <a:off x="303950" y="685800"/>
            <a:ext cx="5234702" cy="5486400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ABB528-3326-46B1-A869-B1368B822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A0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D25A9F-B5F0-4862-A336-1733E754E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A01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5DC9-EB0C-465D-756F-4002EDCC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Stellar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DA7E-89F3-257B-6923-64EC65D9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Stars continuously lose matter to the nuclear fusion processes inside their cores.</a:t>
            </a:r>
          </a:p>
          <a:p>
            <a:r>
              <a:rPr lang="en-US" dirty="0"/>
              <a:t>Assuming the luminosity of the stars remains constant and proportional to their mass^3.5, we make all of them lose mass:</a:t>
            </a:r>
            <a:br>
              <a:rPr lang="en-US" dirty="0"/>
            </a:br>
            <a:r>
              <a:rPr lang="en-US" dirty="0"/>
              <a:t>Mass lost = const x mass^3.5 x </a:t>
            </a:r>
            <a:r>
              <a:rPr lang="en-US" dirty="0" err="1"/>
              <a:t>time_step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8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AF68-7DC8-79CF-7EA3-1D3F11DB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Orbit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D151A-4333-59F1-4C38-F4567D28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new orbit is calculated as solution of the equation lying in the desired range: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/>
              <a:t>This was solved using Bisection method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8EB9E45-D56C-CA2F-2C09-945B1461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67" y="2778065"/>
            <a:ext cx="4514850" cy="53986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147FF51-5C75-E8BF-C704-654BC0025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985" y="3532562"/>
            <a:ext cx="3562709" cy="26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0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72F7-A8D4-D00E-ED8D-05A7A352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2E7B-9ABE-C501-9688-D4E557AA8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calculate the energy of the particle, we use a loop of O(N) complexity, taking help of the spherical symmetry, and the fact that we have a sorted array of radii. It uses the following equations: 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A7B31EA-89A6-EAB8-B1C1-43F1F8497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55" y="2974406"/>
            <a:ext cx="3756983" cy="2806999"/>
          </a:xfrm>
          <a:prstGeom prst="rect">
            <a:avLst/>
          </a:prstGeom>
        </p:spPr>
      </p:pic>
      <p:pic>
        <p:nvPicPr>
          <p:cNvPr id="5" name="Picture 5" descr="A picture containing clock, watch&#10;&#10;Description automatically generated">
            <a:extLst>
              <a:ext uri="{FF2B5EF4-FFF2-40B4-BE49-F238E27FC236}">
                <a16:creationId xmlns:a16="http://schemas.microsoft.com/office/drawing/2014/main" id="{68347296-B0DE-18A4-620A-0EF1BB0A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660" y="3378051"/>
            <a:ext cx="4260191" cy="1007673"/>
          </a:xfrm>
          <a:prstGeom prst="rect">
            <a:avLst/>
          </a:prstGeom>
        </p:spPr>
      </p:pic>
      <p:pic>
        <p:nvPicPr>
          <p:cNvPr id="6" name="Picture 6" descr="A picture containing text, antenna, gauge&#10;&#10;Description automatically generated">
            <a:extLst>
              <a:ext uri="{FF2B5EF4-FFF2-40B4-BE49-F238E27FC236}">
                <a16:creationId xmlns:a16="http://schemas.microsoft.com/office/drawing/2014/main" id="{7AD971BB-9F34-695E-73B5-AA30BF463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75" y="4705350"/>
            <a:ext cx="4569483" cy="8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61EDD-BD13-F541-3A0F-B4225C95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87" y="2308582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Using this in the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 descr="Shape&#10;&#10;Description automatically generated">
            <a:extLst>
              <a:ext uri="{FF2B5EF4-FFF2-40B4-BE49-F238E27FC236}">
                <a16:creationId xmlns:a16="http://schemas.microsoft.com/office/drawing/2014/main" id="{858AA909-0510-46DE-BF68-0B76EE54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539160"/>
            <a:ext cx="6460089" cy="462371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B9D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B9DD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4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1E077-11A7-8727-455B-6E1D1024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Observed Results - Collisionless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0F318E-8880-AFD2-F936-951C0AAF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We see that the radius slowly decreases over time till it eventually stabilizes to a value around 0.5 * LENGTH_SCALE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8E63E7C-3058-1F14-0091-68A235C1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581490"/>
            <a:ext cx="6460089" cy="45813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EA0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EA0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60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F7E1E-68A7-326F-DC5B-006179B7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63" y="2346389"/>
            <a:ext cx="4028783" cy="2135867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Tracing the position of particles through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271C45D-CCDC-5DE8-CFC7-8D69795A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510276"/>
            <a:ext cx="6460089" cy="46526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077C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077C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67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DF8C6B-3049-4645-9BCF-24E58D257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69191-9817-4FE4-A858-D493A6038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FAF188-9C2B-4694-9A03-8A905700D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4657B-42B3-DD2A-95FE-4977A363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1302167"/>
            <a:ext cx="5846419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Observed Result – With Collision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B0C113-A61B-1BB7-A75C-D4AB3C8A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3642452"/>
            <a:ext cx="5846419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We see that the initially inner particles collide more initially, and spread outwards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Initially outer particles collide and fall inwards, till the average radius stabilizes around 1-1.5 LENGTH_SCALE</a:t>
            </a:r>
          </a:p>
        </p:txBody>
      </p:sp>
      <p:pic>
        <p:nvPicPr>
          <p:cNvPr id="5" name="Picture 5" descr="A picture containing text, colorful&#10;&#10;Description automatically generated">
            <a:extLst>
              <a:ext uri="{FF2B5EF4-FFF2-40B4-BE49-F238E27FC236}">
                <a16:creationId xmlns:a16="http://schemas.microsoft.com/office/drawing/2014/main" id="{CEF387C2-20E1-3791-EE94-7DFE1B63A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62" r="1" b="13336"/>
          <a:stretch/>
        </p:blipFill>
        <p:spPr>
          <a:xfrm>
            <a:off x="7033353" y="841112"/>
            <a:ext cx="4468272" cy="25134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B57D9A5-B0E6-43E8-854F-D4931B715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335" y="3701441"/>
            <a:ext cx="474286" cy="4462556"/>
          </a:xfrm>
          <a:prstGeom prst="rect">
            <a:avLst/>
          </a:prstGeom>
          <a:solidFill>
            <a:srgbClr val="EFA329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E220F905-E983-9360-D8E7-25F325C4E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20" r="4" b="4"/>
          <a:stretch/>
        </p:blipFill>
        <p:spPr>
          <a:xfrm>
            <a:off x="7040204" y="3472332"/>
            <a:ext cx="4461431" cy="250955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F3C683-4ED7-4AE6-89E4-9D232F277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EFA3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6944E-CD1D-4711-8E65-112105B92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EFA32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78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9E884-5A4E-FC10-5FDA-5550F250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2092390"/>
            <a:ext cx="4028783" cy="2135867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Average radius of the system – With Collision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13FCA9AE-18CB-0E60-36DB-78C068AC2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581490"/>
            <a:ext cx="6460089" cy="45813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4A9ED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4A9ED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6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BD64-2C96-B1E3-D833-04D7162A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Globular Clusters?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FE5F-EB49-CFAC-4665-B1761AAA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Spherical clusters of stars, all born from the same parent gas cloud.</a:t>
            </a:r>
          </a:p>
          <a:p>
            <a:endParaRPr lang="en-US"/>
          </a:p>
          <a:p>
            <a:r>
              <a:rPr lang="en-US"/>
              <a:t>They are astronomically important as they allow us to study properties and statistics of stellar evolution and dynamics with fewer variable parameters.</a:t>
            </a:r>
          </a:p>
          <a:p>
            <a:endParaRPr lang="en-US"/>
          </a:p>
          <a:p>
            <a:r>
              <a:rPr lang="en-US"/>
              <a:t>Here, we study the dynamics of such a system</a:t>
            </a:r>
          </a:p>
        </p:txBody>
      </p:sp>
    </p:spTree>
    <p:extLst>
      <p:ext uri="{BB962C8B-B14F-4D97-AF65-F5344CB8AC3E}">
        <p14:creationId xmlns:p14="http://schemas.microsoft.com/office/powerpoint/2010/main" val="11275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30B4-221D-8398-BB19-4AF262ED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Monte Carlo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1514-2DD7-FB12-5DC5-9831EB51E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Monte Carlo simulation is essentially a model to predict the probabilities of experiments when various random variables are present.</a:t>
            </a:r>
          </a:p>
          <a:p>
            <a:endParaRPr lang="en-US"/>
          </a:p>
          <a:p>
            <a:r>
              <a:rPr lang="en-US"/>
              <a:t>An example of Monte-Carlo simulations being used in N-body systems in Physics is in Ising Models to study the ferromagnetic behavior of materials. By assuming random spins in an NXN matrix in the beginning, we flip them till a thermal equilibrium is attained.</a:t>
            </a:r>
          </a:p>
        </p:txBody>
      </p:sp>
    </p:spTree>
    <p:extLst>
      <p:ext uri="{BB962C8B-B14F-4D97-AF65-F5344CB8AC3E}">
        <p14:creationId xmlns:p14="http://schemas.microsoft.com/office/powerpoint/2010/main" val="218133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B084-A0B2-53D2-60B2-D4D645F0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F769-0DA2-B135-4DBC-944A2B0AD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Radius was initialized as a random variable from the Plummer distribution: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was generated by taking the inverse CDF of the same on a uniformly random variable</a:t>
            </a:r>
          </a:p>
          <a:p>
            <a:r>
              <a:rPr lang="en-US" dirty="0"/>
              <a:t>The velocities were taken as uniform random variables in the polar coordinates</a:t>
            </a:r>
          </a:p>
          <a:p>
            <a:r>
              <a:rPr lang="en-US" dirty="0"/>
              <a:t>Mass was also a uniform random variable [0 – 5 MASS_SCALE]</a:t>
            </a:r>
          </a:p>
          <a:p>
            <a:r>
              <a:rPr lang="en-US" dirty="0"/>
              <a:t>Angular momentum and energy were calculated using NLM.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769841-C0E2-3D8B-8272-A52321B2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308" y="2260660"/>
            <a:ext cx="3421272" cy="7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0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CF2A6-F3B2-20C7-8D91-F871C27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55" y="2351714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Distribution of radii achieved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20756C7-AFAE-FADC-E1BF-9CB456B3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546158"/>
            <a:ext cx="6460089" cy="461672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1F78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1F78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07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D7F8F-66BD-CDFA-39AA-0F3BF636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1949148"/>
            <a:ext cx="4028783" cy="2568607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Initial energy distribution as a function of radial distance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86E1A4E-FA79-E0A4-2723-647A3D4C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604746"/>
            <a:ext cx="6460089" cy="4558133"/>
          </a:xfrm>
          <a:prstGeom prst="rect">
            <a:avLst/>
          </a:prstGeom>
        </p:spPr>
      </p:pic>
      <p:cxnSp>
        <p:nvCxnSpPr>
          <p:cNvPr id="27" name="Straight Connector 18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E99D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0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E99D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9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AEC0-50EF-8D52-38A1-A1361092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Flow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F0D41C1-B897-4573-89A9-CCD269E400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0688" y="1825625"/>
          <a:ext cx="10542587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4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CFCE-CD19-3590-A74B-0801093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Step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498B-998C-56CE-20F5-E8D0A39A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Since there are many processes involved (collision relaxation, collision of stars, and stellar evolution,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we choose the minimum value among these to use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902888-F82A-192A-CF79-83538B6E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733" y="2577462"/>
            <a:ext cx="4097866" cy="85640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75EF567-28CD-5268-8EAD-2318B1A03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924" y="4169598"/>
            <a:ext cx="2729559" cy="701322"/>
          </a:xfrm>
          <a:prstGeom prst="rect">
            <a:avLst/>
          </a:prstGeom>
        </p:spPr>
      </p:pic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A2D0769A-A6FE-853F-5C43-DCDA55FDB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532" y="3328119"/>
            <a:ext cx="4037162" cy="8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1C21-D6AA-0969-B582-E9D1FC66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1C00-87AA-5779-E719-17E8217A1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 collisions here means that they start orbiting the common center of mass, after exchanging matter, etc. In the relaxation time before stabilizing</a:t>
            </a:r>
          </a:p>
          <a:p>
            <a:r>
              <a:rPr lang="en-US" dirty="0"/>
              <a:t>This process happens with a probability of collision proportional to the time-step, and the relative velocities of the colliding particles</a:t>
            </a:r>
          </a:p>
          <a:p>
            <a:r>
              <a:rPr lang="en-US" dirty="0"/>
              <a:t>No loss of energy, linear momentum or angular momentum is seen</a:t>
            </a:r>
          </a:p>
        </p:txBody>
      </p:sp>
    </p:spTree>
    <p:extLst>
      <p:ext uri="{BB962C8B-B14F-4D97-AF65-F5344CB8AC3E}">
        <p14:creationId xmlns:p14="http://schemas.microsoft.com/office/powerpoint/2010/main" val="2229491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Blush 3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ante">
      <a:majorFont>
        <a:latin typeface="Univers Light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OffsetVTI</vt:lpstr>
      <vt:lpstr>N-Body Simulations of Globular Clusters Using Monte Carlo-Method</vt:lpstr>
      <vt:lpstr>What Are Globular Clusters?</vt:lpstr>
      <vt:lpstr>Monte Carlo Simulations</vt:lpstr>
      <vt:lpstr>Initialization</vt:lpstr>
      <vt:lpstr>Distribution of radii achieved</vt:lpstr>
      <vt:lpstr>Initial energy distribution as a function of radial distance</vt:lpstr>
      <vt:lpstr>Algorithm Flow</vt:lpstr>
      <vt:lpstr>Time Step Calculation</vt:lpstr>
      <vt:lpstr>Collision Dynamics</vt:lpstr>
      <vt:lpstr>Stellar Evolution</vt:lpstr>
      <vt:lpstr>New Orbit Calculation</vt:lpstr>
      <vt:lpstr>Potential Calculation</vt:lpstr>
      <vt:lpstr>Using this in the Code</vt:lpstr>
      <vt:lpstr>Observed Results - Collisionless</vt:lpstr>
      <vt:lpstr>Tracing the position of particles through time</vt:lpstr>
      <vt:lpstr>Observed Result – With Collision</vt:lpstr>
      <vt:lpstr>Average radius of the system – With Collision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214</cp:revision>
  <dcterms:created xsi:type="dcterms:W3CDTF">2023-05-04T11:39:11Z</dcterms:created>
  <dcterms:modified xsi:type="dcterms:W3CDTF">2023-05-05T04:53:58Z</dcterms:modified>
</cp:coreProperties>
</file>