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Poppins" panose="00000500000000000000" pitchFamily="2" charset="0"/>
      <p:regular r:id="rId12"/>
    </p:embeddedFont>
    <p:embeddedFont>
      <p:font typeface="Poppins Bold" panose="00000800000000000000"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Freeform 2"/>
          <p:cNvSpPr/>
          <p:nvPr/>
        </p:nvSpPr>
        <p:spPr>
          <a:xfrm>
            <a:off x="33606" y="-170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extLst>
                <a:ext uri="{BEBA8EAE-BF5A-486C-A8C5-ECC9F3942E4B}">
                  <a14:imgProps xmlns:a14="http://schemas.microsoft.com/office/drawing/2010/main">
                    <a14:imgLayer r:embed="rId4">
                      <a14:imgEffect>
                        <a14:artisticGlowEdges/>
                      </a14:imgEffect>
                    </a14:imgLayer>
                  </a14:imgProps>
                </a:ext>
              </a:extLst>
            </a:blip>
            <a:stretch>
              <a:fillRect t="-777" b="-777"/>
            </a:stretch>
          </a:blipFill>
        </p:spPr>
        <p:txBody>
          <a:bodyPr/>
          <a:lstStyle/>
          <a:p>
            <a:endParaRPr lang="en-IN"/>
          </a:p>
        </p:txBody>
      </p:sp>
      <p:sp>
        <p:nvSpPr>
          <p:cNvPr id="3" name="TextBox 3"/>
          <p:cNvSpPr txBox="1"/>
          <p:nvPr/>
        </p:nvSpPr>
        <p:spPr>
          <a:xfrm>
            <a:off x="762000" y="723900"/>
            <a:ext cx="13034618" cy="1534459"/>
          </a:xfrm>
          <a:prstGeom prst="rect">
            <a:avLst/>
          </a:prstGeom>
        </p:spPr>
        <p:txBody>
          <a:bodyPr wrap="square" lIns="0" tIns="0" rIns="0" bIns="0" rtlCol="0" anchor="t">
            <a:spAutoFit/>
          </a:bodyPr>
          <a:lstStyle/>
          <a:p>
            <a:pPr algn="l">
              <a:lnSpc>
                <a:spcPts val="12578"/>
              </a:lnSpc>
            </a:pPr>
            <a:r>
              <a:rPr lang="en-US" sz="8984" b="1" dirty="0">
                <a:solidFill>
                  <a:srgbClr val="FFFFFF"/>
                </a:solidFill>
                <a:latin typeface="Poppins Bold"/>
                <a:ea typeface="Poppins Bold"/>
                <a:cs typeface="Poppins Bold"/>
                <a:sym typeface="Poppins Bold"/>
              </a:rPr>
              <a:t>POWER </a:t>
            </a:r>
            <a:r>
              <a:rPr lang="en-US" sz="8984" b="1" dirty="0">
                <a:solidFill>
                  <a:srgbClr val="FFFF00"/>
                </a:solidFill>
                <a:latin typeface="Poppins Bold"/>
                <a:ea typeface="Poppins Bold"/>
                <a:cs typeface="Poppins Bold"/>
                <a:sym typeface="Poppins Bold"/>
              </a:rPr>
              <a:t>BI</a:t>
            </a:r>
            <a:r>
              <a:rPr lang="en-US" sz="8984" b="1" dirty="0">
                <a:solidFill>
                  <a:srgbClr val="FFFFFF"/>
                </a:solidFill>
                <a:latin typeface="Poppins Bold"/>
                <a:ea typeface="Poppins Bold"/>
                <a:cs typeface="Poppins Bold"/>
                <a:sym typeface="Poppins Bold"/>
              </a:rPr>
              <a:t> REPORT</a:t>
            </a:r>
          </a:p>
        </p:txBody>
      </p:sp>
      <p:sp>
        <p:nvSpPr>
          <p:cNvPr id="4" name="TextBox 4"/>
          <p:cNvSpPr txBox="1"/>
          <p:nvPr/>
        </p:nvSpPr>
        <p:spPr>
          <a:xfrm>
            <a:off x="792707" y="2258359"/>
            <a:ext cx="10672418" cy="572721"/>
          </a:xfrm>
          <a:prstGeom prst="rect">
            <a:avLst/>
          </a:prstGeom>
        </p:spPr>
        <p:txBody>
          <a:bodyPr wrap="square" lIns="0" tIns="0" rIns="0" bIns="0" rtlCol="0" anchor="t">
            <a:spAutoFit/>
          </a:bodyPr>
          <a:lstStyle/>
          <a:p>
            <a:pPr algn="l">
              <a:lnSpc>
                <a:spcPts val="4706"/>
              </a:lnSpc>
            </a:pPr>
            <a:r>
              <a:rPr lang="en-US" sz="3361" dirty="0">
                <a:solidFill>
                  <a:srgbClr val="FFFF00"/>
                </a:solidFill>
                <a:latin typeface="Poppins"/>
                <a:ea typeface="Poppins"/>
                <a:cs typeface="Poppins"/>
                <a:sym typeface="Poppins"/>
              </a:rPr>
              <a:t>Blink</a:t>
            </a:r>
            <a:r>
              <a:rPr lang="en-US" sz="3361" dirty="0">
                <a:solidFill>
                  <a:srgbClr val="00B050"/>
                </a:solidFill>
                <a:latin typeface="Poppins"/>
                <a:ea typeface="Poppins"/>
                <a:cs typeface="Poppins"/>
                <a:sym typeface="Poppins"/>
              </a:rPr>
              <a:t>it</a:t>
            </a:r>
            <a:r>
              <a:rPr lang="en-US" sz="3361" dirty="0">
                <a:solidFill>
                  <a:srgbClr val="FFFF00"/>
                </a:solidFill>
                <a:latin typeface="Poppins"/>
                <a:ea typeface="Poppins"/>
                <a:cs typeface="Poppins"/>
                <a:sym typeface="Poppins"/>
              </a:rPr>
              <a:t> </a:t>
            </a:r>
            <a:r>
              <a:rPr lang="en-US" sz="3361" dirty="0">
                <a:solidFill>
                  <a:schemeClr val="bg1"/>
                </a:solidFill>
                <a:latin typeface="Poppins"/>
                <a:ea typeface="Poppins"/>
                <a:cs typeface="Poppins"/>
                <a:sym typeface="Poppins"/>
              </a:rPr>
              <a:t>Sales Analysis and Performance review</a:t>
            </a:r>
          </a:p>
        </p:txBody>
      </p:sp>
      <p:sp>
        <p:nvSpPr>
          <p:cNvPr id="5" name="TextBox 4">
            <a:extLst>
              <a:ext uri="{FF2B5EF4-FFF2-40B4-BE49-F238E27FC236}">
                <a16:creationId xmlns:a16="http://schemas.microsoft.com/office/drawing/2014/main" id="{6DB78AA6-88A1-C07D-8F40-D04BCD29E94A}"/>
              </a:ext>
            </a:extLst>
          </p:cNvPr>
          <p:cNvSpPr txBox="1"/>
          <p:nvPr/>
        </p:nvSpPr>
        <p:spPr>
          <a:xfrm>
            <a:off x="762000" y="3824596"/>
            <a:ext cx="9525000" cy="4183005"/>
          </a:xfrm>
          <a:prstGeom prst="rect">
            <a:avLst/>
          </a:prstGeom>
          <a:noFill/>
        </p:spPr>
        <p:txBody>
          <a:bodyPr wrap="square" rtlCol="0">
            <a:spAutoFit/>
          </a:bodyPr>
          <a:lstStyle/>
          <a:p>
            <a:pPr>
              <a:lnSpc>
                <a:spcPct val="107000"/>
              </a:lnSpc>
              <a:spcAft>
                <a:spcPts val="800"/>
              </a:spcAft>
            </a:pPr>
            <a:r>
              <a:rPr lang="en-IN" sz="44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GROUP </a:t>
            </a:r>
            <a:r>
              <a:rPr lang="en-IN" sz="4400" b="1" kern="100" dirty="0">
                <a:solidFill>
                  <a:srgbClr val="00B050"/>
                </a:solidFill>
                <a:effectLst/>
                <a:latin typeface="Aptos" panose="020B0004020202020204" pitchFamily="34" charset="0"/>
                <a:ea typeface="Aptos" panose="020B0004020202020204" pitchFamily="34" charset="0"/>
                <a:cs typeface="Times New Roman" panose="02020603050405020304" pitchFamily="18" charset="0"/>
              </a:rPr>
              <a:t>6</a:t>
            </a:r>
          </a:p>
          <a:p>
            <a:pPr>
              <a:lnSpc>
                <a:spcPct val="107000"/>
              </a:lnSpc>
              <a:spcAft>
                <a:spcPts val="800"/>
              </a:spcAft>
            </a:pPr>
            <a:r>
              <a:rPr lang="en-IN"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Abhinit</a:t>
            </a:r>
            <a:r>
              <a:rPr lang="en-IN"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Kumar - 2023JULB01008</a:t>
            </a:r>
          </a:p>
          <a:p>
            <a:pPr>
              <a:lnSpc>
                <a:spcPct val="107000"/>
              </a:lnSpc>
              <a:spcAft>
                <a:spcPts val="800"/>
              </a:spcAft>
            </a:pPr>
            <a:r>
              <a:rPr lang="en-IN"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Palak Agarwal - 2023JULB01009</a:t>
            </a:r>
          </a:p>
          <a:p>
            <a:pPr>
              <a:lnSpc>
                <a:spcPct val="107000"/>
              </a:lnSpc>
              <a:spcAft>
                <a:spcPts val="800"/>
              </a:spcAft>
            </a:pPr>
            <a:r>
              <a:rPr lang="en-IN"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Parnal</a:t>
            </a:r>
            <a:r>
              <a:rPr lang="en-IN"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Khobragade - 2023JULB01119</a:t>
            </a:r>
          </a:p>
          <a:p>
            <a:pPr>
              <a:lnSpc>
                <a:spcPct val="107000"/>
              </a:lnSpc>
              <a:spcAft>
                <a:spcPts val="800"/>
              </a:spcAft>
            </a:pPr>
            <a:r>
              <a:rPr lang="en-IN"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Prince Pritam - 2023JULB01012</a:t>
            </a:r>
          </a:p>
          <a:p>
            <a:pPr>
              <a:lnSpc>
                <a:spcPct val="107000"/>
              </a:lnSpc>
              <a:spcAft>
                <a:spcPts val="800"/>
              </a:spcAft>
            </a:pPr>
            <a:r>
              <a:rPr lang="en-IN"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Srishti Mishra - 2023JULB01233</a:t>
            </a:r>
          </a:p>
          <a:p>
            <a:pPr>
              <a:lnSpc>
                <a:spcPct val="107000"/>
              </a:lnSpc>
              <a:spcAft>
                <a:spcPts val="800"/>
              </a:spcAft>
            </a:pPr>
            <a:r>
              <a:rPr lang="en-IN"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Yashveer</a:t>
            </a:r>
            <a:r>
              <a:rPr lang="en-IN"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Singh - 2023JULB01191</a:t>
            </a:r>
          </a:p>
          <a:p>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sp>
        <p:nvSpPr>
          <p:cNvPr id="3" name="TextBox 3"/>
          <p:cNvSpPr txBox="1"/>
          <p:nvPr/>
        </p:nvSpPr>
        <p:spPr>
          <a:xfrm>
            <a:off x="4017684" y="2610822"/>
            <a:ext cx="10252632" cy="5036781"/>
          </a:xfrm>
          <a:prstGeom prst="rect">
            <a:avLst/>
          </a:prstGeom>
        </p:spPr>
        <p:txBody>
          <a:bodyPr lIns="0" tIns="0" rIns="0" bIns="0" rtlCol="0" anchor="t">
            <a:spAutoFit/>
          </a:bodyPr>
          <a:lstStyle/>
          <a:p>
            <a:pPr algn="ctr">
              <a:lnSpc>
                <a:spcPts val="19044"/>
              </a:lnSpc>
            </a:pPr>
            <a:r>
              <a:rPr lang="en-US" sz="17003" b="1">
                <a:solidFill>
                  <a:srgbClr val="FFFFFF"/>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1634679" y="144242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743290" y="2076154"/>
            <a:ext cx="14767414" cy="1311686"/>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PROBLEM STATEMENT</a:t>
            </a:r>
          </a:p>
        </p:txBody>
      </p:sp>
      <p:sp>
        <p:nvSpPr>
          <p:cNvPr id="7" name="TextBox 7"/>
          <p:cNvSpPr txBox="1"/>
          <p:nvPr/>
        </p:nvSpPr>
        <p:spPr>
          <a:xfrm>
            <a:off x="1811079" y="3943019"/>
            <a:ext cx="14665841" cy="1200481"/>
          </a:xfrm>
          <a:prstGeom prst="rect">
            <a:avLst/>
          </a:prstGeom>
        </p:spPr>
        <p:txBody>
          <a:bodyPr lIns="0" tIns="0" rIns="0" bIns="0" rtlCol="0" anchor="t">
            <a:spAutoFit/>
          </a:bodyPr>
          <a:lstStyle/>
          <a:p>
            <a:pPr algn="just">
              <a:lnSpc>
                <a:spcPts val="4706"/>
              </a:lnSpc>
            </a:pPr>
            <a:r>
              <a:rPr lang="en-US" sz="3361" b="1">
                <a:solidFill>
                  <a:srgbClr val="0A152F"/>
                </a:solidFill>
                <a:latin typeface="Poppins Bold"/>
                <a:ea typeface="Poppins Bold"/>
                <a:cs typeface="Poppins Bold"/>
                <a:sym typeface="Poppins Bold"/>
              </a:rPr>
              <a:t>Conduct a comprehensive analysis of Blinkit's sales performance, customer satisfaction, and inventory distribution using Power BI. </a:t>
            </a:r>
          </a:p>
        </p:txBody>
      </p:sp>
      <p:sp>
        <p:nvSpPr>
          <p:cNvPr id="8" name="TextBox 8"/>
          <p:cNvSpPr txBox="1"/>
          <p:nvPr/>
        </p:nvSpPr>
        <p:spPr>
          <a:xfrm>
            <a:off x="1794076" y="5516605"/>
            <a:ext cx="14665841" cy="1209370"/>
          </a:xfrm>
          <a:prstGeom prst="rect">
            <a:avLst/>
          </a:prstGeom>
        </p:spPr>
        <p:txBody>
          <a:bodyPr lIns="0" tIns="0" rIns="0" bIns="0" rtlCol="0" anchor="t">
            <a:spAutoFit/>
          </a:bodyPr>
          <a:lstStyle/>
          <a:p>
            <a:pPr algn="just">
              <a:lnSpc>
                <a:spcPts val="3166"/>
              </a:lnSpc>
            </a:pPr>
            <a:r>
              <a:rPr lang="en-US" sz="2261">
                <a:solidFill>
                  <a:srgbClr val="0A152F"/>
                </a:solidFill>
                <a:latin typeface="Poppins"/>
                <a:ea typeface="Poppins"/>
                <a:cs typeface="Poppins"/>
                <a:sym typeface="Poppins"/>
              </a:rPr>
              <a:t>The goal is to leverage key KPIs such as total sales, customer ratings, item visibility, and inventory turnover to uncover trends, regional disparities, and performance gaps. This analysis aims to deliver actionable insights for enhancing profitability, customer satisfaction, and inventory optimization.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502930" y="547155"/>
            <a:ext cx="17383491" cy="9614984"/>
            <a:chOff x="0" y="0"/>
            <a:chExt cx="4578368" cy="2532342"/>
          </a:xfrm>
        </p:grpSpPr>
        <p:sp>
          <p:nvSpPr>
            <p:cNvPr id="4" name="Freeform 4"/>
            <p:cNvSpPr/>
            <p:nvPr/>
          </p:nvSpPr>
          <p:spPr>
            <a:xfrm>
              <a:off x="0" y="0"/>
              <a:ext cx="4578368" cy="2532342"/>
            </a:xfrm>
            <a:custGeom>
              <a:avLst/>
              <a:gdLst/>
              <a:ahLst/>
              <a:cxnLst/>
              <a:rect l="l" t="t" r="r" b="b"/>
              <a:pathLst>
                <a:path w="4578368" h="2532342">
                  <a:moveTo>
                    <a:pt x="22713" y="0"/>
                  </a:moveTo>
                  <a:lnTo>
                    <a:pt x="4555655" y="0"/>
                  </a:lnTo>
                  <a:cubicBezTo>
                    <a:pt x="4561679" y="0"/>
                    <a:pt x="4567456" y="2393"/>
                    <a:pt x="4571716" y="6653"/>
                  </a:cubicBezTo>
                  <a:cubicBezTo>
                    <a:pt x="4575975" y="10912"/>
                    <a:pt x="4578368" y="16689"/>
                    <a:pt x="4578368" y="22713"/>
                  </a:cubicBezTo>
                  <a:lnTo>
                    <a:pt x="4578368" y="2509628"/>
                  </a:lnTo>
                  <a:cubicBezTo>
                    <a:pt x="4578368" y="2515652"/>
                    <a:pt x="4575975" y="2521429"/>
                    <a:pt x="4571716" y="2525689"/>
                  </a:cubicBezTo>
                  <a:cubicBezTo>
                    <a:pt x="4567456" y="2529948"/>
                    <a:pt x="4561679" y="2532342"/>
                    <a:pt x="4555655" y="2532342"/>
                  </a:cubicBezTo>
                  <a:lnTo>
                    <a:pt x="22713" y="2532342"/>
                  </a:lnTo>
                  <a:cubicBezTo>
                    <a:pt x="10169" y="2532342"/>
                    <a:pt x="0" y="2522172"/>
                    <a:pt x="0" y="2509628"/>
                  </a:cubicBezTo>
                  <a:lnTo>
                    <a:pt x="0" y="22713"/>
                  </a:lnTo>
                  <a:cubicBezTo>
                    <a:pt x="0" y="16689"/>
                    <a:pt x="2393" y="10912"/>
                    <a:pt x="6653" y="6653"/>
                  </a:cubicBezTo>
                  <a:cubicBezTo>
                    <a:pt x="10912" y="2393"/>
                    <a:pt x="16689" y="0"/>
                    <a:pt x="22713"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4578368" cy="258949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651680" y="2604383"/>
            <a:ext cx="17085990" cy="3481270"/>
          </a:xfrm>
          <a:custGeom>
            <a:avLst/>
            <a:gdLst/>
            <a:ahLst/>
            <a:cxnLst/>
            <a:rect l="l" t="t" r="r" b="b"/>
            <a:pathLst>
              <a:path w="17085990" h="3481270">
                <a:moveTo>
                  <a:pt x="0" y="0"/>
                </a:moveTo>
                <a:lnTo>
                  <a:pt x="17085990" y="0"/>
                </a:lnTo>
                <a:lnTo>
                  <a:pt x="17085990" y="3481271"/>
                </a:lnTo>
                <a:lnTo>
                  <a:pt x="0" y="3481271"/>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696484" y="6429136"/>
            <a:ext cx="8230070" cy="3209620"/>
          </a:xfrm>
          <a:prstGeom prst="rect">
            <a:avLst/>
          </a:prstGeom>
        </p:spPr>
        <p:txBody>
          <a:bodyPr lIns="0" tIns="0" rIns="0" bIns="0" rtlCol="0" anchor="t">
            <a:spAutoFit/>
          </a:bodyPr>
          <a:lstStyle/>
          <a:p>
            <a:pPr marL="488364" lvl="1" indent="-244182" algn="just">
              <a:lnSpc>
                <a:spcPts val="3166"/>
              </a:lnSpc>
              <a:buFont typeface="Arial"/>
              <a:buChar char="•"/>
            </a:pPr>
            <a:r>
              <a:rPr lang="en-US" sz="2261" b="1">
                <a:solidFill>
                  <a:srgbClr val="0A152F"/>
                </a:solidFill>
                <a:latin typeface="Poppins Bold"/>
                <a:ea typeface="Poppins Bold"/>
                <a:cs typeface="Poppins Bold"/>
                <a:sym typeface="Poppins Bold"/>
              </a:rPr>
              <a:t>Source: </a:t>
            </a:r>
            <a:r>
              <a:rPr lang="en-US" sz="2261">
                <a:solidFill>
                  <a:srgbClr val="0A152F"/>
                </a:solidFill>
                <a:latin typeface="Poppins"/>
                <a:ea typeface="Poppins"/>
                <a:cs typeface="Poppins"/>
                <a:sym typeface="Poppins"/>
              </a:rPr>
              <a:t>The dataset was downloaded from </a:t>
            </a:r>
            <a:r>
              <a:rPr lang="en-US" sz="2261" b="1">
                <a:solidFill>
                  <a:srgbClr val="0A152F"/>
                </a:solidFill>
                <a:latin typeface="Poppins Bold"/>
                <a:ea typeface="Poppins Bold"/>
                <a:cs typeface="Poppins Bold"/>
                <a:sym typeface="Poppins Bold"/>
              </a:rPr>
              <a:t>Kaggle,</a:t>
            </a:r>
            <a:r>
              <a:rPr lang="en-US" sz="2261">
                <a:solidFill>
                  <a:srgbClr val="0A152F"/>
                </a:solidFill>
                <a:latin typeface="Poppins"/>
                <a:ea typeface="Poppins"/>
                <a:cs typeface="Poppins"/>
                <a:sym typeface="Poppins"/>
              </a:rPr>
              <a:t> a leading platform for data science and machine learning.</a:t>
            </a:r>
          </a:p>
          <a:p>
            <a:pPr algn="just">
              <a:lnSpc>
                <a:spcPts val="3166"/>
              </a:lnSpc>
            </a:pPr>
            <a:endParaRPr lang="en-US" sz="2261">
              <a:solidFill>
                <a:srgbClr val="0A152F"/>
              </a:solidFill>
              <a:latin typeface="Poppins"/>
              <a:ea typeface="Poppins"/>
              <a:cs typeface="Poppins"/>
              <a:sym typeface="Poppins"/>
            </a:endParaRPr>
          </a:p>
          <a:p>
            <a:pPr marL="488364" lvl="1" indent="-244182" algn="just">
              <a:lnSpc>
                <a:spcPts val="3166"/>
              </a:lnSpc>
              <a:buFont typeface="Arial"/>
              <a:buChar char="•"/>
            </a:pPr>
            <a:r>
              <a:rPr lang="en-US" sz="2261" b="1">
                <a:solidFill>
                  <a:srgbClr val="0A152F"/>
                </a:solidFill>
                <a:latin typeface="Poppins Bold"/>
                <a:ea typeface="Poppins Bold"/>
                <a:cs typeface="Poppins Bold"/>
                <a:sym typeface="Poppins Bold"/>
              </a:rPr>
              <a:t>Dataset Description:</a:t>
            </a:r>
            <a:r>
              <a:rPr lang="en-US" sz="2261">
                <a:solidFill>
                  <a:srgbClr val="0A152F"/>
                </a:solidFill>
                <a:latin typeface="Poppins"/>
                <a:ea typeface="Poppins"/>
                <a:cs typeface="Poppins"/>
                <a:sym typeface="Poppins"/>
              </a:rPr>
              <a:t> Contains comprehensive data related to </a:t>
            </a:r>
            <a:r>
              <a:rPr lang="en-US" sz="2261" b="1">
                <a:solidFill>
                  <a:srgbClr val="0A152F"/>
                </a:solidFill>
                <a:latin typeface="Poppins Bold"/>
                <a:ea typeface="Poppins Bold"/>
                <a:cs typeface="Poppins Bold"/>
                <a:sym typeface="Poppins Bold"/>
              </a:rPr>
              <a:t>Blinkit’s sales, customer satisfaction metrics, and inventory distribution.</a:t>
            </a:r>
          </a:p>
          <a:p>
            <a:pPr algn="just">
              <a:lnSpc>
                <a:spcPts val="3166"/>
              </a:lnSpc>
            </a:pPr>
            <a:endParaRPr lang="en-US" sz="2261" b="1">
              <a:solidFill>
                <a:srgbClr val="0A152F"/>
              </a:solidFill>
              <a:latin typeface="Poppins Bold"/>
              <a:ea typeface="Poppins Bold"/>
              <a:cs typeface="Poppins Bold"/>
              <a:sym typeface="Poppins Bold"/>
            </a:endParaRPr>
          </a:p>
        </p:txBody>
      </p:sp>
      <p:sp>
        <p:nvSpPr>
          <p:cNvPr id="8" name="TextBox 8"/>
          <p:cNvSpPr txBox="1"/>
          <p:nvPr/>
        </p:nvSpPr>
        <p:spPr>
          <a:xfrm>
            <a:off x="9575168" y="6429136"/>
            <a:ext cx="8162503" cy="4009720"/>
          </a:xfrm>
          <a:prstGeom prst="rect">
            <a:avLst/>
          </a:prstGeom>
        </p:spPr>
        <p:txBody>
          <a:bodyPr lIns="0" tIns="0" rIns="0" bIns="0" rtlCol="0" anchor="t">
            <a:spAutoFit/>
          </a:bodyPr>
          <a:lstStyle/>
          <a:p>
            <a:pPr marL="488364" lvl="1" indent="-244182" algn="just">
              <a:lnSpc>
                <a:spcPts val="3166"/>
              </a:lnSpc>
              <a:buFont typeface="Arial"/>
              <a:buChar char="•"/>
            </a:pPr>
            <a:r>
              <a:rPr lang="en-US" sz="2261">
                <a:solidFill>
                  <a:srgbClr val="0A152F"/>
                </a:solidFill>
                <a:latin typeface="Poppins"/>
                <a:ea typeface="Poppins"/>
                <a:cs typeface="Poppins"/>
                <a:sym typeface="Poppins"/>
              </a:rPr>
              <a:t>Key attributes include:</a:t>
            </a:r>
          </a:p>
          <a:p>
            <a:pPr marL="976728" lvl="2" indent="-325576" algn="just">
              <a:lnSpc>
                <a:spcPts val="3166"/>
              </a:lnSpc>
              <a:buFont typeface="Arial"/>
              <a:buChar char="⚬"/>
            </a:pPr>
            <a:r>
              <a:rPr lang="en-US" sz="2261" b="1">
                <a:solidFill>
                  <a:srgbClr val="0A152F"/>
                </a:solidFill>
                <a:latin typeface="Poppins Bold"/>
                <a:ea typeface="Poppins Bold"/>
                <a:cs typeface="Poppins Bold"/>
                <a:sym typeface="Poppins Bold"/>
              </a:rPr>
              <a:t>Sales Performance:</a:t>
            </a:r>
            <a:r>
              <a:rPr lang="en-US" sz="2261">
                <a:solidFill>
                  <a:srgbClr val="0A152F"/>
                </a:solidFill>
                <a:latin typeface="Poppins"/>
                <a:ea typeface="Poppins"/>
                <a:cs typeface="Poppins"/>
                <a:sym typeface="Poppins"/>
              </a:rPr>
              <a:t> insights into sales trends by product categories and outlets.</a:t>
            </a:r>
          </a:p>
          <a:p>
            <a:pPr algn="just">
              <a:lnSpc>
                <a:spcPts val="3166"/>
              </a:lnSpc>
            </a:pPr>
            <a:endParaRPr lang="en-US" sz="2261">
              <a:solidFill>
                <a:srgbClr val="0A152F"/>
              </a:solidFill>
              <a:latin typeface="Poppins"/>
              <a:ea typeface="Poppins"/>
              <a:cs typeface="Poppins"/>
              <a:sym typeface="Poppins"/>
            </a:endParaRPr>
          </a:p>
          <a:p>
            <a:pPr marL="976728" lvl="2" indent="-325576" algn="just">
              <a:lnSpc>
                <a:spcPts val="3166"/>
              </a:lnSpc>
              <a:buFont typeface="Arial"/>
              <a:buChar char="⚬"/>
            </a:pPr>
            <a:r>
              <a:rPr lang="en-US" sz="2261" b="1">
                <a:solidFill>
                  <a:srgbClr val="0A152F"/>
                </a:solidFill>
                <a:latin typeface="Poppins Bold"/>
                <a:ea typeface="Poppins Bold"/>
                <a:cs typeface="Poppins Bold"/>
                <a:sym typeface="Poppins Bold"/>
              </a:rPr>
              <a:t>Customer Satisfaction:</a:t>
            </a:r>
            <a:r>
              <a:rPr lang="en-US" sz="2261">
                <a:solidFill>
                  <a:srgbClr val="0A152F"/>
                </a:solidFill>
                <a:latin typeface="Poppins"/>
                <a:ea typeface="Poppins"/>
                <a:cs typeface="Poppins"/>
                <a:sym typeface="Poppins"/>
              </a:rPr>
              <a:t> ratings and feedback for various product types and outlet locations.</a:t>
            </a:r>
          </a:p>
          <a:p>
            <a:pPr algn="just">
              <a:lnSpc>
                <a:spcPts val="3166"/>
              </a:lnSpc>
            </a:pPr>
            <a:endParaRPr lang="en-US" sz="2261">
              <a:solidFill>
                <a:srgbClr val="0A152F"/>
              </a:solidFill>
              <a:latin typeface="Poppins"/>
              <a:ea typeface="Poppins"/>
              <a:cs typeface="Poppins"/>
              <a:sym typeface="Poppins"/>
            </a:endParaRPr>
          </a:p>
          <a:p>
            <a:pPr marL="976728" lvl="2" indent="-325576" algn="just">
              <a:lnSpc>
                <a:spcPts val="3166"/>
              </a:lnSpc>
              <a:buFont typeface="Arial"/>
              <a:buChar char="⚬"/>
            </a:pPr>
            <a:r>
              <a:rPr lang="en-US" sz="2261" b="1">
                <a:solidFill>
                  <a:srgbClr val="0A152F"/>
                </a:solidFill>
                <a:latin typeface="Poppins Bold"/>
                <a:ea typeface="Poppins Bold"/>
                <a:cs typeface="Poppins Bold"/>
                <a:sym typeface="Poppins Bold"/>
              </a:rPr>
              <a:t>Inventory Distribution:</a:t>
            </a:r>
            <a:r>
              <a:rPr lang="en-US" sz="2261">
                <a:solidFill>
                  <a:srgbClr val="0A152F"/>
                </a:solidFill>
                <a:latin typeface="Poppins"/>
                <a:ea typeface="Poppins"/>
                <a:cs typeface="Poppins"/>
                <a:sym typeface="Poppins"/>
              </a:rPr>
              <a:t> Details on item visibility, stock levels, and outlet characteristics.</a:t>
            </a:r>
          </a:p>
          <a:p>
            <a:pPr algn="just">
              <a:lnSpc>
                <a:spcPts val="3166"/>
              </a:lnSpc>
            </a:pPr>
            <a:endParaRPr lang="en-US" sz="2261">
              <a:solidFill>
                <a:srgbClr val="0A152F"/>
              </a:solidFill>
              <a:latin typeface="Poppins"/>
              <a:ea typeface="Poppins"/>
              <a:cs typeface="Poppins"/>
              <a:sym typeface="Poppins"/>
            </a:endParaRPr>
          </a:p>
        </p:txBody>
      </p:sp>
      <p:sp>
        <p:nvSpPr>
          <p:cNvPr id="9" name="TextBox 9"/>
          <p:cNvSpPr txBox="1"/>
          <p:nvPr/>
        </p:nvSpPr>
        <p:spPr>
          <a:xfrm>
            <a:off x="1885906" y="819150"/>
            <a:ext cx="14767414" cy="1311686"/>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DOWNLOADED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502930" y="547155"/>
            <a:ext cx="17383491" cy="9614984"/>
            <a:chOff x="0" y="0"/>
            <a:chExt cx="4578368" cy="2532342"/>
          </a:xfrm>
        </p:grpSpPr>
        <p:sp>
          <p:nvSpPr>
            <p:cNvPr id="4" name="Freeform 4"/>
            <p:cNvSpPr/>
            <p:nvPr/>
          </p:nvSpPr>
          <p:spPr>
            <a:xfrm>
              <a:off x="0" y="0"/>
              <a:ext cx="4578368" cy="2532342"/>
            </a:xfrm>
            <a:custGeom>
              <a:avLst/>
              <a:gdLst/>
              <a:ahLst/>
              <a:cxnLst/>
              <a:rect l="l" t="t" r="r" b="b"/>
              <a:pathLst>
                <a:path w="4578368" h="2532342">
                  <a:moveTo>
                    <a:pt x="22713" y="0"/>
                  </a:moveTo>
                  <a:lnTo>
                    <a:pt x="4555655" y="0"/>
                  </a:lnTo>
                  <a:cubicBezTo>
                    <a:pt x="4561679" y="0"/>
                    <a:pt x="4567456" y="2393"/>
                    <a:pt x="4571716" y="6653"/>
                  </a:cubicBezTo>
                  <a:cubicBezTo>
                    <a:pt x="4575975" y="10912"/>
                    <a:pt x="4578368" y="16689"/>
                    <a:pt x="4578368" y="22713"/>
                  </a:cubicBezTo>
                  <a:lnTo>
                    <a:pt x="4578368" y="2509628"/>
                  </a:lnTo>
                  <a:cubicBezTo>
                    <a:pt x="4578368" y="2515652"/>
                    <a:pt x="4575975" y="2521429"/>
                    <a:pt x="4571716" y="2525689"/>
                  </a:cubicBezTo>
                  <a:cubicBezTo>
                    <a:pt x="4567456" y="2529948"/>
                    <a:pt x="4561679" y="2532342"/>
                    <a:pt x="4555655" y="2532342"/>
                  </a:cubicBezTo>
                  <a:lnTo>
                    <a:pt x="22713" y="2532342"/>
                  </a:lnTo>
                  <a:cubicBezTo>
                    <a:pt x="10169" y="2532342"/>
                    <a:pt x="0" y="2522172"/>
                    <a:pt x="0" y="2509628"/>
                  </a:cubicBezTo>
                  <a:lnTo>
                    <a:pt x="0" y="22713"/>
                  </a:lnTo>
                  <a:cubicBezTo>
                    <a:pt x="0" y="16689"/>
                    <a:pt x="2393" y="10912"/>
                    <a:pt x="6653" y="6653"/>
                  </a:cubicBezTo>
                  <a:cubicBezTo>
                    <a:pt x="10912" y="2393"/>
                    <a:pt x="16689" y="0"/>
                    <a:pt x="22713"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4578368" cy="2589492"/>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674822" y="1786526"/>
            <a:ext cx="17039707" cy="8202295"/>
          </a:xfrm>
          <a:prstGeom prst="rect">
            <a:avLst/>
          </a:prstGeom>
        </p:spPr>
        <p:txBody>
          <a:bodyPr lIns="0" tIns="0" rIns="0" bIns="0" rtlCol="0" anchor="t">
            <a:spAutoFit/>
          </a:bodyPr>
          <a:lstStyle/>
          <a:p>
            <a:pPr algn="just">
              <a:lnSpc>
                <a:spcPts val="3079"/>
              </a:lnSpc>
              <a:spcBef>
                <a:spcPct val="0"/>
              </a:spcBef>
            </a:pPr>
            <a:r>
              <a:rPr lang="en-US" sz="2199" b="1">
                <a:solidFill>
                  <a:srgbClr val="0A152F"/>
                </a:solidFill>
                <a:latin typeface="Poppins Bold"/>
                <a:ea typeface="Poppins Bold"/>
                <a:cs typeface="Poppins Bold"/>
                <a:sym typeface="Poppins Bold"/>
              </a:rPr>
              <a:t>Dataset Explanation:</a:t>
            </a:r>
          </a:p>
          <a:p>
            <a:pPr algn="just">
              <a:lnSpc>
                <a:spcPts val="3079"/>
              </a:lnSpc>
              <a:spcBef>
                <a:spcPct val="0"/>
              </a:spcBef>
            </a:pPr>
            <a:r>
              <a:rPr lang="en-US" sz="2199">
                <a:solidFill>
                  <a:srgbClr val="0A152F"/>
                </a:solidFill>
                <a:latin typeface="Poppins"/>
                <a:ea typeface="Poppins"/>
                <a:cs typeface="Poppins"/>
                <a:sym typeface="Poppins"/>
              </a:rPr>
              <a:t>Each row in the dataset represents a unique product entry for a specific outlet, capturing critical details about its sales, customer satisfaction, and inventory attributes. This data is used to analyze performance and identify trends at the item and outlet levels.</a:t>
            </a:r>
          </a:p>
          <a:p>
            <a:pPr algn="just">
              <a:lnSpc>
                <a:spcPts val="3079"/>
              </a:lnSpc>
              <a:spcBef>
                <a:spcPct val="0"/>
              </a:spcBef>
            </a:pPr>
            <a:endParaRPr lang="en-US" sz="2199">
              <a:solidFill>
                <a:srgbClr val="0A152F"/>
              </a:solidFill>
              <a:latin typeface="Poppins"/>
              <a:ea typeface="Poppins"/>
              <a:cs typeface="Poppins"/>
              <a:sym typeface="Poppins"/>
            </a:endParaRPr>
          </a:p>
          <a:p>
            <a:pPr algn="just">
              <a:lnSpc>
                <a:spcPts val="3079"/>
              </a:lnSpc>
              <a:spcBef>
                <a:spcPct val="0"/>
              </a:spcBef>
            </a:pPr>
            <a:r>
              <a:rPr lang="en-US" sz="2199" b="1">
                <a:solidFill>
                  <a:srgbClr val="0A152F"/>
                </a:solidFill>
                <a:latin typeface="Poppins Bold"/>
                <a:ea typeface="Poppins Bold"/>
                <a:cs typeface="Poppins Bold"/>
                <a:sym typeface="Poppins Bold"/>
              </a:rPr>
              <a:t>Column Descriptions:</a:t>
            </a:r>
          </a:p>
          <a:p>
            <a:pPr algn="just">
              <a:lnSpc>
                <a:spcPts val="3079"/>
              </a:lnSpc>
              <a:spcBef>
                <a:spcPct val="0"/>
              </a:spcBef>
            </a:pPr>
            <a:endParaRPr lang="en-US" sz="2199" b="1">
              <a:solidFill>
                <a:srgbClr val="0A152F"/>
              </a:solidFill>
              <a:latin typeface="Poppins Bold"/>
              <a:ea typeface="Poppins Bold"/>
              <a:cs typeface="Poppins Bold"/>
              <a:sym typeface="Poppins Bold"/>
            </a:endParaRPr>
          </a:p>
          <a:p>
            <a:pPr marL="474978" lvl="1" indent="-237489" algn="just">
              <a:lnSpc>
                <a:spcPts val="3079"/>
              </a:lnSpc>
              <a:spcBef>
                <a:spcPct val="0"/>
              </a:spcBef>
              <a:buFont typeface="Arial"/>
              <a:buChar char="•"/>
            </a:pPr>
            <a:r>
              <a:rPr lang="en-US" sz="2199">
                <a:solidFill>
                  <a:srgbClr val="0A152F"/>
                </a:solidFill>
                <a:latin typeface="Poppins"/>
                <a:ea typeface="Poppins"/>
                <a:cs typeface="Poppins"/>
                <a:sym typeface="Poppins"/>
              </a:rPr>
              <a:t>Item Identifier: Unique identifier for each product in the inventory.</a:t>
            </a:r>
          </a:p>
          <a:p>
            <a:pPr algn="just">
              <a:lnSpc>
                <a:spcPts val="3079"/>
              </a:lnSpc>
            </a:pPr>
            <a:r>
              <a:rPr lang="en-US" sz="2199">
                <a:solidFill>
                  <a:srgbClr val="0A152F"/>
                </a:solidFill>
                <a:latin typeface="Poppins"/>
                <a:ea typeface="Poppins"/>
                <a:cs typeface="Poppins"/>
                <a:sym typeface="Poppins"/>
              </a:rPr>
              <a:t>      Example: FDW58 (represents a specific product).</a:t>
            </a:r>
          </a:p>
          <a:p>
            <a:pPr algn="just">
              <a:lnSpc>
                <a:spcPts val="3079"/>
              </a:lnSpc>
            </a:pPr>
            <a:endParaRPr lang="en-US" sz="2199">
              <a:solidFill>
                <a:srgbClr val="0A152F"/>
              </a:solidFill>
              <a:latin typeface="Poppins"/>
              <a:ea typeface="Poppins"/>
              <a:cs typeface="Poppins"/>
              <a:sym typeface="Poppins"/>
            </a:endParaRPr>
          </a:p>
          <a:p>
            <a:pPr marL="474978" lvl="1" indent="-237489" algn="just">
              <a:lnSpc>
                <a:spcPts val="3079"/>
              </a:lnSpc>
              <a:spcBef>
                <a:spcPct val="0"/>
              </a:spcBef>
              <a:buFont typeface="Arial"/>
              <a:buChar char="•"/>
            </a:pPr>
            <a:r>
              <a:rPr lang="en-US" sz="2199">
                <a:solidFill>
                  <a:srgbClr val="0A152F"/>
                </a:solidFill>
                <a:latin typeface="Poppins"/>
                <a:ea typeface="Poppins"/>
                <a:cs typeface="Poppins"/>
                <a:sym typeface="Poppins"/>
              </a:rPr>
              <a:t>Item Weight: Weight of the product in kilograms.</a:t>
            </a:r>
          </a:p>
          <a:p>
            <a:pPr algn="just">
              <a:lnSpc>
                <a:spcPts val="3079"/>
              </a:lnSpc>
              <a:spcBef>
                <a:spcPct val="0"/>
              </a:spcBef>
            </a:pPr>
            <a:r>
              <a:rPr lang="en-US" sz="2199">
                <a:solidFill>
                  <a:srgbClr val="0A152F"/>
                </a:solidFill>
                <a:latin typeface="Poppins"/>
                <a:ea typeface="Poppins"/>
                <a:cs typeface="Poppins"/>
                <a:sym typeface="Poppins"/>
              </a:rPr>
              <a:t>      Used to assess product logistics and cost implications.</a:t>
            </a:r>
          </a:p>
          <a:p>
            <a:pPr algn="just">
              <a:lnSpc>
                <a:spcPts val="3079"/>
              </a:lnSpc>
              <a:spcBef>
                <a:spcPct val="0"/>
              </a:spcBef>
            </a:pPr>
            <a:endParaRPr lang="en-US" sz="2199">
              <a:solidFill>
                <a:srgbClr val="0A152F"/>
              </a:solidFill>
              <a:latin typeface="Poppins"/>
              <a:ea typeface="Poppins"/>
              <a:cs typeface="Poppins"/>
              <a:sym typeface="Poppins"/>
            </a:endParaRPr>
          </a:p>
          <a:p>
            <a:pPr marL="474978" lvl="1" indent="-237489" algn="just">
              <a:lnSpc>
                <a:spcPts val="3079"/>
              </a:lnSpc>
              <a:spcBef>
                <a:spcPct val="0"/>
              </a:spcBef>
              <a:buFont typeface="Arial"/>
              <a:buChar char="•"/>
            </a:pPr>
            <a:r>
              <a:rPr lang="en-US" sz="2199">
                <a:solidFill>
                  <a:srgbClr val="0A152F"/>
                </a:solidFill>
                <a:latin typeface="Poppins"/>
                <a:ea typeface="Poppins"/>
                <a:cs typeface="Poppins"/>
                <a:sym typeface="Poppins"/>
              </a:rPr>
              <a:t>Item Fat Content: Indicates whether the product is Low Fat or Regular.</a:t>
            </a:r>
          </a:p>
          <a:p>
            <a:pPr algn="just">
              <a:lnSpc>
                <a:spcPts val="3079"/>
              </a:lnSpc>
              <a:spcBef>
                <a:spcPct val="0"/>
              </a:spcBef>
            </a:pPr>
            <a:r>
              <a:rPr lang="en-US" sz="2199">
                <a:solidFill>
                  <a:srgbClr val="0A152F"/>
                </a:solidFill>
                <a:latin typeface="Poppins"/>
                <a:ea typeface="Poppins"/>
                <a:cs typeface="Poppins"/>
                <a:sym typeface="Poppins"/>
              </a:rPr>
              <a:t>      Useful for understanding customer preferences and dietary trends.</a:t>
            </a:r>
          </a:p>
          <a:p>
            <a:pPr algn="just">
              <a:lnSpc>
                <a:spcPts val="3079"/>
              </a:lnSpc>
              <a:spcBef>
                <a:spcPct val="0"/>
              </a:spcBef>
            </a:pPr>
            <a:endParaRPr lang="en-US" sz="2199">
              <a:solidFill>
                <a:srgbClr val="0A152F"/>
              </a:solidFill>
              <a:latin typeface="Poppins"/>
              <a:ea typeface="Poppins"/>
              <a:cs typeface="Poppins"/>
              <a:sym typeface="Poppins"/>
            </a:endParaRPr>
          </a:p>
          <a:p>
            <a:pPr marL="474978" lvl="1" indent="-237489" algn="just">
              <a:lnSpc>
                <a:spcPts val="3079"/>
              </a:lnSpc>
              <a:spcBef>
                <a:spcPct val="0"/>
              </a:spcBef>
              <a:buFont typeface="Arial"/>
              <a:buChar char="•"/>
            </a:pPr>
            <a:r>
              <a:rPr lang="en-US" sz="2199">
                <a:solidFill>
                  <a:srgbClr val="0A152F"/>
                </a:solidFill>
                <a:latin typeface="Poppins"/>
                <a:ea typeface="Poppins"/>
                <a:cs typeface="Poppins"/>
                <a:sym typeface="Poppins"/>
              </a:rPr>
              <a:t>Item Visibility: Percentage visibility of the product in the outlet.</a:t>
            </a:r>
          </a:p>
          <a:p>
            <a:pPr algn="just">
              <a:lnSpc>
                <a:spcPts val="3079"/>
              </a:lnSpc>
              <a:spcBef>
                <a:spcPct val="0"/>
              </a:spcBef>
            </a:pPr>
            <a:r>
              <a:rPr lang="en-US" sz="2199">
                <a:solidFill>
                  <a:srgbClr val="0A152F"/>
                </a:solidFill>
                <a:latin typeface="Poppins"/>
                <a:ea typeface="Poppins"/>
                <a:cs typeface="Poppins"/>
                <a:sym typeface="Poppins"/>
              </a:rPr>
              <a:t>      Higher visibility often correlates with better sales performance.</a:t>
            </a:r>
          </a:p>
          <a:p>
            <a:pPr algn="just">
              <a:lnSpc>
                <a:spcPts val="3079"/>
              </a:lnSpc>
              <a:spcBef>
                <a:spcPct val="0"/>
              </a:spcBef>
            </a:pPr>
            <a:endParaRPr lang="en-US" sz="2199">
              <a:solidFill>
                <a:srgbClr val="0A152F"/>
              </a:solidFill>
              <a:latin typeface="Poppins"/>
              <a:ea typeface="Poppins"/>
              <a:cs typeface="Poppins"/>
              <a:sym typeface="Poppins"/>
            </a:endParaRPr>
          </a:p>
          <a:p>
            <a:pPr marL="474978" lvl="1" indent="-237489" algn="just">
              <a:lnSpc>
                <a:spcPts val="3079"/>
              </a:lnSpc>
              <a:spcBef>
                <a:spcPct val="0"/>
              </a:spcBef>
              <a:buFont typeface="Arial"/>
              <a:buChar char="•"/>
            </a:pPr>
            <a:r>
              <a:rPr lang="en-US" sz="2199">
                <a:solidFill>
                  <a:srgbClr val="0A152F"/>
                </a:solidFill>
                <a:latin typeface="Poppins"/>
                <a:ea typeface="Poppins"/>
                <a:cs typeface="Poppins"/>
                <a:sym typeface="Poppins"/>
              </a:rPr>
              <a:t>Item Type: Categorizes products into types, such as Beverages, Snacks, Fruits and Vegetables.</a:t>
            </a:r>
          </a:p>
          <a:p>
            <a:pPr algn="just">
              <a:lnSpc>
                <a:spcPts val="3079"/>
              </a:lnSpc>
              <a:spcBef>
                <a:spcPct val="0"/>
              </a:spcBef>
            </a:pPr>
            <a:r>
              <a:rPr lang="en-US" sz="2199">
                <a:solidFill>
                  <a:srgbClr val="0A152F"/>
                </a:solidFill>
                <a:latin typeface="Poppins"/>
                <a:ea typeface="Poppins"/>
                <a:cs typeface="Poppins"/>
                <a:sym typeface="Poppins"/>
              </a:rPr>
              <a:t>      Enables analysis of category-level performance.</a:t>
            </a:r>
          </a:p>
        </p:txBody>
      </p:sp>
      <p:sp>
        <p:nvSpPr>
          <p:cNvPr id="7" name="Freeform 7"/>
          <p:cNvSpPr/>
          <p:nvPr/>
        </p:nvSpPr>
        <p:spPr>
          <a:xfrm>
            <a:off x="12012429" y="4828858"/>
            <a:ext cx="5007846" cy="2485237"/>
          </a:xfrm>
          <a:custGeom>
            <a:avLst/>
            <a:gdLst/>
            <a:ahLst/>
            <a:cxnLst/>
            <a:rect l="l" t="t" r="r" b="b"/>
            <a:pathLst>
              <a:path w="5007846" h="2485237">
                <a:moveTo>
                  <a:pt x="0" y="0"/>
                </a:moveTo>
                <a:lnTo>
                  <a:pt x="5007845" y="0"/>
                </a:lnTo>
                <a:lnTo>
                  <a:pt x="5007845" y="2485237"/>
                </a:lnTo>
                <a:lnTo>
                  <a:pt x="0" y="2485237"/>
                </a:lnTo>
                <a:lnTo>
                  <a:pt x="0" y="0"/>
                </a:lnTo>
                <a:close/>
              </a:path>
            </a:pathLst>
          </a:custGeom>
          <a:blipFill>
            <a:blip r:embed="rId3"/>
            <a:stretch>
              <a:fillRect/>
            </a:stretch>
          </a:blipFill>
        </p:spPr>
        <p:txBody>
          <a:bodyPr/>
          <a:lstStyle/>
          <a:p>
            <a:endParaRPr lang="en-IN"/>
          </a:p>
        </p:txBody>
      </p:sp>
      <p:sp>
        <p:nvSpPr>
          <p:cNvPr id="8" name="TextBox 8"/>
          <p:cNvSpPr txBox="1"/>
          <p:nvPr/>
        </p:nvSpPr>
        <p:spPr>
          <a:xfrm>
            <a:off x="1843902" y="531990"/>
            <a:ext cx="14767414" cy="1311686"/>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DATA UNDERSTANDING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382015" y="1846485"/>
            <a:ext cx="8322628" cy="8028866"/>
            <a:chOff x="0" y="0"/>
            <a:chExt cx="2191968" cy="2114599"/>
          </a:xfrm>
        </p:grpSpPr>
        <p:sp>
          <p:nvSpPr>
            <p:cNvPr id="4" name="Freeform 4"/>
            <p:cNvSpPr/>
            <p:nvPr/>
          </p:nvSpPr>
          <p:spPr>
            <a:xfrm>
              <a:off x="0" y="0"/>
              <a:ext cx="2191968" cy="2114599"/>
            </a:xfrm>
            <a:custGeom>
              <a:avLst/>
              <a:gdLst/>
              <a:ahLst/>
              <a:cxnLst/>
              <a:rect l="l" t="t" r="r" b="b"/>
              <a:pathLst>
                <a:path w="2191968" h="2114599">
                  <a:moveTo>
                    <a:pt x="47441" y="0"/>
                  </a:moveTo>
                  <a:lnTo>
                    <a:pt x="2144526" y="0"/>
                  </a:lnTo>
                  <a:cubicBezTo>
                    <a:pt x="2170728" y="0"/>
                    <a:pt x="2191968" y="21240"/>
                    <a:pt x="2191968" y="47441"/>
                  </a:cubicBezTo>
                  <a:lnTo>
                    <a:pt x="2191968" y="2067157"/>
                  </a:lnTo>
                  <a:cubicBezTo>
                    <a:pt x="2191968" y="2079739"/>
                    <a:pt x="2186969" y="2091806"/>
                    <a:pt x="2178072" y="2100703"/>
                  </a:cubicBezTo>
                  <a:cubicBezTo>
                    <a:pt x="2169176" y="2109600"/>
                    <a:pt x="2157108" y="2114599"/>
                    <a:pt x="2144526" y="2114599"/>
                  </a:cubicBezTo>
                  <a:lnTo>
                    <a:pt x="47441" y="2114599"/>
                  </a:lnTo>
                  <a:cubicBezTo>
                    <a:pt x="21240" y="2114599"/>
                    <a:pt x="0" y="2093358"/>
                    <a:pt x="0" y="2067157"/>
                  </a:cubicBezTo>
                  <a:lnTo>
                    <a:pt x="0" y="47441"/>
                  </a:lnTo>
                  <a:cubicBezTo>
                    <a:pt x="0" y="21240"/>
                    <a:pt x="21240" y="0"/>
                    <a:pt x="47441"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2191968" cy="21717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583357" y="1846485"/>
            <a:ext cx="8373303" cy="8028866"/>
            <a:chOff x="0" y="0"/>
            <a:chExt cx="2205314" cy="2114599"/>
          </a:xfrm>
        </p:grpSpPr>
        <p:sp>
          <p:nvSpPr>
            <p:cNvPr id="7" name="Freeform 7"/>
            <p:cNvSpPr/>
            <p:nvPr/>
          </p:nvSpPr>
          <p:spPr>
            <a:xfrm>
              <a:off x="0" y="0"/>
              <a:ext cx="2205314" cy="2114599"/>
            </a:xfrm>
            <a:custGeom>
              <a:avLst/>
              <a:gdLst/>
              <a:ahLst/>
              <a:cxnLst/>
              <a:rect l="l" t="t" r="r" b="b"/>
              <a:pathLst>
                <a:path w="2205314" h="2114599">
                  <a:moveTo>
                    <a:pt x="47154" y="0"/>
                  </a:moveTo>
                  <a:lnTo>
                    <a:pt x="2158160" y="0"/>
                  </a:lnTo>
                  <a:cubicBezTo>
                    <a:pt x="2184203" y="0"/>
                    <a:pt x="2205314" y="21112"/>
                    <a:pt x="2205314" y="47154"/>
                  </a:cubicBezTo>
                  <a:lnTo>
                    <a:pt x="2205314" y="2067444"/>
                  </a:lnTo>
                  <a:cubicBezTo>
                    <a:pt x="2205314" y="2093487"/>
                    <a:pt x="2184203" y="2114599"/>
                    <a:pt x="2158160" y="2114599"/>
                  </a:cubicBezTo>
                  <a:lnTo>
                    <a:pt x="47154" y="2114599"/>
                  </a:lnTo>
                  <a:cubicBezTo>
                    <a:pt x="21112" y="2114599"/>
                    <a:pt x="0" y="2093487"/>
                    <a:pt x="0" y="2067444"/>
                  </a:cubicBezTo>
                  <a:lnTo>
                    <a:pt x="0" y="47154"/>
                  </a:lnTo>
                  <a:cubicBezTo>
                    <a:pt x="0" y="21112"/>
                    <a:pt x="21112" y="0"/>
                    <a:pt x="47154" y="0"/>
                  </a:cubicBezTo>
                  <a:close/>
                </a:path>
              </a:pathLst>
            </a:custGeom>
            <a:solidFill>
              <a:srgbClr val="FFFFFF">
                <a:alpha val="74902"/>
              </a:srgbClr>
            </a:solidFill>
          </p:spPr>
          <p:txBody>
            <a:bodyPr/>
            <a:lstStyle/>
            <a:p>
              <a:endParaRPr lang="en-IN"/>
            </a:p>
          </p:txBody>
        </p:sp>
        <p:sp>
          <p:nvSpPr>
            <p:cNvPr id="8" name="TextBox 8"/>
            <p:cNvSpPr txBox="1"/>
            <p:nvPr/>
          </p:nvSpPr>
          <p:spPr>
            <a:xfrm>
              <a:off x="0" y="-57150"/>
              <a:ext cx="2205314" cy="2171749"/>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2589322" y="3663640"/>
            <a:ext cx="3908014" cy="5966458"/>
          </a:xfrm>
          <a:custGeom>
            <a:avLst/>
            <a:gdLst/>
            <a:ahLst/>
            <a:cxnLst/>
            <a:rect l="l" t="t" r="r" b="b"/>
            <a:pathLst>
              <a:path w="3908014" h="5966458">
                <a:moveTo>
                  <a:pt x="0" y="0"/>
                </a:moveTo>
                <a:lnTo>
                  <a:pt x="3908014" y="0"/>
                </a:lnTo>
                <a:lnTo>
                  <a:pt x="3908014" y="5966458"/>
                </a:lnTo>
                <a:lnTo>
                  <a:pt x="0" y="5966458"/>
                </a:lnTo>
                <a:lnTo>
                  <a:pt x="0" y="0"/>
                </a:lnTo>
                <a:close/>
              </a:path>
            </a:pathLst>
          </a:custGeom>
          <a:blipFill>
            <a:blip r:embed="rId3"/>
            <a:stretch>
              <a:fillRect r="-2377"/>
            </a:stretch>
          </a:blipFill>
        </p:spPr>
        <p:txBody>
          <a:bodyPr/>
          <a:lstStyle/>
          <a:p>
            <a:endParaRPr lang="en-IN"/>
          </a:p>
        </p:txBody>
      </p:sp>
      <p:sp>
        <p:nvSpPr>
          <p:cNvPr id="10" name="Freeform 10"/>
          <p:cNvSpPr/>
          <p:nvPr/>
        </p:nvSpPr>
        <p:spPr>
          <a:xfrm>
            <a:off x="11199531" y="3910037"/>
            <a:ext cx="5356553" cy="5166604"/>
          </a:xfrm>
          <a:custGeom>
            <a:avLst/>
            <a:gdLst/>
            <a:ahLst/>
            <a:cxnLst/>
            <a:rect l="l" t="t" r="r" b="b"/>
            <a:pathLst>
              <a:path w="5356553" h="5166604">
                <a:moveTo>
                  <a:pt x="0" y="0"/>
                </a:moveTo>
                <a:lnTo>
                  <a:pt x="5356552" y="0"/>
                </a:lnTo>
                <a:lnTo>
                  <a:pt x="5356552" y="5166604"/>
                </a:lnTo>
                <a:lnTo>
                  <a:pt x="0" y="5166604"/>
                </a:lnTo>
                <a:lnTo>
                  <a:pt x="0" y="0"/>
                </a:lnTo>
                <a:close/>
              </a:path>
            </a:pathLst>
          </a:custGeom>
          <a:blipFill>
            <a:blip r:embed="rId4"/>
            <a:stretch>
              <a:fillRect/>
            </a:stretch>
          </a:blipFill>
        </p:spPr>
        <p:txBody>
          <a:bodyPr/>
          <a:lstStyle/>
          <a:p>
            <a:endParaRPr lang="en-IN"/>
          </a:p>
        </p:txBody>
      </p:sp>
      <p:sp>
        <p:nvSpPr>
          <p:cNvPr id="11" name="TextBox 11"/>
          <p:cNvSpPr txBox="1"/>
          <p:nvPr/>
        </p:nvSpPr>
        <p:spPr>
          <a:xfrm>
            <a:off x="1615116" y="178834"/>
            <a:ext cx="15057768" cy="1461607"/>
          </a:xfrm>
          <a:prstGeom prst="rect">
            <a:avLst/>
          </a:prstGeom>
        </p:spPr>
        <p:txBody>
          <a:bodyPr lIns="0" tIns="0" rIns="0" bIns="0" rtlCol="0" anchor="t">
            <a:spAutoFit/>
          </a:bodyPr>
          <a:lstStyle/>
          <a:p>
            <a:pPr algn="ctr">
              <a:lnSpc>
                <a:spcPts val="11313"/>
              </a:lnSpc>
            </a:pPr>
            <a:r>
              <a:rPr lang="en-US" sz="8081" b="1">
                <a:solidFill>
                  <a:srgbClr val="FFFFFF"/>
                </a:solidFill>
                <a:latin typeface="Poppins Bold"/>
                <a:ea typeface="Poppins Bold"/>
                <a:cs typeface="Poppins Bold"/>
                <a:sym typeface="Poppins Bold"/>
              </a:rPr>
              <a:t>DATA ANALYSIS</a:t>
            </a:r>
          </a:p>
        </p:txBody>
      </p:sp>
      <p:sp>
        <p:nvSpPr>
          <p:cNvPr id="12" name="TextBox 12"/>
          <p:cNvSpPr txBox="1"/>
          <p:nvPr/>
        </p:nvSpPr>
        <p:spPr>
          <a:xfrm>
            <a:off x="745217" y="1946019"/>
            <a:ext cx="7782035" cy="524069"/>
          </a:xfrm>
          <a:prstGeom prst="rect">
            <a:avLst/>
          </a:prstGeom>
        </p:spPr>
        <p:txBody>
          <a:bodyPr lIns="0" tIns="0" rIns="0" bIns="0" rtlCol="0" anchor="t">
            <a:spAutoFit/>
          </a:bodyPr>
          <a:lstStyle/>
          <a:p>
            <a:pPr algn="l">
              <a:lnSpc>
                <a:spcPts val="4189"/>
              </a:lnSpc>
            </a:pPr>
            <a:r>
              <a:rPr lang="en-US" sz="2992" b="1">
                <a:solidFill>
                  <a:srgbClr val="0A152F"/>
                </a:solidFill>
                <a:latin typeface="Poppins Bold"/>
                <a:ea typeface="Poppins Bold"/>
                <a:cs typeface="Poppins Bold"/>
                <a:sym typeface="Poppins Bold"/>
              </a:rPr>
              <a:t>UNIVARIATE ANALYSIS:</a:t>
            </a:r>
          </a:p>
        </p:txBody>
      </p:sp>
      <p:sp>
        <p:nvSpPr>
          <p:cNvPr id="13" name="TextBox 13"/>
          <p:cNvSpPr txBox="1"/>
          <p:nvPr/>
        </p:nvSpPr>
        <p:spPr>
          <a:xfrm>
            <a:off x="745217" y="2691790"/>
            <a:ext cx="7782035" cy="798830"/>
          </a:xfrm>
          <a:prstGeom prst="rect">
            <a:avLst/>
          </a:prstGeom>
        </p:spPr>
        <p:txBody>
          <a:bodyPr lIns="0" tIns="0" rIns="0" bIns="0" rtlCol="0" anchor="t">
            <a:spAutoFit/>
          </a:bodyPr>
          <a:lstStyle/>
          <a:p>
            <a:pPr algn="l">
              <a:lnSpc>
                <a:spcPts val="3220"/>
              </a:lnSpc>
            </a:pPr>
            <a:r>
              <a:rPr lang="en-US" sz="2300" b="1">
                <a:solidFill>
                  <a:srgbClr val="0A152F"/>
                </a:solidFill>
                <a:latin typeface="Poppins Bold"/>
                <a:ea typeface="Poppins Bold"/>
                <a:cs typeface="Poppins Bold"/>
                <a:sym typeface="Poppins Bold"/>
              </a:rPr>
              <a:t>Objective:</a:t>
            </a:r>
            <a:r>
              <a:rPr lang="en-US" sz="2300">
                <a:solidFill>
                  <a:srgbClr val="0A152F"/>
                </a:solidFill>
                <a:latin typeface="Poppins"/>
                <a:ea typeface="Poppins"/>
                <a:cs typeface="Poppins"/>
                <a:sym typeface="Poppins"/>
              </a:rPr>
              <a:t> Explore individual variables to understand their distribution and key statistics.</a:t>
            </a:r>
          </a:p>
        </p:txBody>
      </p:sp>
      <p:sp>
        <p:nvSpPr>
          <p:cNvPr id="14" name="TextBox 14"/>
          <p:cNvSpPr txBox="1"/>
          <p:nvPr/>
        </p:nvSpPr>
        <p:spPr>
          <a:xfrm>
            <a:off x="9878991" y="1946019"/>
            <a:ext cx="7782035" cy="524069"/>
          </a:xfrm>
          <a:prstGeom prst="rect">
            <a:avLst/>
          </a:prstGeom>
        </p:spPr>
        <p:txBody>
          <a:bodyPr lIns="0" tIns="0" rIns="0" bIns="0" rtlCol="0" anchor="t">
            <a:spAutoFit/>
          </a:bodyPr>
          <a:lstStyle/>
          <a:p>
            <a:pPr algn="l">
              <a:lnSpc>
                <a:spcPts val="4189"/>
              </a:lnSpc>
            </a:pPr>
            <a:r>
              <a:rPr lang="en-US" sz="2992" b="1">
                <a:solidFill>
                  <a:srgbClr val="0A152F"/>
                </a:solidFill>
                <a:latin typeface="Poppins Bold"/>
                <a:ea typeface="Poppins Bold"/>
                <a:cs typeface="Poppins Bold"/>
                <a:sym typeface="Poppins Bold"/>
              </a:rPr>
              <a:t>BI-VARIATE ANALYSIS:</a:t>
            </a:r>
          </a:p>
        </p:txBody>
      </p:sp>
      <p:sp>
        <p:nvSpPr>
          <p:cNvPr id="15" name="TextBox 15"/>
          <p:cNvSpPr txBox="1"/>
          <p:nvPr/>
        </p:nvSpPr>
        <p:spPr>
          <a:xfrm>
            <a:off x="9878991" y="2567876"/>
            <a:ext cx="7782035" cy="1598930"/>
          </a:xfrm>
          <a:prstGeom prst="rect">
            <a:avLst/>
          </a:prstGeom>
        </p:spPr>
        <p:txBody>
          <a:bodyPr lIns="0" tIns="0" rIns="0" bIns="0" rtlCol="0" anchor="t">
            <a:spAutoFit/>
          </a:bodyPr>
          <a:lstStyle/>
          <a:p>
            <a:pPr algn="just">
              <a:lnSpc>
                <a:spcPts val="3220"/>
              </a:lnSpc>
            </a:pPr>
            <a:r>
              <a:rPr lang="en-US" sz="2300" b="1">
                <a:solidFill>
                  <a:srgbClr val="0A152F"/>
                </a:solidFill>
                <a:latin typeface="Poppins Bold"/>
                <a:ea typeface="Poppins Bold"/>
                <a:cs typeface="Poppins Bold"/>
                <a:sym typeface="Poppins Bold"/>
              </a:rPr>
              <a:t>Objective:</a:t>
            </a:r>
            <a:r>
              <a:rPr lang="en-US" sz="2300">
                <a:solidFill>
                  <a:srgbClr val="0A152F"/>
                </a:solidFill>
                <a:latin typeface="Poppins"/>
                <a:ea typeface="Poppins"/>
                <a:cs typeface="Poppins"/>
                <a:sym typeface="Poppins"/>
              </a:rPr>
              <a:t> To explore and identify relationships or patterns between two variables, such as Fat analysis in different tier towns.</a:t>
            </a:r>
          </a:p>
          <a:p>
            <a:pPr algn="just">
              <a:lnSpc>
                <a:spcPts val="3220"/>
              </a:lnSpc>
            </a:pPr>
            <a:endParaRPr lang="en-US" sz="2300">
              <a:solidFill>
                <a:srgbClr val="0A152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931693" y="4000515"/>
            <a:ext cx="14609412" cy="3812047"/>
          </a:xfrm>
          <a:custGeom>
            <a:avLst/>
            <a:gdLst/>
            <a:ahLst/>
            <a:cxnLst/>
            <a:rect l="l" t="t" r="r" b="b"/>
            <a:pathLst>
              <a:path w="14609412" h="3812047">
                <a:moveTo>
                  <a:pt x="0" y="0"/>
                </a:moveTo>
                <a:lnTo>
                  <a:pt x="14609412" y="0"/>
                </a:lnTo>
                <a:lnTo>
                  <a:pt x="14609412" y="3812046"/>
                </a:lnTo>
                <a:lnTo>
                  <a:pt x="0" y="3812046"/>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1931693" y="2120532"/>
            <a:ext cx="14609412" cy="1500090"/>
          </a:xfrm>
          <a:prstGeom prst="rect">
            <a:avLst/>
          </a:prstGeom>
        </p:spPr>
        <p:txBody>
          <a:bodyPr lIns="0" tIns="0" rIns="0" bIns="0" rtlCol="0" anchor="t">
            <a:spAutoFit/>
          </a:bodyPr>
          <a:lstStyle/>
          <a:p>
            <a:pPr algn="just">
              <a:lnSpc>
                <a:spcPts val="3942"/>
              </a:lnSpc>
            </a:pPr>
            <a:r>
              <a:rPr lang="en-US" sz="2816" b="1">
                <a:solidFill>
                  <a:srgbClr val="0A152F"/>
                </a:solidFill>
                <a:latin typeface="Poppins Bold"/>
                <a:ea typeface="Poppins Bold"/>
                <a:cs typeface="Poppins Bold"/>
                <a:sym typeface="Poppins Bold"/>
              </a:rPr>
              <a:t>Objective:</a:t>
            </a:r>
            <a:r>
              <a:rPr lang="en-US" sz="2816">
                <a:solidFill>
                  <a:srgbClr val="0A152F"/>
                </a:solidFill>
                <a:latin typeface="Poppins"/>
                <a:ea typeface="Poppins"/>
                <a:cs typeface="Poppins"/>
                <a:sym typeface="Poppins"/>
              </a:rPr>
              <a:t> To analyze the combined relationships between multiple variables, such as outlet type, Avg Sales, and performance ratings, to uncover complex patterns and optimize decision-making.</a:t>
            </a:r>
          </a:p>
        </p:txBody>
      </p:sp>
      <p:sp>
        <p:nvSpPr>
          <p:cNvPr id="8" name="TextBox 8"/>
          <p:cNvSpPr txBox="1"/>
          <p:nvPr/>
        </p:nvSpPr>
        <p:spPr>
          <a:xfrm>
            <a:off x="5252982" y="1483354"/>
            <a:ext cx="7782035" cy="524069"/>
          </a:xfrm>
          <a:prstGeom prst="rect">
            <a:avLst/>
          </a:prstGeom>
        </p:spPr>
        <p:txBody>
          <a:bodyPr lIns="0" tIns="0" rIns="0" bIns="0" rtlCol="0" anchor="t">
            <a:spAutoFit/>
          </a:bodyPr>
          <a:lstStyle/>
          <a:p>
            <a:pPr algn="ctr">
              <a:lnSpc>
                <a:spcPts val="4189"/>
              </a:lnSpc>
            </a:pPr>
            <a:r>
              <a:rPr lang="en-US" sz="2992" b="1">
                <a:solidFill>
                  <a:srgbClr val="0A152F"/>
                </a:solidFill>
                <a:latin typeface="Poppins Bold"/>
                <a:ea typeface="Poppins Bold"/>
                <a:cs typeface="Poppins Bold"/>
                <a:sym typeface="Poppins Bold"/>
              </a:rPr>
              <a:t>MULTI VARIATE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442284" y="1640441"/>
            <a:ext cx="17462585" cy="8475997"/>
            <a:chOff x="0" y="0"/>
            <a:chExt cx="4599199" cy="2232361"/>
          </a:xfrm>
        </p:grpSpPr>
        <p:sp>
          <p:nvSpPr>
            <p:cNvPr id="4" name="Freeform 4"/>
            <p:cNvSpPr/>
            <p:nvPr/>
          </p:nvSpPr>
          <p:spPr>
            <a:xfrm>
              <a:off x="0" y="0"/>
              <a:ext cx="4599200" cy="2232361"/>
            </a:xfrm>
            <a:custGeom>
              <a:avLst/>
              <a:gdLst/>
              <a:ahLst/>
              <a:cxnLst/>
              <a:rect l="l" t="t" r="r" b="b"/>
              <a:pathLst>
                <a:path w="4599200" h="2232361">
                  <a:moveTo>
                    <a:pt x="22611" y="0"/>
                  </a:moveTo>
                  <a:lnTo>
                    <a:pt x="4576589" y="0"/>
                  </a:lnTo>
                  <a:cubicBezTo>
                    <a:pt x="4582586" y="0"/>
                    <a:pt x="4588337" y="2382"/>
                    <a:pt x="4592577" y="6622"/>
                  </a:cubicBezTo>
                  <a:cubicBezTo>
                    <a:pt x="4596817" y="10863"/>
                    <a:pt x="4599200" y="16614"/>
                    <a:pt x="4599200" y="22611"/>
                  </a:cubicBezTo>
                  <a:lnTo>
                    <a:pt x="4599200" y="2209751"/>
                  </a:lnTo>
                  <a:cubicBezTo>
                    <a:pt x="4599200" y="2215748"/>
                    <a:pt x="4596817" y="2221499"/>
                    <a:pt x="4592577" y="2225739"/>
                  </a:cubicBezTo>
                  <a:cubicBezTo>
                    <a:pt x="4588337" y="2229979"/>
                    <a:pt x="4582586" y="2232361"/>
                    <a:pt x="4576589" y="2232361"/>
                  </a:cubicBezTo>
                  <a:lnTo>
                    <a:pt x="22611" y="2232361"/>
                  </a:lnTo>
                  <a:cubicBezTo>
                    <a:pt x="16614" y="2232361"/>
                    <a:pt x="10863" y="2229979"/>
                    <a:pt x="6622" y="2225739"/>
                  </a:cubicBezTo>
                  <a:cubicBezTo>
                    <a:pt x="2382" y="2221499"/>
                    <a:pt x="0" y="2215748"/>
                    <a:pt x="0" y="2209751"/>
                  </a:cubicBezTo>
                  <a:lnTo>
                    <a:pt x="0" y="22611"/>
                  </a:lnTo>
                  <a:cubicBezTo>
                    <a:pt x="0" y="16614"/>
                    <a:pt x="2382" y="10863"/>
                    <a:pt x="6622" y="6622"/>
                  </a:cubicBezTo>
                  <a:cubicBezTo>
                    <a:pt x="10863" y="2382"/>
                    <a:pt x="16614" y="0"/>
                    <a:pt x="22611"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4599199" cy="2289511"/>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15116" y="178834"/>
            <a:ext cx="15057768" cy="1461607"/>
          </a:xfrm>
          <a:prstGeom prst="rect">
            <a:avLst/>
          </a:prstGeom>
        </p:spPr>
        <p:txBody>
          <a:bodyPr lIns="0" tIns="0" rIns="0" bIns="0" rtlCol="0" anchor="t">
            <a:spAutoFit/>
          </a:bodyPr>
          <a:lstStyle/>
          <a:p>
            <a:pPr algn="ctr">
              <a:lnSpc>
                <a:spcPts val="11313"/>
              </a:lnSpc>
            </a:pPr>
            <a:r>
              <a:rPr lang="en-US" sz="8081" b="1">
                <a:solidFill>
                  <a:srgbClr val="FFFFFF"/>
                </a:solidFill>
                <a:latin typeface="Poppins Bold"/>
                <a:ea typeface="Poppins Bold"/>
                <a:cs typeface="Poppins Bold"/>
                <a:sym typeface="Poppins Bold"/>
              </a:rPr>
              <a:t>DATA ANALYSIS</a:t>
            </a:r>
          </a:p>
        </p:txBody>
      </p:sp>
      <p:sp>
        <p:nvSpPr>
          <p:cNvPr id="7" name="TextBox 7"/>
          <p:cNvSpPr txBox="1"/>
          <p:nvPr/>
        </p:nvSpPr>
        <p:spPr>
          <a:xfrm>
            <a:off x="947627" y="1708371"/>
            <a:ext cx="7807888" cy="8112403"/>
          </a:xfrm>
          <a:prstGeom prst="rect">
            <a:avLst/>
          </a:prstGeom>
        </p:spPr>
        <p:txBody>
          <a:bodyPr lIns="0" tIns="0" rIns="0" bIns="0" rtlCol="0" anchor="t">
            <a:spAutoFit/>
          </a:bodyPr>
          <a:lstStyle/>
          <a:p>
            <a:pPr algn="just">
              <a:lnSpc>
                <a:spcPts val="2784"/>
              </a:lnSpc>
              <a:spcBef>
                <a:spcPct val="0"/>
              </a:spcBef>
            </a:pPr>
            <a:endParaRPr/>
          </a:p>
          <a:p>
            <a:pPr algn="ctr">
              <a:lnSpc>
                <a:spcPts val="2784"/>
              </a:lnSpc>
              <a:spcBef>
                <a:spcPct val="0"/>
              </a:spcBef>
            </a:pPr>
            <a:r>
              <a:rPr lang="en-US" sz="1989" b="1">
                <a:solidFill>
                  <a:srgbClr val="000000"/>
                </a:solidFill>
                <a:latin typeface="Poppins Bold"/>
                <a:ea typeface="Poppins Bold"/>
                <a:cs typeface="Poppins Bold"/>
                <a:sym typeface="Poppins Bold"/>
              </a:rPr>
              <a:t>CHART’S REQUIREMENT:</a:t>
            </a:r>
          </a:p>
          <a:p>
            <a:pPr algn="just">
              <a:lnSpc>
                <a:spcPts val="2784"/>
              </a:lnSpc>
              <a:spcBef>
                <a:spcPct val="0"/>
              </a:spcBef>
            </a:pPr>
            <a:endParaRPr lang="en-US" sz="1989" b="1">
              <a:solidFill>
                <a:srgbClr val="000000"/>
              </a:solidFill>
              <a:latin typeface="Poppins Bold"/>
              <a:ea typeface="Poppins Bold"/>
              <a:cs typeface="Poppins Bold"/>
              <a:sym typeface="Poppins Bold"/>
            </a:endParaRPr>
          </a:p>
          <a:p>
            <a:pPr algn="just">
              <a:lnSpc>
                <a:spcPts val="2784"/>
              </a:lnSpc>
              <a:spcBef>
                <a:spcPct val="0"/>
              </a:spcBef>
            </a:pPr>
            <a:r>
              <a:rPr lang="en-US" sz="1989" b="1">
                <a:solidFill>
                  <a:srgbClr val="000000"/>
                </a:solidFill>
                <a:latin typeface="Poppins Bold"/>
                <a:ea typeface="Poppins Bold"/>
                <a:cs typeface="Poppins Bold"/>
                <a:sym typeface="Poppins Bold"/>
              </a:rPr>
              <a:t>1. Total Sales by Fat Content:</a:t>
            </a:r>
          </a:p>
          <a:p>
            <a:pPr algn="just">
              <a:lnSpc>
                <a:spcPts val="2784"/>
              </a:lnSpc>
              <a:spcBef>
                <a:spcPct val="0"/>
              </a:spcBef>
            </a:pPr>
            <a:r>
              <a:rPr lang="en-US" sz="1989" b="1">
                <a:solidFill>
                  <a:srgbClr val="000000"/>
                </a:solidFill>
                <a:latin typeface="Poppins Bold"/>
                <a:ea typeface="Poppins Bold"/>
                <a:cs typeface="Poppins Bold"/>
                <a:sym typeface="Poppins Bold"/>
              </a:rPr>
              <a:t>Objective:</a:t>
            </a:r>
            <a:r>
              <a:rPr lang="en-US" sz="1989">
                <a:solidFill>
                  <a:srgbClr val="000000"/>
                </a:solidFill>
                <a:latin typeface="Poppins"/>
                <a:ea typeface="Poppins"/>
                <a:cs typeface="Poppins"/>
                <a:sym typeface="Poppins"/>
              </a:rPr>
              <a:t> Analyse the impact of fat content on total sales.</a:t>
            </a:r>
          </a:p>
          <a:p>
            <a:pPr algn="just">
              <a:lnSpc>
                <a:spcPts val="2784"/>
              </a:lnSpc>
              <a:spcBef>
                <a:spcPct val="0"/>
              </a:spcBef>
            </a:pPr>
            <a:r>
              <a:rPr lang="en-US" sz="1989" b="1">
                <a:solidFill>
                  <a:srgbClr val="000000"/>
                </a:solidFill>
                <a:latin typeface="Poppins Bold"/>
                <a:ea typeface="Poppins Bold"/>
                <a:cs typeface="Poppins Bold"/>
                <a:sym typeface="Poppins Bold"/>
              </a:rPr>
              <a:t>Additional KPI Metrics:</a:t>
            </a:r>
            <a:r>
              <a:rPr lang="en-US" sz="1989">
                <a:solidFill>
                  <a:srgbClr val="000000"/>
                </a:solidFill>
                <a:latin typeface="Poppins"/>
                <a:ea typeface="Poppins"/>
                <a:cs typeface="Poppins"/>
                <a:sym typeface="Poppins"/>
              </a:rPr>
              <a:t> Assess how other KPIs (Average Sales, Number of Items, Average Rating) vary with fat content.</a:t>
            </a:r>
          </a:p>
          <a:p>
            <a:pPr algn="just">
              <a:lnSpc>
                <a:spcPts val="2784"/>
              </a:lnSpc>
              <a:spcBef>
                <a:spcPct val="0"/>
              </a:spcBef>
            </a:pPr>
            <a:r>
              <a:rPr lang="en-US" sz="1989" b="1">
                <a:solidFill>
                  <a:srgbClr val="000000"/>
                </a:solidFill>
                <a:latin typeface="Poppins Bold"/>
                <a:ea typeface="Poppins Bold"/>
                <a:cs typeface="Poppins Bold"/>
                <a:sym typeface="Poppins Bold"/>
              </a:rPr>
              <a:t>Chart Type:</a:t>
            </a:r>
            <a:r>
              <a:rPr lang="en-US" sz="1989">
                <a:solidFill>
                  <a:srgbClr val="000000"/>
                </a:solidFill>
                <a:latin typeface="Poppins"/>
                <a:ea typeface="Poppins"/>
                <a:cs typeface="Poppins"/>
                <a:sym typeface="Poppins"/>
              </a:rPr>
              <a:t> Donut Chart.</a:t>
            </a:r>
          </a:p>
          <a:p>
            <a:pPr algn="just">
              <a:lnSpc>
                <a:spcPts val="2784"/>
              </a:lnSpc>
              <a:spcBef>
                <a:spcPct val="0"/>
              </a:spcBef>
            </a:pPr>
            <a:r>
              <a:rPr lang="en-US" sz="1989">
                <a:solidFill>
                  <a:srgbClr val="000000"/>
                </a:solidFill>
                <a:latin typeface="Poppins"/>
                <a:ea typeface="Poppins"/>
                <a:cs typeface="Poppins"/>
                <a:sym typeface="Poppins"/>
              </a:rPr>
              <a:t> </a:t>
            </a:r>
          </a:p>
          <a:p>
            <a:pPr algn="just">
              <a:lnSpc>
                <a:spcPts val="2784"/>
              </a:lnSpc>
              <a:spcBef>
                <a:spcPct val="0"/>
              </a:spcBef>
            </a:pPr>
            <a:r>
              <a:rPr lang="en-US" sz="1989" b="1">
                <a:solidFill>
                  <a:srgbClr val="000000"/>
                </a:solidFill>
                <a:latin typeface="Poppins Bold"/>
                <a:ea typeface="Poppins Bold"/>
                <a:cs typeface="Poppins Bold"/>
                <a:sym typeface="Poppins Bold"/>
              </a:rPr>
              <a:t>2. Total Sales by Item Type:</a:t>
            </a:r>
          </a:p>
          <a:p>
            <a:pPr algn="just">
              <a:lnSpc>
                <a:spcPts val="2784"/>
              </a:lnSpc>
              <a:spcBef>
                <a:spcPct val="0"/>
              </a:spcBef>
            </a:pPr>
            <a:r>
              <a:rPr lang="en-US" sz="1989" b="1">
                <a:solidFill>
                  <a:srgbClr val="000000"/>
                </a:solidFill>
                <a:latin typeface="Poppins Bold"/>
                <a:ea typeface="Poppins Bold"/>
                <a:cs typeface="Poppins Bold"/>
                <a:sym typeface="Poppins Bold"/>
              </a:rPr>
              <a:t>Objective:</a:t>
            </a:r>
            <a:r>
              <a:rPr lang="en-US" sz="1989">
                <a:solidFill>
                  <a:srgbClr val="000000"/>
                </a:solidFill>
                <a:latin typeface="Poppins"/>
                <a:ea typeface="Poppins"/>
                <a:cs typeface="Poppins"/>
                <a:sym typeface="Poppins"/>
              </a:rPr>
              <a:t> Identify the performance of different item types in terms of total sales.</a:t>
            </a:r>
          </a:p>
          <a:p>
            <a:pPr algn="just">
              <a:lnSpc>
                <a:spcPts val="2784"/>
              </a:lnSpc>
              <a:spcBef>
                <a:spcPct val="0"/>
              </a:spcBef>
            </a:pPr>
            <a:r>
              <a:rPr lang="en-US" sz="1989" b="1">
                <a:solidFill>
                  <a:srgbClr val="000000"/>
                </a:solidFill>
                <a:latin typeface="Poppins Bold"/>
                <a:ea typeface="Poppins Bold"/>
                <a:cs typeface="Poppins Bold"/>
                <a:sym typeface="Poppins Bold"/>
              </a:rPr>
              <a:t>Additional KPI Metrics:</a:t>
            </a:r>
            <a:r>
              <a:rPr lang="en-US" sz="1989">
                <a:solidFill>
                  <a:srgbClr val="000000"/>
                </a:solidFill>
                <a:latin typeface="Poppins"/>
                <a:ea typeface="Poppins"/>
                <a:cs typeface="Poppins"/>
                <a:sym typeface="Poppins"/>
              </a:rPr>
              <a:t> Assess how other KPIs (Average Sales, Number of Items, Average Rating) vary with fat content.</a:t>
            </a:r>
          </a:p>
          <a:p>
            <a:pPr algn="just">
              <a:lnSpc>
                <a:spcPts val="2784"/>
              </a:lnSpc>
              <a:spcBef>
                <a:spcPct val="0"/>
              </a:spcBef>
            </a:pPr>
            <a:r>
              <a:rPr lang="en-US" sz="1989" b="1">
                <a:solidFill>
                  <a:srgbClr val="000000"/>
                </a:solidFill>
                <a:latin typeface="Poppins Bold"/>
                <a:ea typeface="Poppins Bold"/>
                <a:cs typeface="Poppins Bold"/>
                <a:sym typeface="Poppins Bold"/>
              </a:rPr>
              <a:t>Chart Type: </a:t>
            </a:r>
            <a:r>
              <a:rPr lang="en-US" sz="1989">
                <a:solidFill>
                  <a:srgbClr val="000000"/>
                </a:solidFill>
                <a:latin typeface="Poppins"/>
                <a:ea typeface="Poppins"/>
                <a:cs typeface="Poppins"/>
                <a:sym typeface="Poppins"/>
              </a:rPr>
              <a:t>Bar Chart.</a:t>
            </a:r>
          </a:p>
          <a:p>
            <a:pPr algn="just">
              <a:lnSpc>
                <a:spcPts val="2784"/>
              </a:lnSpc>
              <a:spcBef>
                <a:spcPct val="0"/>
              </a:spcBef>
            </a:pPr>
            <a:r>
              <a:rPr lang="en-US" sz="1989">
                <a:solidFill>
                  <a:srgbClr val="000000"/>
                </a:solidFill>
                <a:latin typeface="Poppins"/>
                <a:ea typeface="Poppins"/>
                <a:cs typeface="Poppins"/>
                <a:sym typeface="Poppins"/>
              </a:rPr>
              <a:t> </a:t>
            </a:r>
          </a:p>
          <a:p>
            <a:pPr algn="just">
              <a:lnSpc>
                <a:spcPts val="2784"/>
              </a:lnSpc>
              <a:spcBef>
                <a:spcPct val="0"/>
              </a:spcBef>
            </a:pPr>
            <a:r>
              <a:rPr lang="en-US" sz="1989" b="1">
                <a:solidFill>
                  <a:srgbClr val="000000"/>
                </a:solidFill>
                <a:latin typeface="Poppins Bold"/>
                <a:ea typeface="Poppins Bold"/>
                <a:cs typeface="Poppins Bold"/>
                <a:sym typeface="Poppins Bold"/>
              </a:rPr>
              <a:t>3. Fat Content by Outlet for Total Sales:</a:t>
            </a:r>
          </a:p>
          <a:p>
            <a:pPr algn="just">
              <a:lnSpc>
                <a:spcPts val="2784"/>
              </a:lnSpc>
              <a:spcBef>
                <a:spcPct val="0"/>
              </a:spcBef>
            </a:pPr>
            <a:r>
              <a:rPr lang="en-US" sz="1989" b="1">
                <a:solidFill>
                  <a:srgbClr val="000000"/>
                </a:solidFill>
                <a:latin typeface="Poppins Bold"/>
                <a:ea typeface="Poppins Bold"/>
                <a:cs typeface="Poppins Bold"/>
                <a:sym typeface="Poppins Bold"/>
              </a:rPr>
              <a:t>Objective:</a:t>
            </a:r>
            <a:r>
              <a:rPr lang="en-US" sz="1989">
                <a:solidFill>
                  <a:srgbClr val="000000"/>
                </a:solidFill>
                <a:latin typeface="Poppins"/>
                <a:ea typeface="Poppins"/>
                <a:cs typeface="Poppins"/>
                <a:sym typeface="Poppins"/>
              </a:rPr>
              <a:t> Compare total sales across different outlets segmented by fat content.</a:t>
            </a:r>
          </a:p>
          <a:p>
            <a:pPr algn="just">
              <a:lnSpc>
                <a:spcPts val="2784"/>
              </a:lnSpc>
              <a:spcBef>
                <a:spcPct val="0"/>
              </a:spcBef>
            </a:pPr>
            <a:r>
              <a:rPr lang="en-US" sz="1989" b="1">
                <a:solidFill>
                  <a:srgbClr val="000000"/>
                </a:solidFill>
                <a:latin typeface="Poppins Bold"/>
                <a:ea typeface="Poppins Bold"/>
                <a:cs typeface="Poppins Bold"/>
                <a:sym typeface="Poppins Bold"/>
              </a:rPr>
              <a:t>Additional KPI Metrics:</a:t>
            </a:r>
            <a:r>
              <a:rPr lang="en-US" sz="1989">
                <a:solidFill>
                  <a:srgbClr val="000000"/>
                </a:solidFill>
                <a:latin typeface="Poppins"/>
                <a:ea typeface="Poppins"/>
                <a:cs typeface="Poppins"/>
                <a:sym typeface="Poppins"/>
              </a:rPr>
              <a:t> Assess how other KPIs (Average Sales, Number of Items, Average Rating) vary with fat content.</a:t>
            </a:r>
          </a:p>
          <a:p>
            <a:pPr algn="just">
              <a:lnSpc>
                <a:spcPts val="2784"/>
              </a:lnSpc>
              <a:spcBef>
                <a:spcPct val="0"/>
              </a:spcBef>
            </a:pPr>
            <a:r>
              <a:rPr lang="en-US" sz="1989" b="1">
                <a:solidFill>
                  <a:srgbClr val="000000"/>
                </a:solidFill>
                <a:latin typeface="Poppins Bold"/>
                <a:ea typeface="Poppins Bold"/>
                <a:cs typeface="Poppins Bold"/>
                <a:sym typeface="Poppins Bold"/>
              </a:rPr>
              <a:t>Chart Type:</a:t>
            </a:r>
            <a:r>
              <a:rPr lang="en-US" sz="1989">
                <a:solidFill>
                  <a:srgbClr val="000000"/>
                </a:solidFill>
                <a:latin typeface="Poppins"/>
                <a:ea typeface="Poppins"/>
                <a:cs typeface="Poppins"/>
                <a:sym typeface="Poppins"/>
              </a:rPr>
              <a:t> Stacked Column Chart.</a:t>
            </a:r>
          </a:p>
          <a:p>
            <a:pPr algn="just">
              <a:lnSpc>
                <a:spcPts val="2784"/>
              </a:lnSpc>
              <a:spcBef>
                <a:spcPct val="0"/>
              </a:spcBef>
            </a:pPr>
            <a:r>
              <a:rPr lang="en-US" sz="1989">
                <a:solidFill>
                  <a:srgbClr val="000000"/>
                </a:solidFill>
                <a:latin typeface="Poppins"/>
                <a:ea typeface="Poppins"/>
                <a:cs typeface="Poppins"/>
                <a:sym typeface="Poppins"/>
              </a:rPr>
              <a:t> </a:t>
            </a:r>
          </a:p>
        </p:txBody>
      </p:sp>
      <p:sp>
        <p:nvSpPr>
          <p:cNvPr id="8" name="TextBox 8"/>
          <p:cNvSpPr txBox="1"/>
          <p:nvPr/>
        </p:nvSpPr>
        <p:spPr>
          <a:xfrm>
            <a:off x="9492926" y="1708371"/>
            <a:ext cx="8192884" cy="8112403"/>
          </a:xfrm>
          <a:prstGeom prst="rect">
            <a:avLst/>
          </a:prstGeom>
        </p:spPr>
        <p:txBody>
          <a:bodyPr lIns="0" tIns="0" rIns="0" bIns="0" rtlCol="0" anchor="t">
            <a:spAutoFit/>
          </a:bodyPr>
          <a:lstStyle/>
          <a:p>
            <a:pPr algn="ctr">
              <a:lnSpc>
                <a:spcPts val="2784"/>
              </a:lnSpc>
              <a:spcBef>
                <a:spcPct val="0"/>
              </a:spcBef>
            </a:pPr>
            <a:endParaRPr/>
          </a:p>
          <a:p>
            <a:pPr algn="ctr">
              <a:lnSpc>
                <a:spcPts val="2784"/>
              </a:lnSpc>
              <a:spcBef>
                <a:spcPct val="0"/>
              </a:spcBef>
            </a:pPr>
            <a:r>
              <a:rPr lang="en-US" sz="1989" b="1">
                <a:solidFill>
                  <a:srgbClr val="000000"/>
                </a:solidFill>
                <a:latin typeface="Poppins Bold"/>
                <a:ea typeface="Poppins Bold"/>
                <a:cs typeface="Poppins Bold"/>
                <a:sym typeface="Poppins Bold"/>
              </a:rPr>
              <a:t>CHART’S REQUIREMENT:</a:t>
            </a:r>
          </a:p>
          <a:p>
            <a:pPr algn="ctr">
              <a:lnSpc>
                <a:spcPts val="2784"/>
              </a:lnSpc>
              <a:spcBef>
                <a:spcPct val="0"/>
              </a:spcBef>
            </a:pPr>
            <a:endParaRPr lang="en-US" sz="1989" b="1">
              <a:solidFill>
                <a:srgbClr val="000000"/>
              </a:solidFill>
              <a:latin typeface="Poppins Bold"/>
              <a:ea typeface="Poppins Bold"/>
              <a:cs typeface="Poppins Bold"/>
              <a:sym typeface="Poppins Bold"/>
            </a:endParaRPr>
          </a:p>
          <a:p>
            <a:pPr algn="l">
              <a:lnSpc>
                <a:spcPts val="2784"/>
              </a:lnSpc>
              <a:spcBef>
                <a:spcPct val="0"/>
              </a:spcBef>
            </a:pPr>
            <a:r>
              <a:rPr lang="en-US" sz="1989">
                <a:solidFill>
                  <a:srgbClr val="000000"/>
                </a:solidFill>
                <a:latin typeface="Poppins"/>
                <a:ea typeface="Poppins"/>
                <a:cs typeface="Poppins"/>
                <a:sym typeface="Poppins"/>
              </a:rPr>
              <a:t> </a:t>
            </a:r>
            <a:r>
              <a:rPr lang="en-US" sz="1989" b="1">
                <a:solidFill>
                  <a:srgbClr val="000000"/>
                </a:solidFill>
                <a:latin typeface="Poppins Bold"/>
                <a:ea typeface="Poppins Bold"/>
                <a:cs typeface="Poppins Bold"/>
                <a:sym typeface="Poppins Bold"/>
              </a:rPr>
              <a:t>4. Total Sales by Outlet Establishment:</a:t>
            </a:r>
          </a:p>
          <a:p>
            <a:pPr algn="l">
              <a:lnSpc>
                <a:spcPts val="2784"/>
              </a:lnSpc>
              <a:spcBef>
                <a:spcPct val="0"/>
              </a:spcBef>
            </a:pPr>
            <a:r>
              <a:rPr lang="en-US" sz="1989" b="1">
                <a:solidFill>
                  <a:srgbClr val="000000"/>
                </a:solidFill>
                <a:latin typeface="Poppins Bold"/>
                <a:ea typeface="Poppins Bold"/>
                <a:cs typeface="Poppins Bold"/>
                <a:sym typeface="Poppins Bold"/>
              </a:rPr>
              <a:t>Objective:</a:t>
            </a:r>
            <a:r>
              <a:rPr lang="en-US" sz="1989">
                <a:solidFill>
                  <a:srgbClr val="000000"/>
                </a:solidFill>
                <a:latin typeface="Poppins"/>
                <a:ea typeface="Poppins"/>
                <a:cs typeface="Poppins"/>
                <a:sym typeface="Poppins"/>
              </a:rPr>
              <a:t> Evaluate how the age or type of outlet establishment influences total sales.</a:t>
            </a:r>
          </a:p>
          <a:p>
            <a:pPr algn="l">
              <a:lnSpc>
                <a:spcPts val="2784"/>
              </a:lnSpc>
              <a:spcBef>
                <a:spcPct val="0"/>
              </a:spcBef>
            </a:pPr>
            <a:r>
              <a:rPr lang="en-US" sz="1989" b="1">
                <a:solidFill>
                  <a:srgbClr val="000000"/>
                </a:solidFill>
                <a:latin typeface="Poppins Bold"/>
                <a:ea typeface="Poppins Bold"/>
                <a:cs typeface="Poppins Bold"/>
                <a:sym typeface="Poppins Bold"/>
              </a:rPr>
              <a:t>Chart Type:</a:t>
            </a:r>
            <a:r>
              <a:rPr lang="en-US" sz="1989">
                <a:solidFill>
                  <a:srgbClr val="000000"/>
                </a:solidFill>
                <a:latin typeface="Poppins"/>
                <a:ea typeface="Poppins"/>
                <a:cs typeface="Poppins"/>
                <a:sym typeface="Poppins"/>
              </a:rPr>
              <a:t> Line Chart.</a:t>
            </a:r>
          </a:p>
          <a:p>
            <a:pPr algn="l">
              <a:lnSpc>
                <a:spcPts val="2784"/>
              </a:lnSpc>
              <a:spcBef>
                <a:spcPct val="0"/>
              </a:spcBef>
            </a:pPr>
            <a:r>
              <a:rPr lang="en-US" sz="1989">
                <a:solidFill>
                  <a:srgbClr val="000000"/>
                </a:solidFill>
                <a:latin typeface="Poppins"/>
                <a:ea typeface="Poppins"/>
                <a:cs typeface="Poppins"/>
                <a:sym typeface="Poppins"/>
              </a:rPr>
              <a:t> </a:t>
            </a:r>
          </a:p>
          <a:p>
            <a:pPr algn="l">
              <a:lnSpc>
                <a:spcPts val="2784"/>
              </a:lnSpc>
              <a:spcBef>
                <a:spcPct val="0"/>
              </a:spcBef>
            </a:pPr>
            <a:r>
              <a:rPr lang="en-US" sz="1989" b="1">
                <a:solidFill>
                  <a:srgbClr val="000000"/>
                </a:solidFill>
                <a:latin typeface="Poppins Bold"/>
                <a:ea typeface="Poppins Bold"/>
                <a:cs typeface="Poppins Bold"/>
                <a:sym typeface="Poppins Bold"/>
              </a:rPr>
              <a:t>5. Sales by Outlet Size:</a:t>
            </a:r>
          </a:p>
          <a:p>
            <a:pPr algn="l">
              <a:lnSpc>
                <a:spcPts val="2784"/>
              </a:lnSpc>
              <a:spcBef>
                <a:spcPct val="0"/>
              </a:spcBef>
            </a:pPr>
            <a:r>
              <a:rPr lang="en-US" sz="1989" b="1">
                <a:solidFill>
                  <a:srgbClr val="000000"/>
                </a:solidFill>
                <a:latin typeface="Poppins Bold"/>
                <a:ea typeface="Poppins Bold"/>
                <a:cs typeface="Poppins Bold"/>
                <a:sym typeface="Poppins Bold"/>
              </a:rPr>
              <a:t>Objective:</a:t>
            </a:r>
            <a:r>
              <a:rPr lang="en-US" sz="1989">
                <a:solidFill>
                  <a:srgbClr val="000000"/>
                </a:solidFill>
                <a:latin typeface="Poppins"/>
                <a:ea typeface="Poppins"/>
                <a:cs typeface="Poppins"/>
                <a:sym typeface="Poppins"/>
              </a:rPr>
              <a:t> Analyse the correlation between outlet size and total sales.</a:t>
            </a:r>
          </a:p>
          <a:p>
            <a:pPr algn="l">
              <a:lnSpc>
                <a:spcPts val="2784"/>
              </a:lnSpc>
              <a:spcBef>
                <a:spcPct val="0"/>
              </a:spcBef>
            </a:pPr>
            <a:r>
              <a:rPr lang="en-US" sz="1989" b="1">
                <a:solidFill>
                  <a:srgbClr val="000000"/>
                </a:solidFill>
                <a:latin typeface="Poppins Bold"/>
                <a:ea typeface="Poppins Bold"/>
                <a:cs typeface="Poppins Bold"/>
                <a:sym typeface="Poppins Bold"/>
              </a:rPr>
              <a:t>Chart Type:</a:t>
            </a:r>
            <a:r>
              <a:rPr lang="en-US" sz="1989">
                <a:solidFill>
                  <a:srgbClr val="000000"/>
                </a:solidFill>
                <a:latin typeface="Poppins"/>
                <a:ea typeface="Poppins"/>
                <a:cs typeface="Poppins"/>
                <a:sym typeface="Poppins"/>
              </a:rPr>
              <a:t> Donut/ Pie Chart.</a:t>
            </a:r>
          </a:p>
          <a:p>
            <a:pPr algn="l">
              <a:lnSpc>
                <a:spcPts val="2784"/>
              </a:lnSpc>
              <a:spcBef>
                <a:spcPct val="0"/>
              </a:spcBef>
            </a:pPr>
            <a:r>
              <a:rPr lang="en-US" sz="1989">
                <a:solidFill>
                  <a:srgbClr val="000000"/>
                </a:solidFill>
                <a:latin typeface="Poppins"/>
                <a:ea typeface="Poppins"/>
                <a:cs typeface="Poppins"/>
                <a:sym typeface="Poppins"/>
              </a:rPr>
              <a:t> </a:t>
            </a:r>
          </a:p>
          <a:p>
            <a:pPr algn="l">
              <a:lnSpc>
                <a:spcPts val="2784"/>
              </a:lnSpc>
              <a:spcBef>
                <a:spcPct val="0"/>
              </a:spcBef>
            </a:pPr>
            <a:r>
              <a:rPr lang="en-US" sz="1989" b="1">
                <a:solidFill>
                  <a:srgbClr val="000000"/>
                </a:solidFill>
                <a:latin typeface="Poppins Bold"/>
                <a:ea typeface="Poppins Bold"/>
                <a:cs typeface="Poppins Bold"/>
                <a:sym typeface="Poppins Bold"/>
              </a:rPr>
              <a:t>6. Sales by Outlet Location:</a:t>
            </a:r>
          </a:p>
          <a:p>
            <a:pPr algn="l">
              <a:lnSpc>
                <a:spcPts val="2784"/>
              </a:lnSpc>
              <a:spcBef>
                <a:spcPct val="0"/>
              </a:spcBef>
            </a:pPr>
            <a:r>
              <a:rPr lang="en-US" sz="1989" b="1">
                <a:solidFill>
                  <a:srgbClr val="000000"/>
                </a:solidFill>
                <a:latin typeface="Poppins Bold"/>
                <a:ea typeface="Poppins Bold"/>
                <a:cs typeface="Poppins Bold"/>
                <a:sym typeface="Poppins Bold"/>
              </a:rPr>
              <a:t>Objective:</a:t>
            </a:r>
            <a:r>
              <a:rPr lang="en-US" sz="1989">
                <a:solidFill>
                  <a:srgbClr val="000000"/>
                </a:solidFill>
                <a:latin typeface="Poppins"/>
                <a:ea typeface="Poppins"/>
                <a:cs typeface="Poppins"/>
                <a:sym typeface="Poppins"/>
              </a:rPr>
              <a:t> Assess the geographic distribution of sales across different locations.</a:t>
            </a:r>
          </a:p>
          <a:p>
            <a:pPr algn="l">
              <a:lnSpc>
                <a:spcPts val="2784"/>
              </a:lnSpc>
              <a:spcBef>
                <a:spcPct val="0"/>
              </a:spcBef>
            </a:pPr>
            <a:r>
              <a:rPr lang="en-US" sz="1989" b="1">
                <a:solidFill>
                  <a:srgbClr val="000000"/>
                </a:solidFill>
                <a:latin typeface="Poppins Bold"/>
                <a:ea typeface="Poppins Bold"/>
                <a:cs typeface="Poppins Bold"/>
                <a:sym typeface="Poppins Bold"/>
              </a:rPr>
              <a:t>Chart Type:</a:t>
            </a:r>
            <a:r>
              <a:rPr lang="en-US" sz="1989">
                <a:solidFill>
                  <a:srgbClr val="000000"/>
                </a:solidFill>
                <a:latin typeface="Poppins"/>
                <a:ea typeface="Poppins"/>
                <a:cs typeface="Poppins"/>
                <a:sym typeface="Poppins"/>
              </a:rPr>
              <a:t> Funnel Map.</a:t>
            </a:r>
          </a:p>
          <a:p>
            <a:pPr algn="l">
              <a:lnSpc>
                <a:spcPts val="2784"/>
              </a:lnSpc>
              <a:spcBef>
                <a:spcPct val="0"/>
              </a:spcBef>
            </a:pPr>
            <a:r>
              <a:rPr lang="en-US" sz="1989">
                <a:solidFill>
                  <a:srgbClr val="000000"/>
                </a:solidFill>
                <a:latin typeface="Poppins"/>
                <a:ea typeface="Poppins"/>
                <a:cs typeface="Poppins"/>
                <a:sym typeface="Poppins"/>
              </a:rPr>
              <a:t> </a:t>
            </a:r>
          </a:p>
          <a:p>
            <a:pPr algn="l">
              <a:lnSpc>
                <a:spcPts val="2784"/>
              </a:lnSpc>
              <a:spcBef>
                <a:spcPct val="0"/>
              </a:spcBef>
            </a:pPr>
            <a:r>
              <a:rPr lang="en-US" sz="1989" b="1">
                <a:solidFill>
                  <a:srgbClr val="000000"/>
                </a:solidFill>
                <a:latin typeface="Poppins Bold"/>
                <a:ea typeface="Poppins Bold"/>
                <a:cs typeface="Poppins Bold"/>
                <a:sym typeface="Poppins Bold"/>
              </a:rPr>
              <a:t>7. All Metrics by Outlet Type:</a:t>
            </a:r>
          </a:p>
          <a:p>
            <a:pPr algn="l">
              <a:lnSpc>
                <a:spcPts val="2784"/>
              </a:lnSpc>
              <a:spcBef>
                <a:spcPct val="0"/>
              </a:spcBef>
            </a:pPr>
            <a:r>
              <a:rPr lang="en-US" sz="1989" b="1">
                <a:solidFill>
                  <a:srgbClr val="000000"/>
                </a:solidFill>
                <a:latin typeface="Poppins Bold"/>
                <a:ea typeface="Poppins Bold"/>
                <a:cs typeface="Poppins Bold"/>
                <a:sym typeface="Poppins Bold"/>
              </a:rPr>
              <a:t>Objective:</a:t>
            </a:r>
            <a:r>
              <a:rPr lang="en-US" sz="1989">
                <a:solidFill>
                  <a:srgbClr val="000000"/>
                </a:solidFill>
                <a:latin typeface="Poppins"/>
                <a:ea typeface="Poppins"/>
                <a:cs typeface="Poppins"/>
                <a:sym typeface="Poppins"/>
              </a:rPr>
              <a:t> Provide a comprehensive view of all key metrics (Total Sales, Average Sales, Number of Items, Average Rating) broken down by different outlet types.</a:t>
            </a:r>
          </a:p>
          <a:p>
            <a:pPr algn="l">
              <a:lnSpc>
                <a:spcPts val="2784"/>
              </a:lnSpc>
              <a:spcBef>
                <a:spcPct val="0"/>
              </a:spcBef>
            </a:pPr>
            <a:r>
              <a:rPr lang="en-US" sz="1989" b="1">
                <a:solidFill>
                  <a:srgbClr val="000000"/>
                </a:solidFill>
                <a:latin typeface="Poppins Bold"/>
                <a:ea typeface="Poppins Bold"/>
                <a:cs typeface="Poppins Bold"/>
                <a:sym typeface="Poppins Bold"/>
              </a:rPr>
              <a:t>Chart Type:</a:t>
            </a:r>
            <a:r>
              <a:rPr lang="en-US" sz="1989">
                <a:solidFill>
                  <a:srgbClr val="000000"/>
                </a:solidFill>
                <a:latin typeface="Poppins"/>
                <a:ea typeface="Poppins"/>
                <a:cs typeface="Poppins"/>
                <a:sym typeface="Poppins"/>
              </a:rPr>
              <a:t> Matrix Card.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351108" y="1640441"/>
            <a:ext cx="17616583" cy="8460597"/>
            <a:chOff x="0" y="0"/>
            <a:chExt cx="4639759" cy="2228305"/>
          </a:xfrm>
        </p:grpSpPr>
        <p:sp>
          <p:nvSpPr>
            <p:cNvPr id="4" name="Freeform 4"/>
            <p:cNvSpPr/>
            <p:nvPr/>
          </p:nvSpPr>
          <p:spPr>
            <a:xfrm>
              <a:off x="0" y="0"/>
              <a:ext cx="4639759" cy="2228305"/>
            </a:xfrm>
            <a:custGeom>
              <a:avLst/>
              <a:gdLst/>
              <a:ahLst/>
              <a:cxnLst/>
              <a:rect l="l" t="t" r="r" b="b"/>
              <a:pathLst>
                <a:path w="4639759" h="2228305">
                  <a:moveTo>
                    <a:pt x="22413" y="0"/>
                  </a:moveTo>
                  <a:lnTo>
                    <a:pt x="4617346" y="0"/>
                  </a:lnTo>
                  <a:cubicBezTo>
                    <a:pt x="4623290" y="0"/>
                    <a:pt x="4628991" y="2361"/>
                    <a:pt x="4633194" y="6565"/>
                  </a:cubicBezTo>
                  <a:cubicBezTo>
                    <a:pt x="4637397" y="10768"/>
                    <a:pt x="4639759" y="16469"/>
                    <a:pt x="4639759" y="22413"/>
                  </a:cubicBezTo>
                  <a:lnTo>
                    <a:pt x="4639759" y="2205893"/>
                  </a:lnTo>
                  <a:cubicBezTo>
                    <a:pt x="4639759" y="2218271"/>
                    <a:pt x="4629724" y="2228305"/>
                    <a:pt x="4617346" y="2228305"/>
                  </a:cubicBezTo>
                  <a:lnTo>
                    <a:pt x="22413" y="2228305"/>
                  </a:lnTo>
                  <a:cubicBezTo>
                    <a:pt x="16469" y="2228305"/>
                    <a:pt x="10768" y="2225944"/>
                    <a:pt x="6565" y="2221741"/>
                  </a:cubicBezTo>
                  <a:cubicBezTo>
                    <a:pt x="2361" y="2217538"/>
                    <a:pt x="0" y="2211837"/>
                    <a:pt x="0" y="2205893"/>
                  </a:cubicBezTo>
                  <a:lnTo>
                    <a:pt x="0" y="22413"/>
                  </a:lnTo>
                  <a:cubicBezTo>
                    <a:pt x="0" y="16469"/>
                    <a:pt x="2361" y="10768"/>
                    <a:pt x="6565" y="6565"/>
                  </a:cubicBezTo>
                  <a:cubicBezTo>
                    <a:pt x="10768" y="2361"/>
                    <a:pt x="16469" y="0"/>
                    <a:pt x="22413"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4639759" cy="228545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15116" y="178834"/>
            <a:ext cx="15057768" cy="1461607"/>
          </a:xfrm>
          <a:prstGeom prst="rect">
            <a:avLst/>
          </a:prstGeom>
        </p:spPr>
        <p:txBody>
          <a:bodyPr lIns="0" tIns="0" rIns="0" bIns="0" rtlCol="0" anchor="t">
            <a:spAutoFit/>
          </a:bodyPr>
          <a:lstStyle/>
          <a:p>
            <a:pPr algn="ctr">
              <a:lnSpc>
                <a:spcPts val="11313"/>
              </a:lnSpc>
            </a:pPr>
            <a:r>
              <a:rPr lang="en-US" sz="8081" b="1">
                <a:solidFill>
                  <a:srgbClr val="FFFFFF"/>
                </a:solidFill>
                <a:latin typeface="Poppins Bold"/>
                <a:ea typeface="Poppins Bold"/>
                <a:cs typeface="Poppins Bold"/>
                <a:sym typeface="Poppins Bold"/>
              </a:rPr>
              <a:t>DASHBOARD CREATION:</a:t>
            </a:r>
          </a:p>
        </p:txBody>
      </p:sp>
      <p:sp>
        <p:nvSpPr>
          <p:cNvPr id="7" name="Freeform 7"/>
          <p:cNvSpPr/>
          <p:nvPr/>
        </p:nvSpPr>
        <p:spPr>
          <a:xfrm>
            <a:off x="2162775" y="1900155"/>
            <a:ext cx="13993249" cy="7941169"/>
          </a:xfrm>
          <a:custGeom>
            <a:avLst/>
            <a:gdLst/>
            <a:ahLst/>
            <a:cxnLst/>
            <a:rect l="l" t="t" r="r" b="b"/>
            <a:pathLst>
              <a:path w="13993249" h="7941169">
                <a:moveTo>
                  <a:pt x="0" y="0"/>
                </a:moveTo>
                <a:lnTo>
                  <a:pt x="13993249" y="0"/>
                </a:lnTo>
                <a:lnTo>
                  <a:pt x="13993249" y="7941169"/>
                </a:lnTo>
                <a:lnTo>
                  <a:pt x="0" y="7941169"/>
                </a:lnTo>
                <a:lnTo>
                  <a:pt x="0" y="0"/>
                </a:lnTo>
                <a:close/>
              </a:path>
            </a:pathLst>
          </a:custGeom>
          <a:blipFill>
            <a:blip r:embed="rId3"/>
            <a:stretch>
              <a:fillRect/>
            </a:stretch>
          </a:blipFill>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a:p>
        </p:txBody>
      </p:sp>
      <p:grpSp>
        <p:nvGrpSpPr>
          <p:cNvPr id="3" name="Group 3"/>
          <p:cNvGrpSpPr/>
          <p:nvPr/>
        </p:nvGrpSpPr>
        <p:grpSpPr>
          <a:xfrm>
            <a:off x="1028700" y="1640441"/>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alpha val="74902"/>
              </a:srgbClr>
            </a:solidFill>
          </p:spPr>
          <p:txBody>
            <a:bodyPr/>
            <a:lstStyle/>
            <a:p>
              <a:endParaRPr lang="en-IN"/>
            </a:p>
          </p:txBody>
        </p:sp>
        <p:sp>
          <p:nvSpPr>
            <p:cNvPr id="5" name="TextBox 5"/>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15116" y="178834"/>
            <a:ext cx="15057768" cy="1461607"/>
          </a:xfrm>
          <a:prstGeom prst="rect">
            <a:avLst/>
          </a:prstGeom>
        </p:spPr>
        <p:txBody>
          <a:bodyPr lIns="0" tIns="0" rIns="0" bIns="0" rtlCol="0" anchor="t">
            <a:spAutoFit/>
          </a:bodyPr>
          <a:lstStyle/>
          <a:p>
            <a:pPr algn="ctr">
              <a:lnSpc>
                <a:spcPts val="11313"/>
              </a:lnSpc>
            </a:pPr>
            <a:r>
              <a:rPr lang="en-US" sz="8081" b="1">
                <a:solidFill>
                  <a:srgbClr val="FFFFFF"/>
                </a:solidFill>
                <a:latin typeface="Poppins Bold"/>
                <a:ea typeface="Poppins Bold"/>
                <a:cs typeface="Poppins Bold"/>
                <a:sym typeface="Poppins Bold"/>
              </a:rPr>
              <a:t>BUSINESS SUGGESTION:</a:t>
            </a:r>
          </a:p>
        </p:txBody>
      </p:sp>
      <p:sp>
        <p:nvSpPr>
          <p:cNvPr id="7" name="TextBox 7"/>
          <p:cNvSpPr txBox="1"/>
          <p:nvPr/>
        </p:nvSpPr>
        <p:spPr>
          <a:xfrm>
            <a:off x="1243381" y="2601894"/>
            <a:ext cx="15801239" cy="6249544"/>
          </a:xfrm>
          <a:prstGeom prst="rect">
            <a:avLst/>
          </a:prstGeom>
        </p:spPr>
        <p:txBody>
          <a:bodyPr lIns="0" tIns="0" rIns="0" bIns="0" rtlCol="0" anchor="t">
            <a:spAutoFit/>
          </a:bodyPr>
          <a:lstStyle/>
          <a:p>
            <a:pPr algn="just">
              <a:lnSpc>
                <a:spcPts val="3086"/>
              </a:lnSpc>
              <a:spcBef>
                <a:spcPct val="0"/>
              </a:spcBef>
            </a:pPr>
            <a:r>
              <a:rPr lang="en-US" sz="2204" b="1">
                <a:solidFill>
                  <a:srgbClr val="000000"/>
                </a:solidFill>
                <a:latin typeface="Poppins Bold"/>
                <a:ea typeface="Poppins Bold"/>
                <a:cs typeface="Poppins Bold"/>
                <a:sym typeface="Poppins Bold"/>
              </a:rPr>
              <a:t>1. Identify the top-performing outlet location type in terms of total sales.</a:t>
            </a:r>
          </a:p>
          <a:p>
            <a:pPr algn="just">
              <a:lnSpc>
                <a:spcPts val="3086"/>
              </a:lnSpc>
              <a:spcBef>
                <a:spcPct val="0"/>
              </a:spcBef>
            </a:pPr>
            <a:r>
              <a:rPr lang="en-US" sz="2204" b="1">
                <a:solidFill>
                  <a:srgbClr val="000000"/>
                </a:solidFill>
                <a:latin typeface="Poppins Bold"/>
                <a:ea typeface="Poppins Bold"/>
                <a:cs typeface="Poppins Bold"/>
                <a:sym typeface="Poppins Bold"/>
              </a:rPr>
              <a:t>Solution:</a:t>
            </a:r>
            <a:r>
              <a:rPr lang="en-US" sz="2204">
                <a:solidFill>
                  <a:srgbClr val="000000"/>
                </a:solidFill>
                <a:latin typeface="Poppins"/>
                <a:ea typeface="Poppins"/>
                <a:cs typeface="Poppins"/>
                <a:sym typeface="Poppins"/>
              </a:rPr>
              <a:t> The dashboard visualizes total sales by outlet location type (Tier 1, Tier 2, Tier 3) on the right side. It shows that Tier 3 outlets have the highest total sales of $472.13K, indicating they are the top performers.</a:t>
            </a:r>
          </a:p>
          <a:p>
            <a:pPr algn="just">
              <a:lnSpc>
                <a:spcPts val="3086"/>
              </a:lnSpc>
              <a:spcBef>
                <a:spcPct val="0"/>
              </a:spcBef>
            </a:pPr>
            <a:endParaRPr lang="en-US" sz="2204">
              <a:solidFill>
                <a:srgbClr val="000000"/>
              </a:solidFill>
              <a:latin typeface="Poppins"/>
              <a:ea typeface="Poppins"/>
              <a:cs typeface="Poppins"/>
              <a:sym typeface="Poppins"/>
            </a:endParaRPr>
          </a:p>
          <a:p>
            <a:pPr algn="just">
              <a:lnSpc>
                <a:spcPts val="3086"/>
              </a:lnSpc>
              <a:spcBef>
                <a:spcPct val="0"/>
              </a:spcBef>
            </a:pPr>
            <a:r>
              <a:rPr lang="en-US" sz="2204" b="1">
                <a:solidFill>
                  <a:srgbClr val="000000"/>
                </a:solidFill>
                <a:latin typeface="Poppins Bold"/>
                <a:ea typeface="Poppins Bold"/>
                <a:cs typeface="Poppins Bold"/>
                <a:sym typeface="Poppins Bold"/>
              </a:rPr>
              <a:t>2. Determine the most popular item type in terms of total sales.</a:t>
            </a:r>
          </a:p>
          <a:p>
            <a:pPr algn="just">
              <a:lnSpc>
                <a:spcPts val="3086"/>
              </a:lnSpc>
              <a:spcBef>
                <a:spcPct val="0"/>
              </a:spcBef>
            </a:pPr>
            <a:r>
              <a:rPr lang="en-US" sz="2204" b="1">
                <a:solidFill>
                  <a:srgbClr val="000000"/>
                </a:solidFill>
                <a:latin typeface="Poppins Bold"/>
                <a:ea typeface="Poppins Bold"/>
                <a:cs typeface="Poppins Bold"/>
                <a:sym typeface="Poppins Bold"/>
              </a:rPr>
              <a:t>Solution:</a:t>
            </a:r>
            <a:r>
              <a:rPr lang="en-US" sz="2204">
                <a:solidFill>
                  <a:srgbClr val="000000"/>
                </a:solidFill>
                <a:latin typeface="Poppins"/>
                <a:ea typeface="Poppins"/>
                <a:cs typeface="Poppins"/>
                <a:sym typeface="Poppins"/>
              </a:rPr>
              <a:t> The bar chart in the middle section lists item types alongside their total sales. "Fruits and Vegetables" tops the list with $178K in sales, making it the most popular item type.</a:t>
            </a:r>
          </a:p>
          <a:p>
            <a:pPr algn="just">
              <a:lnSpc>
                <a:spcPts val="3086"/>
              </a:lnSpc>
              <a:spcBef>
                <a:spcPct val="0"/>
              </a:spcBef>
            </a:pPr>
            <a:endParaRPr lang="en-US" sz="2204">
              <a:solidFill>
                <a:srgbClr val="000000"/>
              </a:solidFill>
              <a:latin typeface="Poppins"/>
              <a:ea typeface="Poppins"/>
              <a:cs typeface="Poppins"/>
              <a:sym typeface="Poppins"/>
            </a:endParaRPr>
          </a:p>
          <a:p>
            <a:pPr algn="just">
              <a:lnSpc>
                <a:spcPts val="3086"/>
              </a:lnSpc>
              <a:spcBef>
                <a:spcPct val="0"/>
              </a:spcBef>
            </a:pPr>
            <a:r>
              <a:rPr lang="en-US" sz="2204" b="1">
                <a:solidFill>
                  <a:srgbClr val="000000"/>
                </a:solidFill>
                <a:latin typeface="Poppins Bold"/>
                <a:ea typeface="Poppins Bold"/>
                <a:cs typeface="Poppins Bold"/>
                <a:sym typeface="Poppins Bold"/>
              </a:rPr>
              <a:t>3. Analyze the trend in outlet establishment from 2012 to 2022.</a:t>
            </a:r>
          </a:p>
          <a:p>
            <a:pPr algn="just">
              <a:lnSpc>
                <a:spcPts val="3086"/>
              </a:lnSpc>
              <a:spcBef>
                <a:spcPct val="0"/>
              </a:spcBef>
            </a:pPr>
            <a:r>
              <a:rPr lang="en-US" sz="2204" b="1">
                <a:solidFill>
                  <a:srgbClr val="000000"/>
                </a:solidFill>
                <a:latin typeface="Poppins Bold"/>
                <a:ea typeface="Poppins Bold"/>
                <a:cs typeface="Poppins Bold"/>
                <a:sym typeface="Poppins Bold"/>
              </a:rPr>
              <a:t>Solution:</a:t>
            </a:r>
            <a:r>
              <a:rPr lang="en-US" sz="2204">
                <a:solidFill>
                  <a:srgbClr val="000000"/>
                </a:solidFill>
                <a:latin typeface="Poppins"/>
                <a:ea typeface="Poppins"/>
                <a:cs typeface="Poppins"/>
                <a:sym typeface="Poppins"/>
              </a:rPr>
              <a:t> The line graph in the top right corner shows the number of outlets established over time, revealing a peak in 2018 with 205K outlets and a general trend that can be used to understand business growth or decline.</a:t>
            </a:r>
          </a:p>
          <a:p>
            <a:pPr algn="just">
              <a:lnSpc>
                <a:spcPts val="3086"/>
              </a:lnSpc>
              <a:spcBef>
                <a:spcPct val="0"/>
              </a:spcBef>
            </a:pPr>
            <a:endParaRPr lang="en-US" sz="2204">
              <a:solidFill>
                <a:srgbClr val="000000"/>
              </a:solidFill>
              <a:latin typeface="Poppins"/>
              <a:ea typeface="Poppins"/>
              <a:cs typeface="Poppins"/>
              <a:sym typeface="Poppins"/>
            </a:endParaRPr>
          </a:p>
          <a:p>
            <a:pPr algn="just">
              <a:lnSpc>
                <a:spcPts val="3086"/>
              </a:lnSpc>
              <a:spcBef>
                <a:spcPct val="0"/>
              </a:spcBef>
            </a:pPr>
            <a:r>
              <a:rPr lang="en-US" sz="2204" b="1">
                <a:solidFill>
                  <a:srgbClr val="000000"/>
                </a:solidFill>
                <a:latin typeface="Poppins Bold"/>
                <a:ea typeface="Poppins Bold"/>
                <a:cs typeface="Poppins Bold"/>
                <a:sym typeface="Poppins Bold"/>
              </a:rPr>
              <a:t>4. Evaluate the impact of fat content on total sales and outlet performance.</a:t>
            </a:r>
          </a:p>
          <a:p>
            <a:pPr algn="just">
              <a:lnSpc>
                <a:spcPts val="3086"/>
              </a:lnSpc>
              <a:spcBef>
                <a:spcPct val="0"/>
              </a:spcBef>
            </a:pPr>
            <a:r>
              <a:rPr lang="en-US" sz="2204" b="1">
                <a:solidFill>
                  <a:srgbClr val="000000"/>
                </a:solidFill>
                <a:latin typeface="Poppins Bold"/>
                <a:ea typeface="Poppins Bold"/>
                <a:cs typeface="Poppins Bold"/>
                <a:sym typeface="Poppins Bold"/>
              </a:rPr>
              <a:t>Solution:</a:t>
            </a:r>
            <a:r>
              <a:rPr lang="en-US" sz="2204">
                <a:solidFill>
                  <a:srgbClr val="000000"/>
                </a:solidFill>
                <a:latin typeface="Poppins"/>
                <a:ea typeface="Poppins"/>
                <a:cs typeface="Poppins"/>
                <a:sym typeface="Poppins"/>
              </a:rPr>
              <a:t> The pie chart at the bottom left shows the breakdown of total sales by fat content (Low Fat vs. Regular), with regular fat items generating $1M in sales. Another chart shows how these sales vary across different outlet types, helping evaluate the impact.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980</Words>
  <Application>Microsoft Office PowerPoint</Application>
  <PresentationFormat>Custom</PresentationFormat>
  <Paragraphs>100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Poppins Bold</vt:lpstr>
      <vt:lpstr>Poppins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PPT</dc:title>
  <cp:lastModifiedBy>Prince Pritam</cp:lastModifiedBy>
  <cp:revision>3</cp:revision>
  <dcterms:created xsi:type="dcterms:W3CDTF">2006-08-16T00:00:00Z</dcterms:created>
  <dcterms:modified xsi:type="dcterms:W3CDTF">2024-12-10T18:00:48Z</dcterms:modified>
  <dc:identifier>DAGXooH9-OY</dc:identifier>
</cp:coreProperties>
</file>