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03CB2B7-F25D-47EB-99CE-D7AF9E4A3275}" type="datetimeFigureOut">
              <a:rPr lang="en-US" smtClean="0"/>
              <a:t>5/17/2019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2ACDBC-F7BB-47E1-B643-3B816E46F0EC}" type="slidenum">
              <a:rPr lang="en-US" smtClean="0"/>
              <a:t>‹#›</a:t>
            </a:fld>
            <a:endParaRPr lang="en-US"/>
          </a:p>
        </p:txBody>
      </p:sp>
    </p:spTree>
    <p:extLst>
      <p:ext uri="{BB962C8B-B14F-4D97-AF65-F5344CB8AC3E}">
        <p14:creationId xmlns:p14="http://schemas.microsoft.com/office/powerpoint/2010/main" val="2055306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3CB2B7-F25D-47EB-99CE-D7AF9E4A3275}" type="datetimeFigureOut">
              <a:rPr lang="en-US" smtClean="0"/>
              <a:t>5/17/2019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2ACDBC-F7BB-47E1-B643-3B816E46F0EC}" type="slidenum">
              <a:rPr lang="en-US" smtClean="0"/>
              <a:t>‹#›</a:t>
            </a:fld>
            <a:endParaRPr lang="en-US"/>
          </a:p>
        </p:txBody>
      </p:sp>
    </p:spTree>
    <p:extLst>
      <p:ext uri="{BB962C8B-B14F-4D97-AF65-F5344CB8AC3E}">
        <p14:creationId xmlns:p14="http://schemas.microsoft.com/office/powerpoint/2010/main" val="2139847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3CB2B7-F25D-47EB-99CE-D7AF9E4A3275}" type="datetimeFigureOut">
              <a:rPr lang="en-US" smtClean="0"/>
              <a:t>5/17/2019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2ACDBC-F7BB-47E1-B643-3B816E46F0EC}" type="slidenum">
              <a:rPr lang="en-US" smtClean="0"/>
              <a:t>‹#›</a:t>
            </a:fld>
            <a:endParaRPr lang="en-US"/>
          </a:p>
        </p:txBody>
      </p:sp>
    </p:spTree>
    <p:extLst>
      <p:ext uri="{BB962C8B-B14F-4D97-AF65-F5344CB8AC3E}">
        <p14:creationId xmlns:p14="http://schemas.microsoft.com/office/powerpoint/2010/main" val="2896383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3CB2B7-F25D-47EB-99CE-D7AF9E4A3275}" type="datetimeFigureOut">
              <a:rPr lang="en-US" smtClean="0"/>
              <a:t>5/17/2019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2ACDBC-F7BB-47E1-B643-3B816E46F0EC}" type="slidenum">
              <a:rPr lang="en-US" smtClean="0"/>
              <a:t>‹#›</a:t>
            </a:fld>
            <a:endParaRPr lang="en-US"/>
          </a:p>
        </p:txBody>
      </p:sp>
    </p:spTree>
    <p:extLst>
      <p:ext uri="{BB962C8B-B14F-4D97-AF65-F5344CB8AC3E}">
        <p14:creationId xmlns:p14="http://schemas.microsoft.com/office/powerpoint/2010/main" val="3035141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3CB2B7-F25D-47EB-99CE-D7AF9E4A3275}" type="datetimeFigureOut">
              <a:rPr lang="en-US" smtClean="0"/>
              <a:t>5/17/2019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2ACDBC-F7BB-47E1-B643-3B816E46F0EC}" type="slidenum">
              <a:rPr lang="en-US" smtClean="0"/>
              <a:t>‹#›</a:t>
            </a:fld>
            <a:endParaRPr lang="en-US"/>
          </a:p>
        </p:txBody>
      </p:sp>
    </p:spTree>
    <p:extLst>
      <p:ext uri="{BB962C8B-B14F-4D97-AF65-F5344CB8AC3E}">
        <p14:creationId xmlns:p14="http://schemas.microsoft.com/office/powerpoint/2010/main" val="1333228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03CB2B7-F25D-47EB-99CE-D7AF9E4A3275}" type="datetimeFigureOut">
              <a:rPr lang="en-US" smtClean="0"/>
              <a:t>5/17/2019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2ACDBC-F7BB-47E1-B643-3B816E46F0EC}" type="slidenum">
              <a:rPr lang="en-US" smtClean="0"/>
              <a:t>‹#›</a:t>
            </a:fld>
            <a:endParaRPr lang="en-US"/>
          </a:p>
        </p:txBody>
      </p:sp>
    </p:spTree>
    <p:extLst>
      <p:ext uri="{BB962C8B-B14F-4D97-AF65-F5344CB8AC3E}">
        <p14:creationId xmlns:p14="http://schemas.microsoft.com/office/powerpoint/2010/main" val="145031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03CB2B7-F25D-47EB-99CE-D7AF9E4A3275}" type="datetimeFigureOut">
              <a:rPr lang="en-US" smtClean="0"/>
              <a:t>5/17/2019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2ACDBC-F7BB-47E1-B643-3B816E46F0EC}" type="slidenum">
              <a:rPr lang="en-US" smtClean="0"/>
              <a:t>‹#›</a:t>
            </a:fld>
            <a:endParaRPr lang="en-US"/>
          </a:p>
        </p:txBody>
      </p:sp>
    </p:spTree>
    <p:extLst>
      <p:ext uri="{BB962C8B-B14F-4D97-AF65-F5344CB8AC3E}">
        <p14:creationId xmlns:p14="http://schemas.microsoft.com/office/powerpoint/2010/main" val="3299726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03CB2B7-F25D-47EB-99CE-D7AF9E4A3275}" type="datetimeFigureOut">
              <a:rPr lang="en-US" smtClean="0"/>
              <a:t>5/17/2019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2ACDBC-F7BB-47E1-B643-3B816E46F0EC}" type="slidenum">
              <a:rPr lang="en-US" smtClean="0"/>
              <a:t>‹#›</a:t>
            </a:fld>
            <a:endParaRPr lang="en-US"/>
          </a:p>
        </p:txBody>
      </p:sp>
    </p:spTree>
    <p:extLst>
      <p:ext uri="{BB962C8B-B14F-4D97-AF65-F5344CB8AC3E}">
        <p14:creationId xmlns:p14="http://schemas.microsoft.com/office/powerpoint/2010/main" val="3789469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3CB2B7-F25D-47EB-99CE-D7AF9E4A3275}" type="datetimeFigureOut">
              <a:rPr lang="en-US" smtClean="0"/>
              <a:t>5/17/2019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2ACDBC-F7BB-47E1-B643-3B816E46F0EC}" type="slidenum">
              <a:rPr lang="en-US" smtClean="0"/>
              <a:t>‹#›</a:t>
            </a:fld>
            <a:endParaRPr lang="en-US"/>
          </a:p>
        </p:txBody>
      </p:sp>
    </p:spTree>
    <p:extLst>
      <p:ext uri="{BB962C8B-B14F-4D97-AF65-F5344CB8AC3E}">
        <p14:creationId xmlns:p14="http://schemas.microsoft.com/office/powerpoint/2010/main" val="518702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3CB2B7-F25D-47EB-99CE-D7AF9E4A3275}" type="datetimeFigureOut">
              <a:rPr lang="en-US" smtClean="0"/>
              <a:t>5/17/2019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2ACDBC-F7BB-47E1-B643-3B816E46F0EC}" type="slidenum">
              <a:rPr lang="en-US" smtClean="0"/>
              <a:t>‹#›</a:t>
            </a:fld>
            <a:endParaRPr lang="en-US"/>
          </a:p>
        </p:txBody>
      </p:sp>
    </p:spTree>
    <p:extLst>
      <p:ext uri="{BB962C8B-B14F-4D97-AF65-F5344CB8AC3E}">
        <p14:creationId xmlns:p14="http://schemas.microsoft.com/office/powerpoint/2010/main" val="2977354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3CB2B7-F25D-47EB-99CE-D7AF9E4A3275}" type="datetimeFigureOut">
              <a:rPr lang="en-US" smtClean="0"/>
              <a:t>5/17/2019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2ACDBC-F7BB-47E1-B643-3B816E46F0EC}" type="slidenum">
              <a:rPr lang="en-US" smtClean="0"/>
              <a:t>‹#›</a:t>
            </a:fld>
            <a:endParaRPr lang="en-US"/>
          </a:p>
        </p:txBody>
      </p:sp>
    </p:spTree>
    <p:extLst>
      <p:ext uri="{BB962C8B-B14F-4D97-AF65-F5344CB8AC3E}">
        <p14:creationId xmlns:p14="http://schemas.microsoft.com/office/powerpoint/2010/main" val="4251179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3CB2B7-F25D-47EB-99CE-D7AF9E4A3275}" type="datetimeFigureOut">
              <a:rPr lang="en-US" smtClean="0"/>
              <a:t>5/17/2019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2ACDBC-F7BB-47E1-B643-3B816E46F0EC}" type="slidenum">
              <a:rPr lang="en-US" smtClean="0"/>
              <a:t>‹#›</a:t>
            </a:fld>
            <a:endParaRPr lang="en-US"/>
          </a:p>
        </p:txBody>
      </p:sp>
    </p:spTree>
    <p:extLst>
      <p:ext uri="{BB962C8B-B14F-4D97-AF65-F5344CB8AC3E}">
        <p14:creationId xmlns:p14="http://schemas.microsoft.com/office/powerpoint/2010/main" val="15416094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2122" y="489397"/>
            <a:ext cx="5640947" cy="310380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buFont typeface="Arial" panose="020B0604020202020204" pitchFamily="34" charset="0"/>
              <a:buChar char="•"/>
            </a:pPr>
            <a:r>
              <a:rPr lang="en-US" sz="1200" dirty="0" smtClean="0">
                <a:solidFill>
                  <a:schemeClr val="tx1"/>
                </a:solidFill>
              </a:rPr>
              <a:t>Honest, Simple, Hardworking tribe</a:t>
            </a:r>
            <a:endParaRPr lang="en-US" sz="1200" dirty="0">
              <a:solidFill>
                <a:schemeClr val="tx1"/>
              </a:solidFill>
            </a:endParaRPr>
          </a:p>
          <a:p>
            <a:pPr marL="285750" lvl="0" indent="-285750">
              <a:buFont typeface="Arial" panose="020B0604020202020204" pitchFamily="34" charset="0"/>
              <a:buChar char="•"/>
            </a:pPr>
            <a:r>
              <a:rPr lang="en-US" sz="1200" dirty="0" smtClean="0">
                <a:solidFill>
                  <a:schemeClr val="tx1"/>
                </a:solidFill>
              </a:rPr>
              <a:t>Tribe have strong </a:t>
            </a:r>
            <a:r>
              <a:rPr lang="en-US" sz="1200" dirty="0">
                <a:solidFill>
                  <a:schemeClr val="tx1"/>
                </a:solidFill>
              </a:rPr>
              <a:t>affinity to their family, </a:t>
            </a:r>
            <a:r>
              <a:rPr lang="en-US" sz="1200" dirty="0" smtClean="0">
                <a:solidFill>
                  <a:schemeClr val="tx1"/>
                </a:solidFill>
              </a:rPr>
              <a:t>origin and </a:t>
            </a:r>
            <a:r>
              <a:rPr lang="en-US" sz="1200" dirty="0">
                <a:solidFill>
                  <a:schemeClr val="tx1"/>
                </a:solidFill>
              </a:rPr>
              <a:t>culture</a:t>
            </a:r>
          </a:p>
          <a:p>
            <a:pPr marL="285750" lvl="0" indent="-285750">
              <a:buFont typeface="Arial" panose="020B0604020202020204" pitchFamily="34" charset="0"/>
              <a:buChar char="•"/>
            </a:pPr>
            <a:r>
              <a:rPr lang="en-US" sz="1200" dirty="0">
                <a:solidFill>
                  <a:schemeClr val="tx1"/>
                </a:solidFill>
              </a:rPr>
              <a:t>In depth knowledge about the </a:t>
            </a:r>
            <a:r>
              <a:rPr lang="en-US" sz="1200" dirty="0" smtClean="0">
                <a:solidFill>
                  <a:schemeClr val="tx1"/>
                </a:solidFill>
              </a:rPr>
              <a:t>forest</a:t>
            </a:r>
          </a:p>
          <a:p>
            <a:pPr marL="285750" lvl="0" indent="-285750">
              <a:buFont typeface="Arial" panose="020B0604020202020204" pitchFamily="34" charset="0"/>
              <a:buChar char="•"/>
            </a:pPr>
            <a:r>
              <a:rPr lang="en-US" sz="1200" dirty="0" smtClean="0">
                <a:solidFill>
                  <a:schemeClr val="tx1"/>
                </a:solidFill>
              </a:rPr>
              <a:t>The main fauna found here are Bengal tiger, Indian leopard, sloth bear, Ussuri dhole, Indian jackal, sambar, gaur, barking deer, nilgai, chital, chausingha, ratel, flying squirrel, wild boar, langur, rhesus monkey, porcupine, pangolin, mouse deer, python, otter and blacknaped hare</a:t>
            </a:r>
          </a:p>
          <a:p>
            <a:pPr marL="285750" lvl="0" indent="-285750">
              <a:buFont typeface="Arial" panose="020B0604020202020204" pitchFamily="34" charset="0"/>
              <a:buChar char="•"/>
            </a:pPr>
            <a:r>
              <a:rPr lang="en-US" sz="1200" dirty="0" smtClean="0">
                <a:solidFill>
                  <a:schemeClr val="tx1"/>
                </a:solidFill>
              </a:rPr>
              <a:t>Produces on Melghat are Mahua, Jambul, Hirda, Honey, Vegetables, Gum, Jowar, Awala, Rice, Charoli, Musali etc.</a:t>
            </a:r>
            <a:endParaRPr lang="en-US" sz="1200" dirty="0">
              <a:solidFill>
                <a:schemeClr val="tx1"/>
              </a:solidFill>
            </a:endParaRPr>
          </a:p>
        </p:txBody>
      </p:sp>
      <p:sp>
        <p:nvSpPr>
          <p:cNvPr id="6" name="Rectangle 5"/>
          <p:cNvSpPr/>
          <p:nvPr/>
        </p:nvSpPr>
        <p:spPr>
          <a:xfrm>
            <a:off x="412122" y="3670478"/>
            <a:ext cx="5640947" cy="310380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lvl="0" indent="-171450">
              <a:buFont typeface="Arial" panose="020B0604020202020204" pitchFamily="34" charset="0"/>
              <a:buChar char="•"/>
            </a:pPr>
            <a:endParaRPr lang="en-US" sz="1100" dirty="0" smtClean="0">
              <a:solidFill>
                <a:schemeClr val="tx1"/>
              </a:solidFill>
            </a:endParaRPr>
          </a:p>
          <a:p>
            <a:pPr marL="171450" lvl="0" indent="-171450">
              <a:buFont typeface="Arial" panose="020B0604020202020204" pitchFamily="34" charset="0"/>
              <a:buChar char="•"/>
            </a:pPr>
            <a:endParaRPr lang="en-US" sz="1100" dirty="0">
              <a:solidFill>
                <a:schemeClr val="tx1"/>
              </a:solidFill>
            </a:endParaRPr>
          </a:p>
          <a:p>
            <a:pPr marL="171450" lvl="0" indent="-171450">
              <a:buFont typeface="Arial" panose="020B0604020202020204" pitchFamily="34" charset="0"/>
              <a:buChar char="•"/>
            </a:pPr>
            <a:endParaRPr lang="en-US" sz="1100" dirty="0" smtClean="0">
              <a:solidFill>
                <a:schemeClr val="tx1"/>
              </a:solidFill>
            </a:endParaRPr>
          </a:p>
          <a:p>
            <a:pPr marL="171450" lvl="0" indent="-171450">
              <a:buFont typeface="Arial" panose="020B0604020202020204" pitchFamily="34" charset="0"/>
              <a:buChar char="•"/>
            </a:pPr>
            <a:r>
              <a:rPr lang="en-US" sz="1100" dirty="0" smtClean="0">
                <a:solidFill>
                  <a:schemeClr val="tx1"/>
                </a:solidFill>
              </a:rPr>
              <a:t>Melghat tourism (Jungle Safaris / Cultural Tourism)</a:t>
            </a:r>
          </a:p>
          <a:p>
            <a:pPr marL="171450" lvl="0" indent="-171450">
              <a:buFont typeface="Arial" panose="020B0604020202020204" pitchFamily="34" charset="0"/>
              <a:buChar char="•"/>
            </a:pPr>
            <a:r>
              <a:rPr lang="en-US" sz="1100" dirty="0" smtClean="0">
                <a:solidFill>
                  <a:schemeClr val="tx1"/>
                </a:solidFill>
              </a:rPr>
              <a:t>They have high production of Mahua Fruit in melghat region.  They can make mahua juice, oil, wine, (scent?) and sweet products like mahua poli (like puran poli) using mahua fruit. The need is to introduce technology for making these products.</a:t>
            </a:r>
          </a:p>
          <a:p>
            <a:pPr marL="171450" lvl="0" indent="-171450">
              <a:buFont typeface="Arial" panose="020B0604020202020204" pitchFamily="34" charset="0"/>
              <a:buChar char="•"/>
            </a:pPr>
            <a:r>
              <a:rPr lang="en-US" sz="1100" dirty="0" smtClean="0">
                <a:solidFill>
                  <a:schemeClr val="tx1"/>
                </a:solidFill>
              </a:rPr>
              <a:t>Good quality of Honey is found in this region. Automation needed for filtering this raw honey.  </a:t>
            </a:r>
          </a:p>
          <a:p>
            <a:pPr marL="171450" lvl="0" indent="-171450">
              <a:buFont typeface="Arial" panose="020B0604020202020204" pitchFamily="34" charset="0"/>
              <a:buChar char="•"/>
            </a:pPr>
            <a:r>
              <a:rPr lang="en-US" sz="1100" dirty="0" smtClean="0">
                <a:solidFill>
                  <a:schemeClr val="tx1"/>
                </a:solidFill>
              </a:rPr>
              <a:t>Have adequate production of Jambul fruits. So the process of separating seeds from fruit, making juice of pulp and finally powder of seeds can be automated.</a:t>
            </a:r>
          </a:p>
          <a:p>
            <a:pPr marL="171450" lvl="0" indent="-171450">
              <a:buFont typeface="Arial" panose="020B0604020202020204" pitchFamily="34" charset="0"/>
              <a:buChar char="•"/>
            </a:pPr>
            <a:r>
              <a:rPr lang="en-US" sz="1100" dirty="0" smtClean="0">
                <a:solidFill>
                  <a:schemeClr val="tx1"/>
                </a:solidFill>
              </a:rPr>
              <a:t>They have 21 types of forest vegetables. So having the vegetable storage would be a need.</a:t>
            </a:r>
          </a:p>
          <a:p>
            <a:pPr marL="171450" lvl="0" indent="-171450">
              <a:buFont typeface="Arial" panose="020B0604020202020204" pitchFamily="34" charset="0"/>
              <a:buChar char="•"/>
            </a:pPr>
            <a:r>
              <a:rPr lang="en-US" sz="1100" dirty="0" smtClean="0">
                <a:solidFill>
                  <a:schemeClr val="tx1"/>
                </a:solidFill>
              </a:rPr>
              <a:t>They also have other products like Hirda, Gum, Jawar, Awala, Red rice, charoli, and musali.  </a:t>
            </a:r>
          </a:p>
          <a:p>
            <a:pPr marL="171450" lvl="0" indent="-171450">
              <a:buFont typeface="Arial" panose="020B0604020202020204" pitchFamily="34" charset="0"/>
              <a:buChar char="•"/>
            </a:pPr>
            <a:r>
              <a:rPr lang="en-US" sz="1100" dirty="0" smtClean="0">
                <a:solidFill>
                  <a:schemeClr val="tx1"/>
                </a:solidFill>
              </a:rPr>
              <a:t>High End Technical Service Oriented , Demand Driven employment oriented course, Livelihood based/Tech Upgrade/innovation based  Self Employment Courses, Entrepreneurship oriented /innovation based courses servicing emerging market/semi urban market. </a:t>
            </a:r>
          </a:p>
          <a:p>
            <a:pPr lvl="0"/>
            <a:endParaRPr lang="en-US" sz="1100" dirty="0">
              <a:solidFill>
                <a:schemeClr val="tx1"/>
              </a:solidFill>
            </a:endParaRPr>
          </a:p>
        </p:txBody>
      </p:sp>
      <p:sp>
        <p:nvSpPr>
          <p:cNvPr id="8" name="Rectangle 7"/>
          <p:cNvSpPr/>
          <p:nvPr/>
        </p:nvSpPr>
        <p:spPr>
          <a:xfrm>
            <a:off x="6141074" y="489397"/>
            <a:ext cx="5640947" cy="310380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buFont typeface="Arial" panose="020B0604020202020204" pitchFamily="34" charset="0"/>
              <a:buChar char="•"/>
            </a:pPr>
            <a:endParaRPr lang="en-US" dirty="0" smtClean="0">
              <a:solidFill>
                <a:schemeClr val="tx1"/>
              </a:solidFill>
            </a:endParaRPr>
          </a:p>
          <a:p>
            <a:pPr marL="285750" lvl="0" indent="-285750">
              <a:buFont typeface="Arial" panose="020B0604020202020204" pitchFamily="34" charset="0"/>
              <a:buChar char="•"/>
            </a:pPr>
            <a:r>
              <a:rPr lang="en-US" sz="1200" dirty="0" smtClean="0">
                <a:solidFill>
                  <a:schemeClr val="tx1"/>
                </a:solidFill>
              </a:rPr>
              <a:t>Highly </a:t>
            </a:r>
            <a:r>
              <a:rPr lang="en-US" sz="1200" dirty="0">
                <a:solidFill>
                  <a:schemeClr val="tx1"/>
                </a:solidFill>
              </a:rPr>
              <a:t>Dependent, needs continuous  handholding</a:t>
            </a:r>
          </a:p>
          <a:p>
            <a:pPr marL="285750" lvl="0" indent="-285750">
              <a:buFont typeface="Arial" panose="020B0604020202020204" pitchFamily="34" charset="0"/>
              <a:buChar char="•"/>
            </a:pPr>
            <a:r>
              <a:rPr lang="en-US" sz="1200" dirty="0">
                <a:solidFill>
                  <a:schemeClr val="tx1"/>
                </a:solidFill>
              </a:rPr>
              <a:t>Prefer to be follower than to be leader</a:t>
            </a:r>
          </a:p>
          <a:p>
            <a:pPr marL="285750" lvl="0" indent="-285750">
              <a:buFont typeface="Arial" panose="020B0604020202020204" pitchFamily="34" charset="0"/>
              <a:buChar char="•"/>
            </a:pPr>
            <a:r>
              <a:rPr lang="en-US" sz="1200" dirty="0">
                <a:solidFill>
                  <a:schemeClr val="tx1"/>
                </a:solidFill>
              </a:rPr>
              <a:t>Lack of vision for themselves</a:t>
            </a:r>
          </a:p>
          <a:p>
            <a:pPr marL="285750" lvl="0" indent="-285750">
              <a:buFont typeface="Arial" panose="020B0604020202020204" pitchFamily="34" charset="0"/>
              <a:buChar char="•"/>
            </a:pPr>
            <a:r>
              <a:rPr lang="en-US" sz="1200" dirty="0">
                <a:solidFill>
                  <a:schemeClr val="tx1"/>
                </a:solidFill>
              </a:rPr>
              <a:t>No ambition for self &amp; community</a:t>
            </a:r>
          </a:p>
          <a:p>
            <a:pPr marL="285750" lvl="0" indent="-285750">
              <a:buFont typeface="Arial" panose="020B0604020202020204" pitchFamily="34" charset="0"/>
              <a:buChar char="•"/>
            </a:pPr>
            <a:r>
              <a:rPr lang="en-US" sz="1200" dirty="0">
                <a:solidFill>
                  <a:schemeClr val="tx1"/>
                </a:solidFill>
              </a:rPr>
              <a:t>Lack of confidence</a:t>
            </a:r>
          </a:p>
          <a:p>
            <a:pPr marL="285750" lvl="0" indent="-285750">
              <a:buFont typeface="Arial" panose="020B0604020202020204" pitchFamily="34" charset="0"/>
              <a:buChar char="•"/>
            </a:pPr>
            <a:r>
              <a:rPr lang="en-US" sz="1200" dirty="0">
                <a:solidFill>
                  <a:schemeClr val="tx1"/>
                </a:solidFill>
              </a:rPr>
              <a:t>Lack </a:t>
            </a:r>
            <a:r>
              <a:rPr lang="en-US" sz="1200" dirty="0" smtClean="0">
                <a:solidFill>
                  <a:schemeClr val="tx1"/>
                </a:solidFill>
              </a:rPr>
              <a:t>of determination</a:t>
            </a:r>
          </a:p>
          <a:p>
            <a:pPr marL="285750" lvl="0" indent="-285750">
              <a:buFont typeface="Arial" panose="020B0604020202020204" pitchFamily="34" charset="0"/>
              <a:buChar char="•"/>
            </a:pPr>
            <a:r>
              <a:rPr lang="en-US" sz="1200" dirty="0" smtClean="0">
                <a:solidFill>
                  <a:schemeClr val="tx1"/>
                </a:solidFill>
              </a:rPr>
              <a:t>Unable to decide what is good for them or their community</a:t>
            </a:r>
          </a:p>
          <a:p>
            <a:pPr marL="285750" lvl="0" indent="-285750">
              <a:buFont typeface="Arial" panose="020B0604020202020204" pitchFamily="34" charset="0"/>
              <a:buChar char="•"/>
            </a:pPr>
            <a:r>
              <a:rPr lang="en-US" sz="1200" dirty="0" smtClean="0">
                <a:solidFill>
                  <a:schemeClr val="tx1"/>
                </a:solidFill>
              </a:rPr>
              <a:t>Reluctant to leave their region or group</a:t>
            </a:r>
          </a:p>
          <a:p>
            <a:pPr marL="285750" lvl="0" indent="-285750">
              <a:buFont typeface="Arial" panose="020B0604020202020204" pitchFamily="34" charset="0"/>
              <a:buChar char="•"/>
            </a:pPr>
            <a:r>
              <a:rPr lang="en-US" sz="1200" dirty="0" smtClean="0">
                <a:solidFill>
                  <a:schemeClr val="tx1"/>
                </a:solidFill>
              </a:rPr>
              <a:t>Highly attached to their festivals and social functions that they can loosen their commitment  and responsibility towards their training or job or assignment.</a:t>
            </a:r>
            <a:endParaRPr lang="en-US" sz="1200" dirty="0">
              <a:solidFill>
                <a:schemeClr val="tx1"/>
              </a:solidFill>
            </a:endParaRPr>
          </a:p>
          <a:p>
            <a:endParaRPr lang="en-US" sz="1200" dirty="0" smtClean="0">
              <a:solidFill>
                <a:schemeClr val="tx1"/>
              </a:solidFill>
            </a:endParaRPr>
          </a:p>
          <a:p>
            <a:r>
              <a:rPr lang="en-US" sz="1200" b="1" dirty="0" smtClean="0">
                <a:solidFill>
                  <a:schemeClr val="tx1"/>
                </a:solidFill>
              </a:rPr>
              <a:t>PS</a:t>
            </a:r>
            <a:r>
              <a:rPr lang="en-US" sz="1200" dirty="0" smtClean="0">
                <a:solidFill>
                  <a:schemeClr val="tx1"/>
                </a:solidFill>
              </a:rPr>
              <a:t>: These weakness are obvious because there tribal world, language, norms, rules are entirely different  from urban areas. It needs contribution from our side so that they develop the trust on us.</a:t>
            </a:r>
            <a:endParaRPr lang="en-US" sz="1200" dirty="0">
              <a:solidFill>
                <a:schemeClr val="tx1"/>
              </a:solidFill>
            </a:endParaRPr>
          </a:p>
        </p:txBody>
      </p:sp>
      <p:sp>
        <p:nvSpPr>
          <p:cNvPr id="9" name="Rectangle 8"/>
          <p:cNvSpPr/>
          <p:nvPr/>
        </p:nvSpPr>
        <p:spPr>
          <a:xfrm>
            <a:off x="6141074" y="3657599"/>
            <a:ext cx="5640947" cy="310380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lvl="0" indent="-171450">
              <a:buFont typeface="Arial" panose="020B0604020202020204" pitchFamily="34" charset="0"/>
              <a:buChar char="•"/>
            </a:pPr>
            <a:r>
              <a:rPr lang="en-US" sz="1200" dirty="0">
                <a:solidFill>
                  <a:schemeClr val="tx1"/>
                </a:solidFill>
              </a:rPr>
              <a:t>Poverty</a:t>
            </a:r>
          </a:p>
          <a:p>
            <a:pPr marL="171450" lvl="0" indent="-171450">
              <a:buFont typeface="Arial" panose="020B0604020202020204" pitchFamily="34" charset="0"/>
              <a:buChar char="•"/>
            </a:pPr>
            <a:r>
              <a:rPr lang="en-US" sz="1200" dirty="0">
                <a:solidFill>
                  <a:schemeClr val="tx1"/>
                </a:solidFill>
              </a:rPr>
              <a:t>Malnutrition</a:t>
            </a:r>
          </a:p>
          <a:p>
            <a:pPr marL="171450" lvl="0" indent="-171450">
              <a:buFont typeface="Arial" panose="020B0604020202020204" pitchFamily="34" charset="0"/>
              <a:buChar char="•"/>
            </a:pPr>
            <a:r>
              <a:rPr lang="en-US" sz="1200" dirty="0">
                <a:solidFill>
                  <a:schemeClr val="tx1"/>
                </a:solidFill>
              </a:rPr>
              <a:t>Not enough drinking water supply</a:t>
            </a:r>
          </a:p>
          <a:p>
            <a:pPr marL="171450" lvl="0" indent="-171450">
              <a:buFont typeface="Arial" panose="020B0604020202020204" pitchFamily="34" charset="0"/>
              <a:buChar char="•"/>
            </a:pPr>
            <a:r>
              <a:rPr lang="en-US" sz="1200" dirty="0">
                <a:solidFill>
                  <a:schemeClr val="tx1"/>
                </a:solidFill>
              </a:rPr>
              <a:t>Alcoholism</a:t>
            </a:r>
          </a:p>
          <a:p>
            <a:pPr marL="171450" lvl="0" indent="-171450">
              <a:buFont typeface="Arial" panose="020B0604020202020204" pitchFamily="34" charset="0"/>
              <a:buChar char="•"/>
            </a:pPr>
            <a:r>
              <a:rPr lang="en-US" sz="1200" dirty="0">
                <a:solidFill>
                  <a:schemeClr val="tx1"/>
                </a:solidFill>
              </a:rPr>
              <a:t>Low literacy</a:t>
            </a:r>
          </a:p>
          <a:p>
            <a:pPr marL="171450" lvl="0" indent="-171450">
              <a:buFont typeface="Arial" panose="020B0604020202020204" pitchFamily="34" charset="0"/>
              <a:buChar char="•"/>
            </a:pPr>
            <a:r>
              <a:rPr lang="en-US" sz="1200" dirty="0">
                <a:solidFill>
                  <a:schemeClr val="tx1"/>
                </a:solidFill>
              </a:rPr>
              <a:t>Health issues when they migrate to cities</a:t>
            </a:r>
          </a:p>
          <a:p>
            <a:pPr marL="171450" lvl="0" indent="-171450">
              <a:buFont typeface="Arial" panose="020B0604020202020204" pitchFamily="34" charset="0"/>
              <a:buChar char="•"/>
            </a:pPr>
            <a:r>
              <a:rPr lang="en-US" sz="1200" dirty="0">
                <a:solidFill>
                  <a:schemeClr val="tx1"/>
                </a:solidFill>
              </a:rPr>
              <a:t>Exploitation </a:t>
            </a:r>
            <a:r>
              <a:rPr lang="en-US" sz="1200" dirty="0" smtClean="0">
                <a:solidFill>
                  <a:schemeClr val="tx1"/>
                </a:solidFill>
              </a:rPr>
              <a:t> -  skilled </a:t>
            </a:r>
            <a:r>
              <a:rPr lang="en-US" sz="1200" dirty="0">
                <a:solidFill>
                  <a:schemeClr val="tx1"/>
                </a:solidFill>
              </a:rPr>
              <a:t>people serving  as cheap </a:t>
            </a:r>
            <a:r>
              <a:rPr lang="en-US" sz="1200" dirty="0" smtClean="0">
                <a:solidFill>
                  <a:schemeClr val="tx1"/>
                </a:solidFill>
              </a:rPr>
              <a:t>labor</a:t>
            </a:r>
          </a:p>
          <a:p>
            <a:pPr marL="171450" lvl="0" indent="-171450">
              <a:buFont typeface="Arial" panose="020B0604020202020204" pitchFamily="34" charset="0"/>
              <a:buChar char="•"/>
            </a:pPr>
            <a:r>
              <a:rPr lang="en-US" sz="1200" dirty="0" smtClean="0">
                <a:solidFill>
                  <a:schemeClr val="tx1"/>
                </a:solidFill>
              </a:rPr>
              <a:t>Sexual exploitation of woman</a:t>
            </a:r>
          </a:p>
          <a:p>
            <a:pPr marL="171450" lvl="0" indent="-171450">
              <a:buFont typeface="Arial" panose="020B0604020202020204" pitchFamily="34" charset="0"/>
              <a:buChar char="•"/>
            </a:pPr>
            <a:r>
              <a:rPr lang="en-US" sz="1200" dirty="0" smtClean="0">
                <a:solidFill>
                  <a:schemeClr val="tx1"/>
                </a:solidFill>
              </a:rPr>
              <a:t>May </a:t>
            </a:r>
            <a:r>
              <a:rPr lang="en-US" sz="1200" dirty="0">
                <a:solidFill>
                  <a:schemeClr val="tx1"/>
                </a:solidFill>
              </a:rPr>
              <a:t>loose self-esteem and honor in their new place of working after migration</a:t>
            </a:r>
          </a:p>
          <a:p>
            <a:pPr marL="171450" lvl="0" indent="-171450">
              <a:buFont typeface="Arial" panose="020B0604020202020204" pitchFamily="34" charset="0"/>
              <a:buChar char="•"/>
            </a:pPr>
            <a:r>
              <a:rPr lang="en-US" sz="1200" dirty="0" smtClean="0">
                <a:solidFill>
                  <a:schemeClr val="tx1"/>
                </a:solidFill>
              </a:rPr>
              <a:t>Dis-integration </a:t>
            </a:r>
            <a:r>
              <a:rPr lang="en-US" sz="1200" dirty="0">
                <a:solidFill>
                  <a:schemeClr val="tx1"/>
                </a:solidFill>
              </a:rPr>
              <a:t>of the tribe</a:t>
            </a:r>
          </a:p>
          <a:p>
            <a:pPr marL="171450" lvl="0" indent="-171450">
              <a:buFont typeface="Arial" panose="020B0604020202020204" pitchFamily="34" charset="0"/>
              <a:buChar char="•"/>
            </a:pPr>
            <a:r>
              <a:rPr lang="en-US" sz="1200" dirty="0">
                <a:solidFill>
                  <a:schemeClr val="tx1"/>
                </a:solidFill>
              </a:rPr>
              <a:t>Loss of stake on their region or </a:t>
            </a:r>
            <a:r>
              <a:rPr lang="en-US" sz="1200" dirty="0" smtClean="0">
                <a:solidFill>
                  <a:schemeClr val="tx1"/>
                </a:solidFill>
              </a:rPr>
              <a:t>house or farm </a:t>
            </a:r>
            <a:r>
              <a:rPr lang="en-US" sz="1200" dirty="0">
                <a:solidFill>
                  <a:schemeClr val="tx1"/>
                </a:solidFill>
              </a:rPr>
              <a:t>after migration</a:t>
            </a:r>
          </a:p>
          <a:p>
            <a:pPr marL="171450" lvl="0" indent="-171450">
              <a:buFont typeface="Arial" panose="020B0604020202020204" pitchFamily="34" charset="0"/>
              <a:buChar char="•"/>
            </a:pPr>
            <a:r>
              <a:rPr lang="en-US" sz="1200" dirty="0">
                <a:solidFill>
                  <a:schemeClr val="tx1"/>
                </a:solidFill>
              </a:rPr>
              <a:t>Loss of their culture &amp; traditional wisdom</a:t>
            </a:r>
          </a:p>
          <a:p>
            <a:pPr marL="171450" lvl="0" indent="-171450">
              <a:buFont typeface="Arial" panose="020B0604020202020204" pitchFamily="34" charset="0"/>
              <a:buChar char="•"/>
            </a:pPr>
            <a:r>
              <a:rPr lang="en-US" sz="1200" dirty="0">
                <a:solidFill>
                  <a:schemeClr val="tx1"/>
                </a:solidFill>
              </a:rPr>
              <a:t>Replacing traditional method of doing jobs with some new unverified or </a:t>
            </a:r>
            <a:r>
              <a:rPr lang="en-US" sz="1200" dirty="0" smtClean="0">
                <a:solidFill>
                  <a:schemeClr val="tx1"/>
                </a:solidFill>
              </a:rPr>
              <a:t>partially verified </a:t>
            </a:r>
            <a:r>
              <a:rPr lang="en-US" sz="1200" dirty="0">
                <a:solidFill>
                  <a:schemeClr val="tx1"/>
                </a:solidFill>
              </a:rPr>
              <a:t>innovation may cause more harm to forest, tribes and environment</a:t>
            </a:r>
            <a:r>
              <a:rPr lang="en-US" dirty="0"/>
              <a:t>.</a:t>
            </a:r>
          </a:p>
        </p:txBody>
      </p:sp>
      <p:sp>
        <p:nvSpPr>
          <p:cNvPr id="11" name="Rounded Rectangle 10"/>
          <p:cNvSpPr/>
          <p:nvPr/>
        </p:nvSpPr>
        <p:spPr>
          <a:xfrm>
            <a:off x="4314417" y="508715"/>
            <a:ext cx="1740796" cy="476518"/>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STRENGHTS</a:t>
            </a:r>
            <a:endParaRPr lang="en-US" sz="1600" dirty="0"/>
          </a:p>
        </p:txBody>
      </p:sp>
      <p:sp>
        <p:nvSpPr>
          <p:cNvPr id="14" name="Rounded Rectangle 13"/>
          <p:cNvSpPr/>
          <p:nvPr/>
        </p:nvSpPr>
        <p:spPr>
          <a:xfrm>
            <a:off x="10041225" y="502276"/>
            <a:ext cx="1740796" cy="476518"/>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WEAKNESS</a:t>
            </a:r>
            <a:endParaRPr lang="en-US" sz="1600" dirty="0"/>
          </a:p>
        </p:txBody>
      </p:sp>
      <p:sp>
        <p:nvSpPr>
          <p:cNvPr id="15" name="Rounded Rectangle 14"/>
          <p:cNvSpPr/>
          <p:nvPr/>
        </p:nvSpPr>
        <p:spPr>
          <a:xfrm>
            <a:off x="4312273" y="3670478"/>
            <a:ext cx="1740796" cy="476518"/>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OPPORTUNITIES</a:t>
            </a:r>
            <a:endParaRPr lang="en-US" sz="1600" dirty="0"/>
          </a:p>
        </p:txBody>
      </p:sp>
      <p:sp>
        <p:nvSpPr>
          <p:cNvPr id="16" name="Rounded Rectangle 15"/>
          <p:cNvSpPr/>
          <p:nvPr/>
        </p:nvSpPr>
        <p:spPr>
          <a:xfrm>
            <a:off x="10041225" y="3670478"/>
            <a:ext cx="1740796" cy="476518"/>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THREATS</a:t>
            </a:r>
            <a:endParaRPr lang="en-US" sz="1600" dirty="0"/>
          </a:p>
        </p:txBody>
      </p:sp>
      <p:sp>
        <p:nvSpPr>
          <p:cNvPr id="17" name="TextBox 16"/>
          <p:cNvSpPr txBox="1"/>
          <p:nvPr/>
        </p:nvSpPr>
        <p:spPr>
          <a:xfrm>
            <a:off x="412122" y="50651"/>
            <a:ext cx="3643883" cy="400110"/>
          </a:xfrm>
          <a:prstGeom prst="rect">
            <a:avLst/>
          </a:prstGeom>
          <a:noFill/>
        </p:spPr>
        <p:txBody>
          <a:bodyPr wrap="none" rtlCol="0">
            <a:spAutoFit/>
          </a:bodyPr>
          <a:lstStyle/>
          <a:p>
            <a:r>
              <a:rPr lang="en-US" sz="2000" b="1" dirty="0" smtClean="0"/>
              <a:t>Melghat Region -  SWAT Analysis</a:t>
            </a:r>
            <a:endParaRPr lang="en-US" sz="2000" b="1" dirty="0"/>
          </a:p>
        </p:txBody>
      </p:sp>
    </p:spTree>
    <p:extLst>
      <p:ext uri="{BB962C8B-B14F-4D97-AF65-F5344CB8AC3E}">
        <p14:creationId xmlns:p14="http://schemas.microsoft.com/office/powerpoint/2010/main" val="20737086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12122" y="50651"/>
            <a:ext cx="7612725" cy="400110"/>
          </a:xfrm>
          <a:prstGeom prst="rect">
            <a:avLst/>
          </a:prstGeom>
          <a:noFill/>
        </p:spPr>
        <p:txBody>
          <a:bodyPr wrap="none" rtlCol="0">
            <a:spAutoFit/>
          </a:bodyPr>
          <a:lstStyle/>
          <a:p>
            <a:r>
              <a:rPr lang="en-US" sz="2000" b="1" dirty="0" smtClean="0"/>
              <a:t>Ongoing Skill Development Programs / Challenges / Recommendation</a:t>
            </a:r>
            <a:endParaRPr lang="en-US" sz="2000" b="1" dirty="0"/>
          </a:p>
        </p:txBody>
      </p:sp>
      <p:sp>
        <p:nvSpPr>
          <p:cNvPr id="6" name="Rectangle 5"/>
          <p:cNvSpPr/>
          <p:nvPr/>
        </p:nvSpPr>
        <p:spPr>
          <a:xfrm>
            <a:off x="412121" y="1987861"/>
            <a:ext cx="3438661" cy="3323987"/>
          </a:xfrm>
          <a:prstGeom prst="rect">
            <a:avLst/>
          </a:prstGeom>
        </p:spPr>
        <p:txBody>
          <a:bodyPr wrap="square">
            <a:spAutoFit/>
          </a:bodyPr>
          <a:lstStyle/>
          <a:p>
            <a:pPr marL="342900" marR="0" lvl="0" indent="-342900" algn="just">
              <a:lnSpc>
                <a:spcPct val="150000"/>
              </a:lnSpc>
              <a:spcBef>
                <a:spcPts val="0"/>
              </a:spcBef>
              <a:spcAft>
                <a:spcPts val="0"/>
              </a:spcAft>
              <a:buFont typeface="Symbol" panose="05050102010706020507" pitchFamily="18" charset="2"/>
              <a:buChar char=""/>
            </a:pPr>
            <a:r>
              <a:rPr lang="en-US" sz="1400" dirty="0" smtClean="0">
                <a:effectLst/>
                <a:ea typeface="Calibri" panose="020F0502020204030204" pitchFamily="34" charset="0"/>
                <a:cs typeface="Times New Roman" panose="02020603050405020304" pitchFamily="18" charset="0"/>
              </a:rPr>
              <a:t>Tailoring</a:t>
            </a:r>
          </a:p>
          <a:p>
            <a:pPr marL="342900" marR="0" lvl="0" indent="-342900" algn="just">
              <a:lnSpc>
                <a:spcPct val="150000"/>
              </a:lnSpc>
              <a:spcBef>
                <a:spcPts val="0"/>
              </a:spcBef>
              <a:spcAft>
                <a:spcPts val="0"/>
              </a:spcAft>
              <a:buFont typeface="Symbol" panose="05050102010706020507" pitchFamily="18" charset="2"/>
              <a:buChar char=""/>
            </a:pPr>
            <a:r>
              <a:rPr lang="en-US" sz="1400" dirty="0" smtClean="0">
                <a:effectLst/>
                <a:ea typeface="Calibri" panose="020F0502020204030204" pitchFamily="34" charset="0"/>
                <a:cs typeface="Times New Roman" panose="02020603050405020304" pitchFamily="18" charset="0"/>
              </a:rPr>
              <a:t>Handicraft Training</a:t>
            </a:r>
          </a:p>
          <a:p>
            <a:pPr marL="342900" marR="0" lvl="0" indent="-342900" algn="just">
              <a:lnSpc>
                <a:spcPct val="150000"/>
              </a:lnSpc>
              <a:spcBef>
                <a:spcPts val="0"/>
              </a:spcBef>
              <a:spcAft>
                <a:spcPts val="0"/>
              </a:spcAft>
              <a:buFont typeface="Symbol" panose="05050102010706020507" pitchFamily="18" charset="2"/>
              <a:buChar char=""/>
            </a:pPr>
            <a:r>
              <a:rPr lang="en-US" sz="1400" dirty="0" smtClean="0">
                <a:effectLst/>
                <a:ea typeface="Calibri" panose="020F0502020204030204" pitchFamily="34" charset="0"/>
                <a:cs typeface="Times New Roman" panose="02020603050405020304" pitchFamily="18" charset="0"/>
              </a:rPr>
              <a:t>furniture making</a:t>
            </a:r>
          </a:p>
          <a:p>
            <a:pPr marL="342900" marR="0" lvl="0" indent="-342900" algn="just">
              <a:lnSpc>
                <a:spcPct val="150000"/>
              </a:lnSpc>
              <a:spcBef>
                <a:spcPts val="0"/>
              </a:spcBef>
              <a:spcAft>
                <a:spcPts val="0"/>
              </a:spcAft>
              <a:buFont typeface="Symbol" panose="05050102010706020507" pitchFamily="18" charset="2"/>
              <a:buChar char=""/>
            </a:pPr>
            <a:r>
              <a:rPr lang="en-US" sz="1400" dirty="0" smtClean="0">
                <a:effectLst/>
                <a:ea typeface="Calibri" panose="020F0502020204030204" pitchFamily="34" charset="0"/>
                <a:cs typeface="Times New Roman" panose="02020603050405020304" pitchFamily="18" charset="0"/>
              </a:rPr>
              <a:t>Food processing</a:t>
            </a:r>
          </a:p>
          <a:p>
            <a:pPr marL="342900" marR="0" lvl="0" indent="-342900" algn="just">
              <a:lnSpc>
                <a:spcPct val="150000"/>
              </a:lnSpc>
              <a:spcBef>
                <a:spcPts val="0"/>
              </a:spcBef>
              <a:spcAft>
                <a:spcPts val="0"/>
              </a:spcAft>
              <a:buFont typeface="Symbol" panose="05050102010706020507" pitchFamily="18" charset="2"/>
              <a:buChar char=""/>
            </a:pPr>
            <a:r>
              <a:rPr lang="en-US" sz="1400" dirty="0" smtClean="0">
                <a:effectLst/>
                <a:ea typeface="Calibri" panose="020F0502020204030204" pitchFamily="34" charset="0"/>
                <a:cs typeface="Times New Roman" panose="02020603050405020304" pitchFamily="18" charset="0"/>
              </a:rPr>
              <a:t>Motor car mechanic</a:t>
            </a:r>
          </a:p>
          <a:p>
            <a:pPr marL="342900" marR="0" lvl="0" indent="-342900" algn="just">
              <a:lnSpc>
                <a:spcPct val="150000"/>
              </a:lnSpc>
              <a:spcBef>
                <a:spcPts val="0"/>
              </a:spcBef>
              <a:spcAft>
                <a:spcPts val="0"/>
              </a:spcAft>
              <a:buFont typeface="Symbol" panose="05050102010706020507" pitchFamily="18" charset="2"/>
              <a:buChar char=""/>
            </a:pPr>
            <a:r>
              <a:rPr lang="en-US" sz="1400" dirty="0" smtClean="0">
                <a:effectLst/>
                <a:ea typeface="Calibri" panose="020F0502020204030204" pitchFamily="34" charset="0"/>
                <a:cs typeface="Times New Roman" panose="02020603050405020304" pitchFamily="18" charset="0"/>
              </a:rPr>
              <a:t>Motorcycle Mechanic</a:t>
            </a:r>
          </a:p>
          <a:p>
            <a:pPr marL="342900" marR="0" lvl="0" indent="-342900" algn="just">
              <a:lnSpc>
                <a:spcPct val="150000"/>
              </a:lnSpc>
              <a:spcBef>
                <a:spcPts val="0"/>
              </a:spcBef>
              <a:spcAft>
                <a:spcPts val="0"/>
              </a:spcAft>
              <a:buFont typeface="Symbol" panose="05050102010706020507" pitchFamily="18" charset="2"/>
              <a:buChar char=""/>
            </a:pPr>
            <a:r>
              <a:rPr lang="en-US" sz="1400" dirty="0" smtClean="0">
                <a:effectLst/>
                <a:ea typeface="Calibri" panose="020F0502020204030204" pitchFamily="34" charset="0"/>
                <a:cs typeface="Times New Roman" panose="02020603050405020304" pitchFamily="18" charset="0"/>
              </a:rPr>
              <a:t>Welding</a:t>
            </a:r>
          </a:p>
          <a:p>
            <a:pPr marL="342900" marR="0" lvl="0" indent="-342900" algn="just">
              <a:lnSpc>
                <a:spcPct val="150000"/>
              </a:lnSpc>
              <a:spcBef>
                <a:spcPts val="0"/>
              </a:spcBef>
              <a:spcAft>
                <a:spcPts val="0"/>
              </a:spcAft>
              <a:buFont typeface="Symbol" panose="05050102010706020507" pitchFamily="18" charset="2"/>
              <a:buChar char=""/>
            </a:pPr>
            <a:r>
              <a:rPr lang="en-US" sz="1400" dirty="0" smtClean="0">
                <a:effectLst/>
                <a:ea typeface="Calibri" panose="020F0502020204030204" pitchFamily="34" charset="0"/>
                <a:cs typeface="Times New Roman" panose="02020603050405020304" pitchFamily="18" charset="0"/>
              </a:rPr>
              <a:t>Hospitality training</a:t>
            </a:r>
          </a:p>
          <a:p>
            <a:pPr marL="342900" marR="0" lvl="0" indent="-342900" algn="just">
              <a:lnSpc>
                <a:spcPct val="150000"/>
              </a:lnSpc>
              <a:spcBef>
                <a:spcPts val="0"/>
              </a:spcBef>
              <a:spcAft>
                <a:spcPts val="0"/>
              </a:spcAft>
              <a:buFont typeface="Symbol" panose="05050102010706020507" pitchFamily="18" charset="2"/>
              <a:buChar char=""/>
            </a:pPr>
            <a:r>
              <a:rPr lang="en-US" sz="1400" dirty="0" smtClean="0">
                <a:effectLst/>
                <a:ea typeface="Calibri" panose="020F0502020204030204" pitchFamily="34" charset="0"/>
                <a:cs typeface="Times New Roman" panose="02020603050405020304" pitchFamily="18" charset="0"/>
              </a:rPr>
              <a:t>Mobile Repairing</a:t>
            </a:r>
          </a:p>
          <a:p>
            <a:pPr marL="342900" marR="0" lvl="0" indent="-342900" algn="just">
              <a:lnSpc>
                <a:spcPct val="150000"/>
              </a:lnSpc>
              <a:spcBef>
                <a:spcPts val="0"/>
              </a:spcBef>
              <a:spcAft>
                <a:spcPts val="1000"/>
              </a:spcAft>
              <a:buFont typeface="Symbol" panose="05050102010706020507" pitchFamily="18" charset="2"/>
              <a:buChar char=""/>
            </a:pPr>
            <a:r>
              <a:rPr lang="en-US" sz="1400" dirty="0" smtClean="0">
                <a:effectLst/>
                <a:ea typeface="Calibri" panose="020F0502020204030204" pitchFamily="34" charset="0"/>
                <a:cs typeface="Times New Roman" panose="02020603050405020304" pitchFamily="18" charset="0"/>
              </a:rPr>
              <a:t>Solar Technology</a:t>
            </a:r>
            <a:endParaRPr lang="en-US" sz="1400" dirty="0">
              <a:effectLst/>
              <a:ea typeface="Calibri" panose="020F0502020204030204" pitchFamily="34" charset="0"/>
              <a:cs typeface="Times New Roman" panose="02020603050405020304" pitchFamily="18" charset="0"/>
            </a:endParaRPr>
          </a:p>
        </p:txBody>
      </p:sp>
      <p:sp>
        <p:nvSpPr>
          <p:cNvPr id="7" name="TextBox 6"/>
          <p:cNvSpPr txBox="1"/>
          <p:nvPr/>
        </p:nvSpPr>
        <p:spPr>
          <a:xfrm>
            <a:off x="412122" y="944239"/>
            <a:ext cx="3438661" cy="646331"/>
          </a:xfrm>
          <a:prstGeom prst="rect">
            <a:avLst/>
          </a:prstGeom>
          <a:noFill/>
        </p:spPr>
        <p:txBody>
          <a:bodyPr wrap="square" rtlCol="0">
            <a:spAutoFit/>
          </a:bodyPr>
          <a:lstStyle/>
          <a:p>
            <a:r>
              <a:rPr lang="en-US" b="1" dirty="0" smtClean="0">
                <a:solidFill>
                  <a:srgbClr val="0070C0"/>
                </a:solidFill>
              </a:rPr>
              <a:t>Ongoing skills </a:t>
            </a:r>
            <a:r>
              <a:rPr lang="en-US" b="1" dirty="0">
                <a:solidFill>
                  <a:srgbClr val="0070C0"/>
                </a:solidFill>
              </a:rPr>
              <a:t>d</a:t>
            </a:r>
            <a:r>
              <a:rPr lang="en-US" b="1" dirty="0" smtClean="0">
                <a:solidFill>
                  <a:srgbClr val="0070C0"/>
                </a:solidFill>
              </a:rPr>
              <a:t>evelopment </a:t>
            </a:r>
          </a:p>
          <a:p>
            <a:r>
              <a:rPr lang="en-US" b="1" dirty="0">
                <a:solidFill>
                  <a:srgbClr val="0070C0"/>
                </a:solidFill>
              </a:rPr>
              <a:t>p</a:t>
            </a:r>
            <a:r>
              <a:rPr lang="en-US" b="1" dirty="0" smtClean="0">
                <a:solidFill>
                  <a:srgbClr val="0070C0"/>
                </a:solidFill>
              </a:rPr>
              <a:t>rograms by various organizations</a:t>
            </a:r>
            <a:endParaRPr lang="en-US" b="1" dirty="0">
              <a:solidFill>
                <a:srgbClr val="0070C0"/>
              </a:solidFill>
            </a:endParaRPr>
          </a:p>
        </p:txBody>
      </p:sp>
      <p:sp>
        <p:nvSpPr>
          <p:cNvPr id="8" name="Rectangle 7"/>
          <p:cNvSpPr/>
          <p:nvPr/>
        </p:nvSpPr>
        <p:spPr>
          <a:xfrm>
            <a:off x="4161181" y="1987861"/>
            <a:ext cx="3257048" cy="3647152"/>
          </a:xfrm>
          <a:prstGeom prst="rect">
            <a:avLst/>
          </a:prstGeom>
        </p:spPr>
        <p:txBody>
          <a:bodyPr wrap="square">
            <a:spAutoFit/>
          </a:bodyPr>
          <a:lstStyle/>
          <a:p>
            <a:pPr marL="171450" lvl="0" indent="-171450">
              <a:lnSpc>
                <a:spcPct val="150000"/>
              </a:lnSpc>
              <a:buFont typeface="Arial" panose="020B0604020202020204" pitchFamily="34" charset="0"/>
              <a:buChar char="•"/>
            </a:pPr>
            <a:r>
              <a:rPr lang="en-US" sz="1400" dirty="0"/>
              <a:t>Making available all logistics during program is challenging in tribal region</a:t>
            </a:r>
          </a:p>
          <a:p>
            <a:pPr marL="171450" lvl="0" indent="-171450">
              <a:lnSpc>
                <a:spcPct val="150000"/>
              </a:lnSpc>
              <a:buFont typeface="Arial" panose="020B0604020202020204" pitchFamily="34" charset="0"/>
              <a:buChar char="•"/>
            </a:pPr>
            <a:r>
              <a:rPr lang="en-US" sz="1400" dirty="0"/>
              <a:t>Identifying candidates potential is not so easy</a:t>
            </a:r>
          </a:p>
          <a:p>
            <a:pPr marL="171450" lvl="0" indent="-171450">
              <a:lnSpc>
                <a:spcPct val="150000"/>
              </a:lnSpc>
              <a:buFont typeface="Arial" panose="020B0604020202020204" pitchFamily="34" charset="0"/>
              <a:buChar char="•"/>
            </a:pPr>
            <a:r>
              <a:rPr lang="en-US" sz="1400" dirty="0"/>
              <a:t>Identifying candidates competency and mapping it to suitable job was challenging</a:t>
            </a:r>
          </a:p>
          <a:p>
            <a:pPr marL="171450" lvl="0" indent="-171450">
              <a:lnSpc>
                <a:spcPct val="150000"/>
              </a:lnSpc>
              <a:buFont typeface="Arial" panose="020B0604020202020204" pitchFamily="34" charset="0"/>
              <a:buChar char="•"/>
            </a:pPr>
            <a:r>
              <a:rPr lang="en-US" sz="1400" dirty="0"/>
              <a:t>Lot of hand holding needed after training till the placement of candidate</a:t>
            </a:r>
          </a:p>
          <a:p>
            <a:pPr marL="171450" indent="-171450">
              <a:lnSpc>
                <a:spcPct val="150000"/>
              </a:lnSpc>
              <a:buFont typeface="Arial" panose="020B0604020202020204" pitchFamily="34" charset="0"/>
              <a:buChar char="•"/>
            </a:pPr>
            <a:r>
              <a:rPr lang="en-US" sz="1400" dirty="0"/>
              <a:t>Having marketing network in place, is one of the </a:t>
            </a:r>
            <a:r>
              <a:rPr lang="en-US" sz="1400" dirty="0" smtClean="0"/>
              <a:t>challenge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4161181" y="944239"/>
            <a:ext cx="3438661" cy="923330"/>
          </a:xfrm>
          <a:prstGeom prst="rect">
            <a:avLst/>
          </a:prstGeom>
          <a:noFill/>
        </p:spPr>
        <p:txBody>
          <a:bodyPr wrap="square" rtlCol="0">
            <a:spAutoFit/>
          </a:bodyPr>
          <a:lstStyle/>
          <a:p>
            <a:r>
              <a:rPr lang="en-US" b="1" dirty="0" smtClean="0">
                <a:solidFill>
                  <a:srgbClr val="0070C0"/>
                </a:solidFill>
              </a:rPr>
              <a:t>Challenges faced by organizations while carrying out skills development programs </a:t>
            </a:r>
            <a:endParaRPr lang="en-US" b="1" dirty="0">
              <a:solidFill>
                <a:srgbClr val="0070C0"/>
              </a:solidFill>
            </a:endParaRPr>
          </a:p>
        </p:txBody>
      </p:sp>
      <p:sp>
        <p:nvSpPr>
          <p:cNvPr id="10" name="TextBox 9"/>
          <p:cNvSpPr txBox="1"/>
          <p:nvPr/>
        </p:nvSpPr>
        <p:spPr>
          <a:xfrm>
            <a:off x="8024847" y="944239"/>
            <a:ext cx="3438661" cy="646331"/>
          </a:xfrm>
          <a:prstGeom prst="rect">
            <a:avLst/>
          </a:prstGeom>
          <a:noFill/>
        </p:spPr>
        <p:txBody>
          <a:bodyPr wrap="square" rtlCol="0">
            <a:spAutoFit/>
          </a:bodyPr>
          <a:lstStyle/>
          <a:p>
            <a:r>
              <a:rPr lang="en-US" b="1" dirty="0" smtClean="0">
                <a:solidFill>
                  <a:srgbClr val="0070C0"/>
                </a:solidFill>
              </a:rPr>
              <a:t>Valuable Recommendations by </a:t>
            </a:r>
            <a:r>
              <a:rPr lang="en-US" b="1" dirty="0" smtClean="0">
                <a:solidFill>
                  <a:srgbClr val="0070C0"/>
                </a:solidFill>
              </a:rPr>
              <a:t>organizations</a:t>
            </a:r>
            <a:endParaRPr lang="en-US" b="1" dirty="0">
              <a:solidFill>
                <a:srgbClr val="0070C0"/>
              </a:solidFill>
            </a:endParaRPr>
          </a:p>
        </p:txBody>
      </p:sp>
      <p:sp>
        <p:nvSpPr>
          <p:cNvPr id="13" name="Rectangle 12"/>
          <p:cNvSpPr/>
          <p:nvPr/>
        </p:nvSpPr>
        <p:spPr>
          <a:xfrm>
            <a:off x="8115653" y="1987861"/>
            <a:ext cx="3257048" cy="3613746"/>
          </a:xfrm>
          <a:prstGeom prst="rect">
            <a:avLst/>
          </a:prstGeom>
        </p:spPr>
        <p:txBody>
          <a:bodyPr wrap="square">
            <a:spAutoFit/>
          </a:bodyPr>
          <a:lstStyle/>
          <a:p>
            <a:pPr marL="285750" lvl="0" indent="-285750">
              <a:lnSpc>
                <a:spcPct val="150000"/>
              </a:lnSpc>
              <a:buFont typeface="Arial" panose="020B0604020202020204" pitchFamily="34" charset="0"/>
              <a:buChar char="•"/>
            </a:pPr>
            <a:r>
              <a:rPr lang="en-US" sz="1400" dirty="0"/>
              <a:t>Training on ecofriendly technologies for making useful products from minor forest produce shall work better for Melghat.</a:t>
            </a:r>
          </a:p>
          <a:p>
            <a:pPr marL="285750" lvl="0" indent="-285750">
              <a:lnSpc>
                <a:spcPct val="150000"/>
              </a:lnSpc>
              <a:buFont typeface="Arial" panose="020B0604020202020204" pitchFamily="34" charset="0"/>
              <a:buChar char="•"/>
            </a:pPr>
            <a:r>
              <a:rPr lang="en-US" sz="1400" dirty="0"/>
              <a:t>Locals should be professionally trained for processing of locally available food, medicinal plants and other material.</a:t>
            </a:r>
          </a:p>
          <a:p>
            <a:pPr marL="285750" indent="-285750">
              <a:lnSpc>
                <a:spcPct val="150000"/>
              </a:lnSpc>
              <a:buFont typeface="Arial" panose="020B0604020202020204" pitchFamily="34" charset="0"/>
              <a:buChar char="•"/>
            </a:pPr>
            <a:r>
              <a:rPr lang="en-US" sz="1400" dirty="0"/>
              <a:t>Establishment of marketing network is very essential for entrepreneurial program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0" name="Straight Connector 19"/>
          <p:cNvCxnSpPr/>
          <p:nvPr/>
        </p:nvCxnSpPr>
        <p:spPr>
          <a:xfrm flipH="1">
            <a:off x="3977420" y="1146220"/>
            <a:ext cx="25064" cy="4770949"/>
          </a:xfrm>
          <a:prstGeom prst="line">
            <a:avLst/>
          </a:prstGeom>
          <a:ln w="28575">
            <a:solidFill>
              <a:schemeClr val="tx1">
                <a:lumMod val="95000"/>
                <a:lumOff val="5000"/>
              </a:schemeClr>
            </a:solidFill>
          </a:ln>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7851116" y="1146219"/>
            <a:ext cx="25064" cy="4770949"/>
          </a:xfrm>
          <a:prstGeom prst="line">
            <a:avLst/>
          </a:prstGeom>
          <a:ln w="28575">
            <a:solidFill>
              <a:schemeClr val="tx1">
                <a:lumMod val="95000"/>
                <a:lumOff val="5000"/>
              </a:schemeClr>
            </a:solidFill>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85495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486</Words>
  <Application>Microsoft Office PowerPoint</Application>
  <PresentationFormat>Widescreen</PresentationFormat>
  <Paragraphs>68</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Calibri Light</vt:lpstr>
      <vt:lpstr>Symbol</vt:lpstr>
      <vt:lpstr>Times New Roman</vt:lpstr>
      <vt:lpstr>Office Theme</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Shweta</dc:creator>
  <cp:lastModifiedBy>Shweta</cp:lastModifiedBy>
  <cp:revision>14</cp:revision>
  <dcterms:created xsi:type="dcterms:W3CDTF">2019-05-17T07:06:53Z</dcterms:created>
  <dcterms:modified xsi:type="dcterms:W3CDTF">2019-05-17T08:52:48Z</dcterms:modified>
</cp:coreProperties>
</file>