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FED-A8C5-4CC3-A6A1-7B85471C5EC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789F5D6-30C8-4707-83B5-A0205B3DB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54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FED-A8C5-4CC3-A6A1-7B85471C5EC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89F5D6-30C8-4707-83B5-A0205B3DB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7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FED-A8C5-4CC3-A6A1-7B85471C5EC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89F5D6-30C8-4707-83B5-A0205B3DB18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148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FED-A8C5-4CC3-A6A1-7B85471C5EC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89F5D6-30C8-4707-83B5-A0205B3DB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436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FED-A8C5-4CC3-A6A1-7B85471C5EC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89F5D6-30C8-4707-83B5-A0205B3DB18D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879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FED-A8C5-4CC3-A6A1-7B85471C5EC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89F5D6-30C8-4707-83B5-A0205B3DB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17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FED-A8C5-4CC3-A6A1-7B85471C5EC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F5D6-30C8-4707-83B5-A0205B3DB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286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FED-A8C5-4CC3-A6A1-7B85471C5EC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F5D6-30C8-4707-83B5-A0205B3DB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46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FED-A8C5-4CC3-A6A1-7B85471C5EC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F5D6-30C8-4707-83B5-A0205B3DB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3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FED-A8C5-4CC3-A6A1-7B85471C5EC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89F5D6-30C8-4707-83B5-A0205B3DB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15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FED-A8C5-4CC3-A6A1-7B85471C5EC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89F5D6-30C8-4707-83B5-A0205B3DB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0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FED-A8C5-4CC3-A6A1-7B85471C5EC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89F5D6-30C8-4707-83B5-A0205B3DB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3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FED-A8C5-4CC3-A6A1-7B85471C5EC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F5D6-30C8-4707-83B5-A0205B3DB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76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FED-A8C5-4CC3-A6A1-7B85471C5EC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F5D6-30C8-4707-83B5-A0205B3DB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72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FED-A8C5-4CC3-A6A1-7B85471C5EC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F5D6-30C8-4707-83B5-A0205B3DB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24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FED-A8C5-4CC3-A6A1-7B85471C5EC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89F5D6-30C8-4707-83B5-A0205B3DB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15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4FED-A8C5-4CC3-A6A1-7B85471C5EC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789F5D6-30C8-4707-83B5-A0205B3DB1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2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lcourse.ai/assignm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085260"/>
          </a:xfrm>
        </p:spPr>
        <p:txBody>
          <a:bodyPr/>
          <a:lstStyle/>
          <a:p>
            <a:r>
              <a:rPr lang="en-GB" dirty="0"/>
              <a:t>Introduction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25634"/>
            <a:ext cx="9144000" cy="263216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US, flights delays can result in making passengers late for personal scheduled events.</a:t>
            </a:r>
          </a:p>
          <a:p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Could a delay flight can be predicted?</a:t>
            </a:r>
          </a:p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99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Objective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factors that influence the flight delay</a:t>
            </a:r>
          </a:p>
          <a:p>
            <a:r>
              <a:rPr lang="en-GB" dirty="0"/>
              <a:t>Predict Fights that will be delayed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06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Title: US flights  </a:t>
            </a:r>
          </a:p>
          <a:p>
            <a:r>
              <a:rPr lang="en-GB" dirty="0"/>
              <a:t>Source: </a:t>
            </a:r>
            <a:r>
              <a:rPr lang="en-GB" u="sng" dirty="0">
                <a:hlinkClick r:id="rId2"/>
              </a:rPr>
              <a:t>https://mlcourse.ai/assignments</a:t>
            </a:r>
            <a:endParaRPr lang="en-GB" dirty="0"/>
          </a:p>
          <a:p>
            <a:r>
              <a:rPr lang="en-GB" dirty="0"/>
              <a:t>Description: The Bureau of transportation Statistics tracks the on time performance of flights operated by large air carriers.</a:t>
            </a:r>
          </a:p>
          <a:p>
            <a:r>
              <a:rPr lang="en-GB" dirty="0"/>
              <a:t>Number of rows: 7 million </a:t>
            </a:r>
          </a:p>
          <a:p>
            <a:pPr marL="0" indent="0">
              <a:buNone/>
            </a:pPr>
            <a:r>
              <a:rPr lang="en-GB" dirty="0"/>
              <a:t>For simplicity, in this project a sample of 8.5 % is used for modelling.</a:t>
            </a:r>
          </a:p>
          <a:p>
            <a:r>
              <a:rPr lang="en-GB" dirty="0"/>
              <a:t>Number of variables: 10</a:t>
            </a:r>
          </a:p>
        </p:txBody>
      </p:sp>
    </p:spTree>
    <p:extLst>
      <p:ext uri="{BB962C8B-B14F-4D97-AF65-F5344CB8AC3E}">
        <p14:creationId xmlns:p14="http://schemas.microsoft.com/office/powerpoint/2010/main" val="47163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Variable Description 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504166"/>
              </p:ext>
            </p:extLst>
          </p:nvPr>
        </p:nvGraphicFramePr>
        <p:xfrm>
          <a:off x="838200" y="1371601"/>
          <a:ext cx="10515600" cy="5107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1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6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8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70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304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Variables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304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304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Type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8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Year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 number between 2004 and 2007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9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Month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 number between 1 and 12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9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DayofMonth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 number between 1 and 31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9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DayOfWeek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 number between 1 and 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9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DepTime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 number between 0 and 2400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9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UniqueCarrier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Two-character airline code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cat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9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Origin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Three-letter departure airport code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cat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9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Three-letter destination airport code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cat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79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Distance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Flight distance in miles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79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dep_delayed_15min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Y/N indicating a delay of ≥15 min.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bin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59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sz="4800" dirty="0"/>
              <a:t>  Data preparation: R programming</a:t>
            </a:r>
          </a:p>
          <a:p>
            <a:pPr marL="0" indent="0">
              <a:buNone/>
            </a:pPr>
            <a:r>
              <a:rPr lang="en-GB" sz="4800" dirty="0"/>
              <a:t> </a:t>
            </a:r>
          </a:p>
          <a:p>
            <a:r>
              <a:rPr lang="en-GB" sz="4800" dirty="0"/>
              <a:t>  Data Analysis: R, Python </a:t>
            </a:r>
          </a:p>
          <a:p>
            <a:endParaRPr lang="en-GB" sz="4800" dirty="0"/>
          </a:p>
          <a:p>
            <a:r>
              <a:rPr lang="en-GB" sz="4800" dirty="0"/>
              <a:t>  Model Building: </a:t>
            </a:r>
          </a:p>
          <a:p>
            <a:pPr marL="914400" indent="-914400">
              <a:buAutoNum type="arabicParenR"/>
            </a:pPr>
            <a:r>
              <a:rPr lang="en-GB" sz="3600" dirty="0"/>
              <a:t>Decision Trees using R </a:t>
            </a:r>
          </a:p>
          <a:p>
            <a:pPr marL="914400" indent="-914400">
              <a:buAutoNum type="arabicParenR"/>
            </a:pPr>
            <a:r>
              <a:rPr lang="en-GB" sz="3600" dirty="0"/>
              <a:t>Random Forest using Python  </a:t>
            </a:r>
          </a:p>
          <a:p>
            <a:pPr marL="914400" indent="-914400">
              <a:buAutoNum type="arabicParenR"/>
            </a:pPr>
            <a:r>
              <a:rPr lang="en-GB" sz="3600" dirty="0"/>
              <a:t>Gradient Boosting using R </a:t>
            </a:r>
          </a:p>
          <a:p>
            <a:pPr marL="914400" indent="-914400">
              <a:buAutoNum type="arabicParenR"/>
            </a:pPr>
            <a:endParaRPr lang="en-GB" sz="4800" dirty="0"/>
          </a:p>
          <a:p>
            <a:r>
              <a:rPr lang="en-GB" sz="4800" dirty="0"/>
              <a:t>Model evaluation: Accuracy, Sensitivity, Specificity</a:t>
            </a:r>
          </a:p>
        </p:txBody>
      </p:sp>
    </p:spTree>
    <p:extLst>
      <p:ext uri="{BB962C8B-B14F-4D97-AF65-F5344CB8AC3E}">
        <p14:creationId xmlns:p14="http://schemas.microsoft.com/office/powerpoint/2010/main" val="347794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Delay or Delay Prediction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Based on the variable selection, used t </a:t>
            </a:r>
            <a:r>
              <a:rPr lang="en-US" dirty="0"/>
              <a:t>Month, Origin, </a:t>
            </a:r>
            <a:r>
              <a:rPr lang="en-US" dirty="0" err="1"/>
              <a:t>Dest</a:t>
            </a:r>
            <a:r>
              <a:rPr lang="en-US" dirty="0"/>
              <a:t>, </a:t>
            </a:r>
            <a:r>
              <a:rPr lang="en-US" dirty="0" err="1"/>
              <a:t>UniqueCarrier</a:t>
            </a:r>
            <a:r>
              <a:rPr lang="en-US" dirty="0"/>
              <a:t>, </a:t>
            </a:r>
            <a:r>
              <a:rPr lang="en-US" dirty="0" err="1"/>
              <a:t>DepHour</a:t>
            </a:r>
            <a:r>
              <a:rPr lang="en-US" dirty="0"/>
              <a:t> to train the single decision tree.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76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/>
          <a:lstStyle/>
          <a:p>
            <a:pPr algn="ctr"/>
            <a:r>
              <a:rPr lang="en-GB" dirty="0"/>
              <a:t>Decision tree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827941"/>
              </p:ext>
            </p:extLst>
          </p:nvPr>
        </p:nvGraphicFramePr>
        <p:xfrm>
          <a:off x="1033416" y="2142309"/>
          <a:ext cx="4714242" cy="33049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02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304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Predicted </a:t>
                      </a:r>
                      <a:r>
                        <a:rPr lang="en-GB" sz="1200" dirty="0" err="1">
                          <a:effectLst/>
                        </a:rPr>
                        <a:t>NoDelay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304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Predicted Delay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1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Actual No-Delay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    tn =688537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      fp =64883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24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Actual Delay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    fn = 369438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      </a:t>
                      </a:r>
                      <a:r>
                        <a:rPr lang="en-GB" sz="1200" dirty="0" err="1">
                          <a:effectLst/>
                        </a:rPr>
                        <a:t>tp</a:t>
                      </a:r>
                      <a:r>
                        <a:rPr lang="en-GB" sz="1200" dirty="0">
                          <a:effectLst/>
                        </a:rPr>
                        <a:t> =148169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35734"/>
              </p:ext>
            </p:extLst>
          </p:nvPr>
        </p:nvGraphicFramePr>
        <p:xfrm>
          <a:off x="6156370" y="2168434"/>
          <a:ext cx="5197431" cy="33049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2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2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627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Sensitivity(recall)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(probability to identify a true positive ):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69.55%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1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Specificity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(probability to identify a true negative):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65.08%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1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Accuracy: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(probability of a correct identification):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65.83%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80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5479921" cy="656050"/>
          </a:xfrm>
        </p:spPr>
        <p:txBody>
          <a:bodyPr/>
          <a:lstStyle/>
          <a:p>
            <a:pPr algn="ctr"/>
            <a:r>
              <a:rPr lang="en-GB" dirty="0"/>
              <a:t>Random Forest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216778"/>
              </p:ext>
            </p:extLst>
          </p:nvPr>
        </p:nvGraphicFramePr>
        <p:xfrm>
          <a:off x="1516741" y="2194560"/>
          <a:ext cx="4688115" cy="3657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3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304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err="1">
                          <a:effectLst/>
                        </a:rPr>
                        <a:t>Pred</a:t>
                      </a:r>
                      <a:r>
                        <a:rPr lang="en-GB" sz="1300" dirty="0">
                          <a:effectLst/>
                        </a:rPr>
                        <a:t> No-Delay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304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Pred Delay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1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Actual No-Delay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 tn =221555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 </a:t>
                      </a:r>
                      <a:r>
                        <a:rPr lang="en-GB" sz="1300" dirty="0" err="1">
                          <a:effectLst/>
                        </a:rPr>
                        <a:t>fp</a:t>
                      </a:r>
                      <a:r>
                        <a:rPr lang="en-GB" sz="1300" dirty="0">
                          <a:effectLst/>
                        </a:rPr>
                        <a:t> =12275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16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Actual Delay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 fn = 32582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 </a:t>
                      </a:r>
                      <a:r>
                        <a:rPr lang="en-GB" sz="1300" dirty="0" err="1">
                          <a:effectLst/>
                        </a:rPr>
                        <a:t>tp</a:t>
                      </a:r>
                      <a:r>
                        <a:rPr lang="en-GB" sz="1300" dirty="0">
                          <a:effectLst/>
                        </a:rPr>
                        <a:t> =11061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61224"/>
              </p:ext>
            </p:extLst>
          </p:nvPr>
        </p:nvGraphicFramePr>
        <p:xfrm>
          <a:off x="6949439" y="2246812"/>
          <a:ext cx="4297680" cy="3513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35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Sensitivity(recall)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84%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Specificity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36%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Precision: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81%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23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02" y="365126"/>
            <a:ext cx="8963297" cy="692966"/>
          </a:xfrm>
        </p:spPr>
        <p:txBody>
          <a:bodyPr>
            <a:normAutofit/>
          </a:bodyPr>
          <a:lstStyle/>
          <a:p>
            <a:r>
              <a:rPr lang="en-GB" dirty="0"/>
              <a:t>Gradient Boosting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58482"/>
              </p:ext>
            </p:extLst>
          </p:nvPr>
        </p:nvGraphicFramePr>
        <p:xfrm>
          <a:off x="1658984" y="2103119"/>
          <a:ext cx="4990011" cy="32395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3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17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304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Predict</a:t>
                      </a:r>
                      <a:r>
                        <a:rPr lang="en-GB" sz="1300" baseline="0" dirty="0">
                          <a:effectLst/>
                        </a:rPr>
                        <a:t> </a:t>
                      </a:r>
                      <a:r>
                        <a:rPr lang="en-GB" sz="1300" dirty="0">
                          <a:effectLst/>
                        </a:rPr>
                        <a:t>No-Delay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304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Predict Delay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776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>
                          <a:effectLst/>
                        </a:rPr>
                        <a:t>Actual No-Delay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err="1">
                          <a:effectLst/>
                        </a:rPr>
                        <a:t>tn</a:t>
                      </a:r>
                      <a:r>
                        <a:rPr lang="en-GB" sz="1300" dirty="0">
                          <a:effectLst/>
                        </a:rPr>
                        <a:t> = 663824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err="1">
                          <a:effectLst/>
                        </a:rPr>
                        <a:t>fp</a:t>
                      </a:r>
                      <a:r>
                        <a:rPr lang="en-GB" sz="1300" dirty="0">
                          <a:effectLst/>
                        </a:rPr>
                        <a:t> = 57826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1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>
                          <a:effectLst/>
                        </a:rPr>
                        <a:t>Actual Delay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err="1">
                          <a:effectLst/>
                        </a:rPr>
                        <a:t>fn</a:t>
                      </a:r>
                      <a:r>
                        <a:rPr lang="en-GB" sz="1300" dirty="0">
                          <a:effectLst/>
                        </a:rPr>
                        <a:t> = 394151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300" dirty="0" err="1">
                          <a:effectLst/>
                        </a:rPr>
                        <a:t>tp</a:t>
                      </a:r>
                      <a:r>
                        <a:rPr lang="en-GB" sz="1300" dirty="0">
                          <a:effectLst/>
                        </a:rPr>
                        <a:t> = 155226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76952"/>
              </p:ext>
            </p:extLst>
          </p:nvPr>
        </p:nvGraphicFramePr>
        <p:xfrm>
          <a:off x="7576456" y="1920240"/>
          <a:ext cx="3405052" cy="3631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2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05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Sensitivity(recall)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72.86%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4953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04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Specificity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62.74%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04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Accuracy: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67.80%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1635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348</TotalTime>
  <Words>411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Introduction </vt:lpstr>
      <vt:lpstr>Objective </vt:lpstr>
      <vt:lpstr>Data set </vt:lpstr>
      <vt:lpstr>Variable Description  </vt:lpstr>
      <vt:lpstr>Approaches</vt:lpstr>
      <vt:lpstr>No Delay or Delay Prediction </vt:lpstr>
      <vt:lpstr>Decision tree </vt:lpstr>
      <vt:lpstr>Random Forest </vt:lpstr>
      <vt:lpstr>Gradient Boosting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kostas</dc:creator>
  <cp:lastModifiedBy>Phil McLean</cp:lastModifiedBy>
  <cp:revision>21</cp:revision>
  <dcterms:created xsi:type="dcterms:W3CDTF">2019-04-19T11:59:36Z</dcterms:created>
  <dcterms:modified xsi:type="dcterms:W3CDTF">2019-04-19T19:36:49Z</dcterms:modified>
</cp:coreProperties>
</file>