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Caveat"/>
      <p:regular r:id="rId30"/>
      <p:bold r:id="rId31"/>
    </p:embeddedFont>
    <p:embeddedFont>
      <p:font typeface="Pacifico"/>
      <p:regular r:id="rId32"/>
    </p:embeddedFont>
    <p:embeddedFont>
      <p:font typeface="Homemade Appl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veat-bold.fntdata"/><Relationship Id="rId30" Type="http://schemas.openxmlformats.org/officeDocument/2006/relationships/font" Target="fonts/Caveat-regular.fntdata"/><Relationship Id="rId11" Type="http://schemas.openxmlformats.org/officeDocument/2006/relationships/slide" Target="slides/slide6.xml"/><Relationship Id="rId33" Type="http://schemas.openxmlformats.org/officeDocument/2006/relationships/font" Target="fonts/HomemadeApple-regular.fntdata"/><Relationship Id="rId10" Type="http://schemas.openxmlformats.org/officeDocument/2006/relationships/slide" Target="slides/slide5.xml"/><Relationship Id="rId32" Type="http://schemas.openxmlformats.org/officeDocument/2006/relationships/font" Target="fonts/Pacific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957e67df7_0_2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957e67df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957e67df7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957e67df7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957e67df7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957e67df7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957e67df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957e67df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957e67df7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957e67df7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957e67df7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957e67df7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957e67df7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957e67df7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957e67df7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957e67df7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9752165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9752165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957e67df7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957e67df7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957e67df7_0_6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957e67df7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957e67df7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957e67df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957e67df7_0_6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957e67df7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57e67df7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57e67df7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957e67df7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957e67df7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957e67df7_0_4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957e67df7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957e67df7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957e67df7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957e67df7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957e67df7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957e67df7_0_6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957e67df7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957e67df7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957e67df7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purp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- purple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1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- hot">
  <p:cSld name="TITLE_AND_BODY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2"/>
          <p:cNvSpPr txBox="1"/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8" name="Google Shape;58;p12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- cold">
  <p:cSld name="TITLE_AND_BODY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- purple" type="twoColTx">
  <p:cSld name="TITLE_AND_TWO_COLUMN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- hot">
  <p:cSld name="TITLE_AND_TWO_COLUMNS_2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- cold">
  <p:cSld name="TITLE_AND_TWO_COLUMNS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- purple">
  <p:cSld name="TITLE_AND_TWO_COLUMN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2" name="Google Shape;92;p17"/>
          <p:cNvSpPr txBox="1"/>
          <p:nvPr>
            <p:ph idx="3" type="body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- hot">
  <p:cSld name="TITLE_AND_TWO_COLUMNS_1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0" name="Google Shape;100;p18"/>
          <p:cNvSpPr txBox="1"/>
          <p:nvPr>
            <p:ph idx="3" type="body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- cold">
  <p:cSld name="TITLE_AND_TWO_COLUMNS_1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8" name="Google Shape;108;p19"/>
          <p:cNvSpPr txBox="1"/>
          <p:nvPr>
            <p:ph idx="3" type="body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purple" type="titleOnly">
  <p:cSld name="TITLE_ONL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hot">
  <p:cSld name="TITLE_2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hot">
  <p:cSld name="TITLE_ONLY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cold">
  <p:cSld name="TITLE_ONLY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purple">
  <p:cSld name="CAPTION_ONL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hot">
  <p:cSld name="CAPTION_ONLY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cold">
  <p:cSld name="CAPTION_ONLY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purple" type="blank">
  <p:cSld name="BLAN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ot">
  <p:cSld name="BLANK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d">
  <p:cSld name="BLANK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6" name="Google Shape;146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old">
  <p:cSld name="TITLE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" name="Google Shape;17;p4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purp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5"/>
          <p:cNvSpPr txBox="1"/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hot">
  <p:cSld name="TITLE_1_2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6"/>
          <p:cNvSpPr txBox="1"/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cold">
  <p:cSld name="TITLE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7"/>
          <p:cNvSpPr txBox="1"/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purpl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/>
        </p:txBody>
      </p:sp>
      <p:sp>
        <p:nvSpPr>
          <p:cNvPr id="36" name="Google Shape;36;p8"/>
          <p:cNvSpPr/>
          <p:nvPr/>
        </p:nvSpPr>
        <p:spPr>
          <a:xfrm>
            <a:off x="4375083" y="1317096"/>
            <a:ext cx="393843" cy="426456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hot">
  <p:cSld name="TITLE_1_1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4375083" y="1317096"/>
            <a:ext cx="393843" cy="426456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cold">
  <p:cSld name="TITLE_1_1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10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4375083" y="1317096"/>
            <a:ext cx="393843" cy="426456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62700" y="1200150"/>
            <a:ext cx="75717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/>
          <p:cNvPicPr preferRelativeResize="0"/>
          <p:nvPr/>
        </p:nvPicPr>
        <p:blipFill rotWithShape="1">
          <a:blip r:embed="rId3">
            <a:alphaModFix amt="21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Allocation System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Final Project (Presentation)</a:t>
            </a:r>
            <a:endParaRPr sz="2900"/>
          </a:p>
        </p:txBody>
      </p:sp>
      <p:sp>
        <p:nvSpPr>
          <p:cNvPr id="154" name="Google Shape;154;p30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Professor Chintan Thakkar - IMT 543 B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Aniket Fadia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												        Srishti Dubey - 2122992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Caveat"/>
                <a:ea typeface="Caveat"/>
                <a:cs typeface="Caveat"/>
                <a:sym typeface="Caveat"/>
              </a:rPr>
              <a:t>DDL/physical database design highlights</a:t>
            </a:r>
            <a:endParaRPr b="1" sz="36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idx="4294967295" type="body"/>
          </p:nvPr>
        </p:nvSpPr>
        <p:spPr>
          <a:xfrm>
            <a:off x="1524450" y="1866675"/>
            <a:ext cx="6095100" cy="15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latin typeface="Caveat"/>
                <a:ea typeface="Caveat"/>
                <a:cs typeface="Caveat"/>
                <a:sym typeface="Caveat"/>
              </a:rPr>
              <a:t>SERVER NAME : IS-HAY09.iSchool.uw.edu</a:t>
            </a:r>
            <a:endParaRPr b="1" sz="3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latin typeface="Caveat"/>
                <a:ea typeface="Caveat"/>
                <a:cs typeface="Caveat"/>
                <a:sym typeface="Caveat"/>
              </a:rPr>
              <a:t>DATABASE: [IMT_PROJ_2122992]</a:t>
            </a:r>
            <a:endParaRPr b="1" sz="3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/>
        </p:nvSpPr>
        <p:spPr>
          <a:xfrm>
            <a:off x="282300" y="95550"/>
            <a:ext cx="683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Business Rules Implemented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7" name="Google Shape;2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2050"/>
            <a:ext cx="8839200" cy="2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30500"/>
            <a:ext cx="8839200" cy="19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3850"/>
            <a:ext cx="8839199" cy="33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2"/>
          <p:cNvSpPr txBox="1"/>
          <p:nvPr/>
        </p:nvSpPr>
        <p:spPr>
          <a:xfrm>
            <a:off x="271750" y="295800"/>
            <a:ext cx="683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User Defined Functions</a:t>
            </a:r>
            <a:r>
              <a:rPr lang="en" sz="3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 Implemented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1725"/>
            <a:ext cx="8839199" cy="34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850" y="152400"/>
            <a:ext cx="6397850" cy="48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4"/>
          <p:cNvSpPr txBox="1"/>
          <p:nvPr/>
        </p:nvSpPr>
        <p:spPr>
          <a:xfrm>
            <a:off x="271750" y="295800"/>
            <a:ext cx="227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Stored Procedure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9375"/>
            <a:ext cx="8839200" cy="180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/>
        </p:nvSpPr>
        <p:spPr>
          <a:xfrm>
            <a:off x="271750" y="295800"/>
            <a:ext cx="683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Executing a query</a:t>
            </a:r>
            <a:endParaRPr sz="3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6" name="Google Shape;2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7525"/>
            <a:ext cx="8839201" cy="374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Caveat"/>
                <a:ea typeface="Caveat"/>
                <a:cs typeface="Caveat"/>
                <a:sym typeface="Caveat"/>
              </a:rPr>
              <a:t>Takeaways</a:t>
            </a:r>
            <a:endParaRPr b="1" sz="36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/>
        </p:nvSpPr>
        <p:spPr>
          <a:xfrm>
            <a:off x="538250" y="622550"/>
            <a:ext cx="74934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Implementing one-to-one and one-to-many relationships between tables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Understanding Primary-Foreign Key relationships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Inserting values in stored procedures with foreign keys and error handling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Creating and applying User Defined Functions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Applying Business Rules using constraints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67" name="Google Shape;267;p48"/>
          <p:cNvSpPr/>
          <p:nvPr/>
        </p:nvSpPr>
        <p:spPr>
          <a:xfrm>
            <a:off x="199468" y="8240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8"/>
          <p:cNvSpPr/>
          <p:nvPr/>
        </p:nvSpPr>
        <p:spPr>
          <a:xfrm>
            <a:off x="199468" y="1693183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8"/>
          <p:cNvSpPr/>
          <p:nvPr/>
        </p:nvSpPr>
        <p:spPr>
          <a:xfrm>
            <a:off x="199468" y="22425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8"/>
          <p:cNvSpPr/>
          <p:nvPr/>
        </p:nvSpPr>
        <p:spPr>
          <a:xfrm>
            <a:off x="199468" y="303090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8"/>
          <p:cNvSpPr/>
          <p:nvPr/>
        </p:nvSpPr>
        <p:spPr>
          <a:xfrm>
            <a:off x="199468" y="355220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4294967295" type="ctrTitle"/>
          </p:nvPr>
        </p:nvSpPr>
        <p:spPr>
          <a:xfrm>
            <a:off x="685800" y="1349725"/>
            <a:ext cx="70515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Allocating Employees (Resources) to projects within an organization</a:t>
            </a:r>
            <a:endParaRPr b="1" sz="3000"/>
          </a:p>
        </p:txBody>
      </p:sp>
      <p:sp>
        <p:nvSpPr>
          <p:cNvPr id="160" name="Google Shape;160;p31"/>
          <p:cNvSpPr txBox="1"/>
          <p:nvPr>
            <p:ph idx="4294967295" type="subTitle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do we need this system?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1"/>
          <p:cNvSpPr/>
          <p:nvPr/>
        </p:nvSpPr>
        <p:spPr>
          <a:xfrm>
            <a:off x="835025" y="314397"/>
            <a:ext cx="650727" cy="61396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1777918" y="352055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2067343" y="3883782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1661118" y="4046732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1254893" y="37986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1434918" y="3329132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/>
          <p:nvPr/>
        </p:nvSpPr>
        <p:spPr>
          <a:xfrm>
            <a:off x="2202643" y="3435382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/>
          <p:nvPr/>
        </p:nvSpPr>
        <p:spPr>
          <a:xfrm>
            <a:off x="3741947" y="3503000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/>
          <p:nvPr/>
        </p:nvSpPr>
        <p:spPr>
          <a:xfrm>
            <a:off x="5762994" y="3544747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/>
          <p:nvPr/>
        </p:nvSpPr>
        <p:spPr>
          <a:xfrm>
            <a:off x="5962293" y="40188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5546468" y="40188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/>
          <p:nvPr/>
        </p:nvSpPr>
        <p:spPr>
          <a:xfrm>
            <a:off x="5718832" y="30930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/>
          <p:nvPr/>
        </p:nvSpPr>
        <p:spPr>
          <a:xfrm>
            <a:off x="7930663" y="352798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9"/>
          <p:cNvPicPr preferRelativeResize="0"/>
          <p:nvPr/>
        </p:nvPicPr>
        <p:blipFill rotWithShape="1">
          <a:blip r:embed="rId3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9"/>
          <p:cNvSpPr txBox="1"/>
          <p:nvPr>
            <p:ph idx="4294967295" type="ctrTitle"/>
          </p:nvPr>
        </p:nvSpPr>
        <p:spPr>
          <a:xfrm>
            <a:off x="614400" y="1664900"/>
            <a:ext cx="7915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Homemade Apple"/>
                <a:ea typeface="Homemade Apple"/>
                <a:cs typeface="Homemade Apple"/>
                <a:sym typeface="Homemade Apple"/>
              </a:rPr>
              <a:t>T</a:t>
            </a:r>
            <a:r>
              <a:rPr lang="en" sz="6000">
                <a:latin typeface="Homemade Apple"/>
                <a:ea typeface="Homemade Apple"/>
                <a:cs typeface="Homemade Apple"/>
                <a:sym typeface="Homemade Apple"/>
              </a:rPr>
              <a:t>hank you for an awesome quarter!</a:t>
            </a:r>
            <a:endParaRPr sz="600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78" name="Google Shape;278;p4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962850" y="321103"/>
            <a:ext cx="7571700" cy="54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do we need this system?</a:t>
            </a:r>
            <a:endParaRPr sz="3600"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653750" y="1236825"/>
            <a:ext cx="78039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A solution for professional service companies to better manage their employees, budgets and profits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Optimizes the potential for your workforce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❖"/>
            </a:pPr>
            <a:r>
              <a:rPr lang="en"/>
              <a:t>Better workforce utilization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Caveat"/>
                <a:ea typeface="Caveat"/>
                <a:cs typeface="Caveat"/>
                <a:sym typeface="Caveat"/>
              </a:rPr>
              <a:t>Draft ERD</a:t>
            </a:r>
            <a:endParaRPr b="1" sz="36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/>
        </p:nvSpPr>
        <p:spPr>
          <a:xfrm>
            <a:off x="538250" y="497019"/>
            <a:ext cx="587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Tables Used in Draft ERD</a:t>
            </a:r>
            <a:endParaRPr b="1" sz="3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538250" y="1639414"/>
            <a:ext cx="58788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cifico"/>
              <a:buChar char="❖"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Employee Detail Table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cifico"/>
              <a:buChar char="❖"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Compensation Table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cifico"/>
              <a:buChar char="❖"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General Skill Table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cifico"/>
              <a:buChar char="❖"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Employee Skill Table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cifico"/>
              <a:buChar char="❖"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General Project Table 	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cifico"/>
              <a:buChar char="❖"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Resource Lock Table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800" y="0"/>
            <a:ext cx="6034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latin typeface="Caveat"/>
                <a:ea typeface="Caveat"/>
                <a:cs typeface="Caveat"/>
                <a:sym typeface="Caveat"/>
              </a:rPr>
              <a:t>Revised</a:t>
            </a:r>
            <a:r>
              <a:rPr b="1" lang="en" sz="3600">
                <a:latin typeface="Caveat"/>
                <a:ea typeface="Caveat"/>
                <a:cs typeface="Caveat"/>
                <a:sym typeface="Caveat"/>
              </a:rPr>
              <a:t> ERD</a:t>
            </a:r>
            <a:endParaRPr b="1" sz="36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/>
        </p:nvSpPr>
        <p:spPr>
          <a:xfrm>
            <a:off x="538250" y="497025"/>
            <a:ext cx="7264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Tables Used in Revised ERD</a:t>
            </a:r>
            <a:endParaRPr b="1" sz="3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538250" y="1639414"/>
            <a:ext cx="58788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cifico"/>
              <a:buChar char="❖"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Employee Detail Table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cifico"/>
              <a:buChar char="❖"/>
            </a:pPr>
            <a:r>
              <a:rPr i="1" lang="en" sz="2400" u="sng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Employee Address Table</a:t>
            </a:r>
            <a:endParaRPr i="1" sz="2400" u="sng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cifico"/>
              <a:buChar char="❖"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Compensation Table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cifico"/>
              <a:buChar char="❖"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General Skill Table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cifico"/>
              <a:buChar char="❖"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Employee Skill Table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cifico"/>
              <a:buChar char="❖"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General Project Table 	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cifico"/>
              <a:buChar char="❖"/>
            </a:pPr>
            <a:r>
              <a:rPr lang="en" sz="240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Resource Lock Table</a:t>
            </a:r>
            <a:endParaRPr sz="240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500" y="0"/>
            <a:ext cx="5965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ar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DDE1E9"/>
      </a:lt2>
      <a:accent1>
        <a:srgbClr val="AD249E"/>
      </a:accent1>
      <a:accent2>
        <a:srgbClr val="57029B"/>
      </a:accent2>
      <a:accent3>
        <a:srgbClr val="D3135E"/>
      </a:accent3>
      <a:accent4>
        <a:srgbClr val="0340A5"/>
      </a:accent4>
      <a:accent5>
        <a:srgbClr val="00CBD6"/>
      </a:accent5>
      <a:accent6>
        <a:srgbClr val="FF8A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