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2" r:id="rId18"/>
    <p:sldId id="275" r:id="rId19"/>
    <p:sldId id="271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35" autoAdjust="0"/>
  </p:normalViewPr>
  <p:slideViewPr>
    <p:cSldViewPr>
      <p:cViewPr varScale="1">
        <p:scale>
          <a:sx n="81" d="100"/>
          <a:sy n="81" d="100"/>
        </p:scale>
        <p:origin x="153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5B8DA-2906-4506-A3A2-B884F75D046D}" type="datetimeFigureOut">
              <a:rPr lang="en-IN" smtClean="0"/>
              <a:pPr/>
              <a:t>06-06-2023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1FC-6BE0-4EA7-BA4D-C51607464A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475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1FC-6BE0-4EA7-BA4D-C51607464AAD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39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arnopencv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MISC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752" y="1754829"/>
            <a:ext cx="2182247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2590" y="145777"/>
            <a:ext cx="520257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Department of Computer Engineering,</a:t>
            </a:r>
          </a:p>
          <a:p>
            <a:pPr algn="ctr"/>
            <a:endParaRPr lang="en-IN" dirty="0">
              <a:latin typeface="+mj-lt"/>
              <a:cs typeface="Times New Roman" pitchFamily="18" charset="0"/>
            </a:endParaRPr>
          </a:p>
          <a:p>
            <a:pPr algn="ctr"/>
            <a:r>
              <a:rPr lang="en-IN" dirty="0">
                <a:latin typeface="+mj-lt"/>
                <a:cs typeface="Times New Roman" pitchFamily="18" charset="0"/>
              </a:rPr>
              <a:t>Presentation On:</a:t>
            </a:r>
          </a:p>
          <a:p>
            <a:pPr algn="ctr"/>
            <a:endParaRPr lang="en-IN" b="1" dirty="0">
              <a:latin typeface="+mj-lt"/>
              <a:cs typeface="Times New Roman" pitchFamily="18" charset="0"/>
            </a:endParaRPr>
          </a:p>
          <a:p>
            <a:pPr algn="ctr"/>
            <a:r>
              <a:rPr lang="en-IN" sz="2000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itchFamily="18" charset="0"/>
              </a:rPr>
              <a:t>“Sign Language Detection System”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8986" y="4234621"/>
            <a:ext cx="2326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+mj-lt"/>
                <a:cs typeface="Times New Roman" pitchFamily="18" charset="0"/>
              </a:rPr>
              <a:t>Supervisor:</a:t>
            </a:r>
          </a:p>
          <a:p>
            <a:r>
              <a:rPr lang="en-IN" sz="2000" b="1" dirty="0" err="1">
                <a:latin typeface="+mj-lt"/>
                <a:cs typeface="Times New Roman" pitchFamily="18" charset="0"/>
              </a:rPr>
              <a:t>Dr.</a:t>
            </a:r>
            <a:r>
              <a:rPr lang="en-IN" sz="2000" b="1" dirty="0">
                <a:latin typeface="+mj-lt"/>
                <a:cs typeface="Times New Roman" pitchFamily="18" charset="0"/>
              </a:rPr>
              <a:t> Harish Sharma</a:t>
            </a:r>
          </a:p>
          <a:p>
            <a:r>
              <a:rPr lang="en-IN" sz="2000" b="1" dirty="0">
                <a:latin typeface="+mj-lt"/>
                <a:cs typeface="Times New Roman" pitchFamily="18" charset="0"/>
              </a:rPr>
              <a:t>Asst. Professor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4076821"/>
            <a:ext cx="211205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+mj-lt"/>
                <a:cs typeface="Times New Roman" pitchFamily="18" charset="0"/>
              </a:rPr>
              <a:t>Submitted By:</a:t>
            </a:r>
          </a:p>
          <a:p>
            <a:r>
              <a:rPr lang="en-IN" sz="1400" b="1" dirty="0">
                <a:latin typeface="+mj-lt"/>
                <a:cs typeface="Times New Roman" pitchFamily="18" charset="0"/>
              </a:rPr>
              <a:t>Srishti Gupta</a:t>
            </a:r>
            <a:r>
              <a:rPr lang="en-US" sz="1400" b="1" dirty="0">
                <a:latin typeface="+mj-lt"/>
                <a:cs typeface="Times New Roman" pitchFamily="18" charset="0"/>
              </a:rPr>
              <a:t>(19/428)</a:t>
            </a:r>
            <a:endParaRPr lang="en-IN" sz="1400" dirty="0">
              <a:latin typeface="+mj-lt"/>
              <a:cs typeface="Times New Roman" pitchFamily="18" charset="0"/>
            </a:endParaRPr>
          </a:p>
          <a:p>
            <a:r>
              <a:rPr lang="en-IN" sz="1400" b="1" dirty="0">
                <a:latin typeface="+mj-lt"/>
                <a:cs typeface="Times New Roman" pitchFamily="18" charset="0"/>
              </a:rPr>
              <a:t>Isha Bhargava</a:t>
            </a:r>
            <a:r>
              <a:rPr lang="en-US" sz="1400" b="1" dirty="0">
                <a:latin typeface="+mj-lt"/>
                <a:cs typeface="Times New Roman" pitchFamily="18" charset="0"/>
              </a:rPr>
              <a:t>(20/615)</a:t>
            </a:r>
            <a:endParaRPr lang="en-IN" sz="1400" dirty="0">
              <a:latin typeface="+mj-lt"/>
              <a:cs typeface="Times New Roman" pitchFamily="18" charset="0"/>
            </a:endParaRPr>
          </a:p>
          <a:p>
            <a:endParaRPr lang="en-IN" sz="1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7904" y="5666340"/>
            <a:ext cx="571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Rajasthan Technical University, Kota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554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 Collection- Using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OpenCV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>Acquire the image</a:t>
            </a:r>
          </a:p>
          <a:p>
            <a:r>
              <a:rPr lang="en-US" dirty="0"/>
              <a:t>Acquire frames in real time</a:t>
            </a:r>
          </a:p>
          <a:p>
            <a:pPr marL="114300" indent="0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sz="1600" dirty="0"/>
              <a:t>cap=cv2.VideoCapture(0)</a:t>
            </a:r>
          </a:p>
          <a:p>
            <a:pPr marL="114300" indent="0">
              <a:buNone/>
            </a:pPr>
            <a:r>
              <a:rPr lang="en-US" sz="1600" dirty="0"/>
              <a:t>       directory='Image/'</a:t>
            </a:r>
          </a:p>
          <a:p>
            <a:pPr marL="114300" indent="0">
              <a:buNone/>
            </a:pPr>
            <a:r>
              <a:rPr lang="en-US" sz="1600" dirty="0"/>
              <a:t>       while True:</a:t>
            </a:r>
          </a:p>
          <a:p>
            <a:pPr marL="114300" indent="0">
              <a:buNone/>
            </a:pPr>
            <a:r>
              <a:rPr lang="en-US" sz="1600" dirty="0"/>
              <a:t>          _,frame=</a:t>
            </a:r>
            <a:r>
              <a:rPr lang="en-US" sz="1600" dirty="0" err="1"/>
              <a:t>cap.read</a:t>
            </a:r>
            <a:r>
              <a:rPr lang="en-US" sz="1600" dirty="0"/>
              <a:t>()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73576E-49DB-2916-1C8F-FB2AE432F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89" y="1600200"/>
            <a:ext cx="3214511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9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Preprocessing </a:t>
            </a:r>
          </a:p>
          <a:p>
            <a:pPr marL="114300" indent="0">
              <a:buNone/>
            </a:pPr>
            <a:r>
              <a:rPr lang="en-US" dirty="0"/>
              <a:t>   -Morphological Transform</a:t>
            </a:r>
          </a:p>
          <a:p>
            <a:pPr marL="114300" indent="0">
              <a:buNone/>
            </a:pPr>
            <a:r>
              <a:rPr lang="en-US" dirty="0"/>
              <a:t>   -Blurring</a:t>
            </a:r>
          </a:p>
          <a:p>
            <a:pPr marL="114300" indent="0">
              <a:buNone/>
            </a:pPr>
            <a:r>
              <a:rPr lang="en-US" dirty="0"/>
              <a:t>   -Thresholding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90800"/>
            <a:ext cx="4557713" cy="363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77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667000" y="1443527"/>
            <a:ext cx="2514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ACQUISATION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679107" y="2594361"/>
            <a:ext cx="2514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PROCESSING</a:t>
            </a:r>
          </a:p>
          <a:p>
            <a:pPr algn="ctr"/>
            <a:r>
              <a:rPr lang="en-US" dirty="0"/>
              <a:t>(SEGMENTATION)</a:t>
            </a:r>
            <a:endParaRPr lang="en-IN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3924300" y="2205527"/>
            <a:ext cx="12107" cy="388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688365" y="3809287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  <a:p>
            <a:pPr algn="ctr"/>
            <a:r>
              <a:rPr lang="en-US" dirty="0"/>
              <a:t>(KEYPOINT PLACEMENT)</a:t>
            </a:r>
            <a:endParaRPr lang="en-IN" dirty="0"/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>
            <a:off x="3936407" y="3356361"/>
            <a:ext cx="9258" cy="452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688365" y="48768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SVM</a:t>
            </a:r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>
            <a:off x="3945665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688365" y="59436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3945665" y="5410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62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25908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 necessary packages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81400" y="25908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N" dirty="0"/>
              <a:t>Initialize models.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0" y="2616793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acquired data(images)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6096000" y="41910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IN" dirty="0"/>
              <a:t>Detect hand keypoints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81400" y="41910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Recognize hand gestures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895600" y="2978743"/>
            <a:ext cx="609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5431564" y="3003135"/>
            <a:ext cx="609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 rot="5400000">
            <a:off x="6691357" y="3749645"/>
            <a:ext cx="609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 rot="10800000">
            <a:off x="5455065" y="4552950"/>
            <a:ext cx="609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838200" y="1690450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Gesture Detection</a:t>
            </a:r>
            <a:endParaRPr lang="en-IN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066800" y="4191000"/>
            <a:ext cx="1828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Text Implementation</a:t>
            </a:r>
          </a:p>
        </p:txBody>
      </p:sp>
      <p:sp>
        <p:nvSpPr>
          <p:cNvPr id="15" name="Right Arrow 14"/>
          <p:cNvSpPr/>
          <p:nvPr/>
        </p:nvSpPr>
        <p:spPr>
          <a:xfrm rot="10800000">
            <a:off x="2940465" y="4552950"/>
            <a:ext cx="609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930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DIAGRAM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5800" y="1773252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76600" y="1769691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CAMERA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276600" y="29718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OPENCV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3505200" y="4101268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TRANSFORM TO FRAMES</a:t>
            </a:r>
            <a:endParaRPr lang="en-IN" sz="800" dirty="0"/>
          </a:p>
        </p:txBody>
      </p:sp>
      <p:sp>
        <p:nvSpPr>
          <p:cNvPr id="9" name="Oval 8"/>
          <p:cNvSpPr/>
          <p:nvPr/>
        </p:nvSpPr>
        <p:spPr>
          <a:xfrm>
            <a:off x="6142290" y="5445095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PREDICT THE GESTURE</a:t>
            </a:r>
            <a:endParaRPr lang="en-IN" sz="1000" dirty="0"/>
          </a:p>
        </p:txBody>
      </p:sp>
      <p:sp>
        <p:nvSpPr>
          <p:cNvPr id="10" name="Oval 9"/>
          <p:cNvSpPr/>
          <p:nvPr/>
        </p:nvSpPr>
        <p:spPr>
          <a:xfrm>
            <a:off x="6142290" y="27051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EXTRACT  HAND</a:t>
            </a:r>
            <a:endParaRPr lang="en-IN" sz="1400" dirty="0"/>
          </a:p>
        </p:txBody>
      </p:sp>
      <p:sp>
        <p:nvSpPr>
          <p:cNvPr id="11" name="Rectangle 10"/>
          <p:cNvSpPr/>
          <p:nvPr/>
        </p:nvSpPr>
        <p:spPr>
          <a:xfrm>
            <a:off x="5989890" y="4367968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ANN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4" idx="3"/>
            <a:endCxn id="6" idx="1"/>
          </p:cNvCxnSpPr>
          <p:nvPr/>
        </p:nvCxnSpPr>
        <p:spPr>
          <a:xfrm flipV="1">
            <a:off x="2209800" y="2112591"/>
            <a:ext cx="1066800" cy="3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4038600" y="2455491"/>
            <a:ext cx="0" cy="516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4038600" y="3657600"/>
            <a:ext cx="0" cy="443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0" idx="2"/>
          </p:cNvCxnSpPr>
          <p:nvPr/>
        </p:nvCxnSpPr>
        <p:spPr>
          <a:xfrm>
            <a:off x="4800600" y="3314700"/>
            <a:ext cx="13416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4"/>
            <a:endCxn id="11" idx="0"/>
          </p:cNvCxnSpPr>
          <p:nvPr/>
        </p:nvCxnSpPr>
        <p:spPr>
          <a:xfrm>
            <a:off x="6751890" y="3924300"/>
            <a:ext cx="0" cy="443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9" idx="0"/>
          </p:cNvCxnSpPr>
          <p:nvPr/>
        </p:nvCxnSpPr>
        <p:spPr>
          <a:xfrm>
            <a:off x="6751890" y="5053768"/>
            <a:ext cx="0" cy="391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2"/>
          </p:cNvCxnSpPr>
          <p:nvPr/>
        </p:nvCxnSpPr>
        <p:spPr>
          <a:xfrm rot="10800000">
            <a:off x="4724400" y="3657601"/>
            <a:ext cx="1417890" cy="23970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2"/>
            <a:endCxn id="7" idx="1"/>
          </p:cNvCxnSpPr>
          <p:nvPr/>
        </p:nvCxnSpPr>
        <p:spPr>
          <a:xfrm rot="10800000">
            <a:off x="3276600" y="3314700"/>
            <a:ext cx="228600" cy="1319968"/>
          </a:xfrm>
          <a:prstGeom prst="bentConnector3">
            <a:avLst>
              <a:gd name="adj1" fmla="val 2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4" idx="2"/>
          </p:cNvCxnSpPr>
          <p:nvPr/>
        </p:nvCxnSpPr>
        <p:spPr>
          <a:xfrm rot="10800000">
            <a:off x="1447801" y="2459052"/>
            <a:ext cx="1828799" cy="5889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92110" y="1904057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GESTURES</a:t>
            </a:r>
            <a:endParaRPr lang="en-IN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1760913" y="2840995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PREDICTED LABEL</a:t>
            </a:r>
            <a:endParaRPr lang="en-IN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3980202" y="2582840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VIDEO STREAM</a:t>
            </a:r>
            <a:endParaRPr lang="en-IN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5041711" y="3102605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SVM</a:t>
            </a:r>
            <a:endParaRPr lang="en-IN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355112" y="3793495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FRAMES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775578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Firstly the Data need to be acquired.</a:t>
            </a:r>
          </a:p>
          <a:p>
            <a:pPr>
              <a:lnSpc>
                <a:spcPct val="150000"/>
              </a:lnSpc>
            </a:pPr>
            <a:r>
              <a:rPr lang="en-US" dirty="0"/>
              <a:t>For  data acquisition we use Open CV to trigger the web cam operations and save the frames as images in .png format.</a:t>
            </a:r>
          </a:p>
          <a:p>
            <a:pPr>
              <a:lnSpc>
                <a:spcPct val="150000"/>
              </a:lnSpc>
            </a:pPr>
            <a:r>
              <a:rPr lang="en-US" dirty="0"/>
              <a:t>Then the segmentation of each image is needed to be done.</a:t>
            </a:r>
          </a:p>
          <a:p>
            <a:pPr>
              <a:lnSpc>
                <a:spcPct val="150000"/>
              </a:lnSpc>
            </a:pPr>
            <a:r>
              <a:rPr lang="en-US" dirty="0"/>
              <a:t>Edges of the each image and is blurred and for threshold extraction of the hand.</a:t>
            </a:r>
          </a:p>
        </p:txBody>
      </p:sp>
    </p:spTree>
    <p:extLst>
      <p:ext uri="{BB962C8B-B14F-4D97-AF65-F5344CB8AC3E}">
        <p14:creationId xmlns:p14="http://schemas.microsoft.com/office/powerpoint/2010/main" val="126602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Then the function model is trained for the key point generation on the hand data images.</a:t>
            </a:r>
          </a:p>
          <a:p>
            <a:pPr>
              <a:lnSpc>
                <a:spcPct val="150000"/>
              </a:lnSpc>
            </a:pPr>
            <a:r>
              <a:rPr lang="en-US" dirty="0"/>
              <a:t>After the key point is drawn on each image, the app model need to be trained for the real time comparison of webcam frames to the acquired data</a:t>
            </a:r>
          </a:p>
          <a:p>
            <a:pPr>
              <a:lnSpc>
                <a:spcPct val="150000"/>
              </a:lnSpc>
            </a:pPr>
            <a:r>
              <a:rPr lang="en-US" dirty="0"/>
              <a:t>Each frame is compared with the each data set, and the data set with most accuracy is displayed on the cam window.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31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29" y="1219200"/>
            <a:ext cx="7620000" cy="4800600"/>
          </a:xfrm>
        </p:spPr>
        <p:txBody>
          <a:bodyPr/>
          <a:lstStyle/>
          <a:p>
            <a:r>
              <a:rPr lang="en-US" dirty="0"/>
              <a:t>Current sign language detection model can detect gestures and make sentences with the accuracy of above 90%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F04BA-3DC4-705F-1381-07C68E32BE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5" y="2857232"/>
            <a:ext cx="4258903" cy="2400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FE800F-879E-AF66-1748-6FB2C4357B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57232"/>
            <a:ext cx="4292966" cy="240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45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3F2580-9286-86BB-9564-8A85182DD1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4930"/>
            <a:ext cx="4199752" cy="26147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E669B2-E31A-C316-18F2-7D88CE8111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7" y="3276600"/>
            <a:ext cx="4474290" cy="2895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A6BC94-5C19-89C9-1FB9-357232BDD0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7" y="411638"/>
            <a:ext cx="4474290" cy="25880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A6111D-A218-074E-A02E-85624BF993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276600"/>
            <a:ext cx="423335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41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this project, we proposed an idea for feasible communication between hearing impaired and normal person with the help of deep learning and machine learning approach using international sign language.</a:t>
            </a:r>
          </a:p>
          <a:p>
            <a:pPr>
              <a:lnSpc>
                <a:spcPct val="150000"/>
              </a:lnSpc>
            </a:pPr>
            <a:r>
              <a:rPr lang="en-US" dirty="0"/>
              <a:t>This proposed work ensures accuracy of above 90% for all the alphabets of International Sign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1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world hardly live without communication, no matter whether it is in the form of texture, voice or visual expression.</a:t>
            </a:r>
          </a:p>
          <a:p>
            <a:pPr>
              <a:lnSpc>
                <a:spcPct val="150000"/>
              </a:lnSpc>
            </a:pPr>
            <a:r>
              <a:rPr lang="en-US" dirty="0"/>
              <a:t>Communication among deaf and dumb people is carried by text or visual expression</a:t>
            </a:r>
          </a:p>
          <a:p>
            <a:pPr>
              <a:lnSpc>
                <a:spcPct val="150000"/>
              </a:lnSpc>
            </a:pPr>
            <a:r>
              <a:rPr lang="en-US" dirty="0"/>
              <a:t>Gesture communication is always in the scope of confidential and secure communication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Hands and facial parts are immensely influential to express the thoughts of human in confidential communication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507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FB7F-F4CD-7F2B-6C99-BE2EF3F9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4E9D-0F0F-DE4E-A982-F7B103334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 hangingPunct="0">
              <a:buSzPts val="1100"/>
              <a:buFont typeface="+mj-lt"/>
              <a:buAutoNum type="arabicPeriod"/>
            </a:pP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User-Independent American Sign Language Alphabet Recognition Based on Depth Image and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PCANet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Features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Walaa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Aly; Saleh Aly; Sultan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Almotairi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| IEEE Access Year: 2019.</a:t>
            </a:r>
            <a:endParaRPr lang="en-IN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buSzPts val="1100"/>
              <a:buFont typeface="+mj-lt"/>
              <a:buAutoNum type="arabicPeriod"/>
            </a:pP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Sign Language Recognition Using Multiple Kernel Learning: A Case Study of Pakistan Sign Language  Farman Shah; Muhammad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Saqlain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Shah; Waseem Akram;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Awais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Manzoor;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Rasha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Orban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Mahmoud;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Diaa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Salama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Abdelminaam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| IEEE Access Year: 2021</a:t>
            </a:r>
            <a:endParaRPr lang="en-IN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buSzPts val="1100"/>
              <a:buFont typeface="+mj-lt"/>
              <a:buAutoNum type="arabicPeriod"/>
            </a:pP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OpenCV Image processing library </a:t>
            </a:r>
            <a:r>
              <a:rPr lang="en-US" u="none" strike="noStrike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www.learnopencv.com</a:t>
            </a:r>
            <a:endParaRPr lang="en-IN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Scikit Learn - Documentation http://scikit-learn.org/stable</a:t>
            </a:r>
            <a:endParaRPr lang="en-I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3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57200"/>
            <a:ext cx="7543800" cy="765175"/>
          </a:xfrm>
        </p:spPr>
        <p:txBody>
          <a:bodyPr/>
          <a:lstStyle/>
          <a:p>
            <a:r>
              <a:rPr lang="en-US" sz="4600" dirty="0"/>
              <a:t>LITERATURE REVIEW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91890"/>
              </p:ext>
            </p:extLst>
          </p:nvPr>
        </p:nvGraphicFramePr>
        <p:xfrm>
          <a:off x="152400" y="1600200"/>
          <a:ext cx="8229599" cy="454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0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8953">
                <a:tc>
                  <a:txBody>
                    <a:bodyPr/>
                    <a:lstStyle/>
                    <a:p>
                      <a:r>
                        <a:rPr lang="en-US" sz="20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Publications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64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Naresh</a:t>
                      </a:r>
                      <a:r>
                        <a:rPr lang="en-US" sz="2000" baseline="0" dirty="0"/>
                        <a:t> Kumar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ICCCA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Hand</a:t>
                      </a:r>
                      <a:r>
                        <a:rPr lang="en-US" sz="2000" baseline="0" dirty="0"/>
                        <a:t> Sign Language Recognition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SVM &amp; 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Classification to recognition sign language Symbols</a:t>
                      </a:r>
                      <a:r>
                        <a:rPr lang="en-US" sz="2000" baseline="0" dirty="0"/>
                        <a:t> (97.3%)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457">
                <a:tc>
                  <a:txBody>
                    <a:bodyPr/>
                    <a:lstStyle/>
                    <a:p>
                      <a:r>
                        <a:rPr lang="en-US" sz="2000" dirty="0" err="1"/>
                        <a:t>Tse</a:t>
                      </a:r>
                      <a:r>
                        <a:rPr lang="en-US" sz="2000" dirty="0"/>
                        <a:t>-un</a:t>
                      </a:r>
                      <a:r>
                        <a:rPr lang="en-US" sz="2000" baseline="0" dirty="0"/>
                        <a:t> pan, Li-</a:t>
                      </a:r>
                      <a:r>
                        <a:rPr lang="en-US" sz="2000" baseline="0" dirty="0" err="1"/>
                        <a:t>Yun</a:t>
                      </a:r>
                      <a:r>
                        <a:rPr lang="en-US" sz="2000" baseline="0" dirty="0"/>
                        <a:t> Lo, Chung-Wei </a:t>
                      </a:r>
                      <a:r>
                        <a:rPr lang="en-US" sz="2000" baseline="0" dirty="0" err="1"/>
                        <a:t>Yeh</a:t>
                      </a:r>
                      <a:r>
                        <a:rPr lang="en-US" sz="2000" baseline="0" dirty="0"/>
                        <a:t>, </a:t>
                      </a:r>
                      <a:r>
                        <a:rPr lang="en-US" sz="2000" baseline="0" dirty="0" err="1"/>
                        <a:t>Jhe</a:t>
                      </a:r>
                      <a:r>
                        <a:rPr lang="en-US" sz="2000" baseline="0" dirty="0"/>
                        <a:t>-Wei Li, </a:t>
                      </a:r>
                      <a:r>
                        <a:rPr lang="en-US" sz="2000" baseline="0" dirty="0" err="1"/>
                        <a:t>Hou-tim</a:t>
                      </a:r>
                      <a:r>
                        <a:rPr lang="en-US" sz="2000" baseline="0" dirty="0"/>
                        <a:t> Liu , Min-Chun </a:t>
                      </a:r>
                      <a:r>
                        <a:rPr lang="en-US" sz="2000" baseline="0" dirty="0" err="1"/>
                        <a:t>Hu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Real-Time</a:t>
                      </a:r>
                      <a:r>
                        <a:rPr lang="en-US" sz="2000" baseline="0" dirty="0"/>
                        <a:t> Sign Language Recognition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SVM,PCA</a:t>
                      </a:r>
                      <a:r>
                        <a:rPr lang="en-US" sz="2000" baseline="0" dirty="0"/>
                        <a:t> &amp; LDA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Images</a:t>
                      </a:r>
                      <a:r>
                        <a:rPr lang="en-US" sz="2000" baseline="0" dirty="0"/>
                        <a:t> of the same gesture were captured in different lighting conditions (94%)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Sign language is learned by deaf and dumb, and usually it is not known to normal people, so it become a challenge for communication between a normal and hearing impaired person.</a:t>
            </a:r>
          </a:p>
          <a:p>
            <a:pPr>
              <a:lnSpc>
                <a:spcPct val="150000"/>
              </a:lnSpc>
            </a:pPr>
            <a:r>
              <a:rPr lang="en-US" dirty="0"/>
              <a:t>It strike to our mind to bridge the gap between impaired people and normal people to make the communication easier.</a:t>
            </a:r>
          </a:p>
          <a:p>
            <a:pPr>
              <a:lnSpc>
                <a:spcPct val="150000"/>
              </a:lnSpc>
            </a:pPr>
            <a:r>
              <a:rPr lang="en-US" dirty="0"/>
              <a:t>Sign language recognition (SLR) system takes an input expression from the hearing impaired person gives output to the normal person in the form of text or voice.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7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Understanding the exact context of symbolic expression of deaf and dumb people is the challenging job in real life until unless it is properly specified.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84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Communication is always having a great impact in every domain and how it is considered the meaning of the thoughts and expression that attract the researchers to bridge this gap for every living being</a:t>
            </a:r>
          </a:p>
          <a:p>
            <a:pPr>
              <a:lnSpc>
                <a:spcPct val="150000"/>
              </a:lnSpc>
            </a:pPr>
            <a:r>
              <a:rPr lang="en-US" dirty="0"/>
              <a:t>The objective of this project is to identify the symbolic expression through images so that the communication gap between a normal and hearing impaired person  can easily bridged.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00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will analyze 780 images in total.</a:t>
            </a:r>
          </a:p>
          <a:p>
            <a:pPr>
              <a:lnSpc>
                <a:spcPct val="150000"/>
              </a:lnSpc>
            </a:pPr>
            <a:r>
              <a:rPr lang="en-US" dirty="0"/>
              <a:t>With each alphabet having 30 images data for more accurate detection.</a:t>
            </a:r>
          </a:p>
          <a:p>
            <a:pPr>
              <a:lnSpc>
                <a:spcPct val="150000"/>
              </a:lnSpc>
            </a:pPr>
            <a:r>
              <a:rPr lang="en-US" dirty="0"/>
              <a:t>All the images are resized to 640 x 480 pixels, and we perform both the model optimization and prediction on these downscaled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44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295400"/>
          </a:xfrm>
        </p:spPr>
        <p:txBody>
          <a:bodyPr/>
          <a:lstStyle/>
          <a:p>
            <a:r>
              <a:rPr lang="en-US" dirty="0"/>
              <a:t>Below figure shows an example from every class of sign images dataset.</a:t>
            </a:r>
            <a:endParaRPr lang="en-IN" dirty="0"/>
          </a:p>
        </p:txBody>
      </p:sp>
      <p:pic>
        <p:nvPicPr>
          <p:cNvPr id="1028" name="Picture 4" descr="INTERNATIONAL DAY OF SIGN LANGUAGES | Bear Essential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95600"/>
            <a:ext cx="508113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5599"/>
            <a:ext cx="2951008" cy="1526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" y="4648200"/>
            <a:ext cx="296228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00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/>
              <a:t>In this work, we proposed an idea to use Machine Learning and Deep Learning to make a Sign language Detection Model, for International Sign Language.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Deep Learning-</a:t>
            </a:r>
          </a:p>
          <a:p>
            <a:pPr marL="114300" indent="0">
              <a:buNone/>
            </a:pPr>
            <a:r>
              <a:rPr lang="en-US" dirty="0"/>
              <a:t> ANN-An artificial neural network is an interconnected group of nodes, inspired by a simplification of neurons in a brain. Here, each circular node represents an artificial neuron and an arrow represents a connection from the output of one artificial neuron to the input of another.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Machine Learning-</a:t>
            </a:r>
          </a:p>
          <a:p>
            <a:pPr marL="114300" indent="0">
              <a:buNone/>
            </a:pPr>
            <a:r>
              <a:rPr lang="en-US" dirty="0"/>
              <a:t>SVM-Support Vector Machine (SVM) is a supervised learning machine learning algorithm that can be used for both classification or regression challenges. However, it is mostly used in classification problems, such as text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126517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588</TotalTime>
  <Words>943</Words>
  <Application>Microsoft Office PowerPoint</Application>
  <PresentationFormat>On-screen Show (4:3)</PresentationFormat>
  <Paragraphs>121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</vt:lpstr>
      <vt:lpstr>Adjacency</vt:lpstr>
      <vt:lpstr>PowerPoint Presentation</vt:lpstr>
      <vt:lpstr>INTRODUCTION</vt:lpstr>
      <vt:lpstr>LITERATURE REVIEW</vt:lpstr>
      <vt:lpstr>MOTIVATION</vt:lpstr>
      <vt:lpstr>PROBLEM STATEMENT</vt:lpstr>
      <vt:lpstr>OBJECTIVE</vt:lpstr>
      <vt:lpstr>DATA DESCRIPTION </vt:lpstr>
      <vt:lpstr>CONT.</vt:lpstr>
      <vt:lpstr>PROPOSED WORK</vt:lpstr>
      <vt:lpstr>IMPLEMENTATION</vt:lpstr>
      <vt:lpstr>IMPLEMENTATION</vt:lpstr>
      <vt:lpstr>IMPLEMENTATION</vt:lpstr>
      <vt:lpstr>IMPLEMENTATION</vt:lpstr>
      <vt:lpstr>DATAFLOW DIAGRAM</vt:lpstr>
      <vt:lpstr>WORKING</vt:lpstr>
      <vt:lpstr>WORKING</vt:lpstr>
      <vt:lpstr>RESULT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Kashyap</dc:creator>
  <cp:lastModifiedBy>srishtigupta2630@gmail.com</cp:lastModifiedBy>
  <cp:revision>36</cp:revision>
  <dcterms:created xsi:type="dcterms:W3CDTF">2006-08-16T00:00:00Z</dcterms:created>
  <dcterms:modified xsi:type="dcterms:W3CDTF">2023-06-06T07:29:03Z</dcterms:modified>
</cp:coreProperties>
</file>