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7BD8E-EB38-4811-BA0C-BAAB47917CE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153448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77BD8E-EB38-4811-BA0C-BAAB47917CE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415724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77BD8E-EB38-4811-BA0C-BAAB47917CE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116822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77BD8E-EB38-4811-BA0C-BAAB47917CE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02E1-5B22-4D5F-A671-39EEAC36CEA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434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77BD8E-EB38-4811-BA0C-BAAB47917CE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948294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77BD8E-EB38-4811-BA0C-BAAB47917CE3}"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404860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77BD8E-EB38-4811-BA0C-BAAB47917CE3}"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78814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7BD8E-EB38-4811-BA0C-BAAB47917CE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3974130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7BD8E-EB38-4811-BA0C-BAAB47917CE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288002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7BD8E-EB38-4811-BA0C-BAAB47917CE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168778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7BD8E-EB38-4811-BA0C-BAAB47917CE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357682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7BD8E-EB38-4811-BA0C-BAAB47917CE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201390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7BD8E-EB38-4811-BA0C-BAAB47917CE3}"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92338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77BD8E-EB38-4811-BA0C-BAAB47917CE3}"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5184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7BD8E-EB38-4811-BA0C-BAAB47917CE3}"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300196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77BD8E-EB38-4811-BA0C-BAAB47917CE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169706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77BD8E-EB38-4811-BA0C-BAAB47917CE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02E1-5B22-4D5F-A671-39EEAC36CEAD}" type="slidenum">
              <a:rPr lang="en-US" smtClean="0"/>
              <a:t>‹#›</a:t>
            </a:fld>
            <a:endParaRPr lang="en-US"/>
          </a:p>
        </p:txBody>
      </p:sp>
    </p:spTree>
    <p:extLst>
      <p:ext uri="{BB962C8B-B14F-4D97-AF65-F5344CB8AC3E}">
        <p14:creationId xmlns:p14="http://schemas.microsoft.com/office/powerpoint/2010/main" val="212596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477BD8E-EB38-4811-BA0C-BAAB47917CE3}" type="datetimeFigureOut">
              <a:rPr lang="en-US" smtClean="0"/>
              <a:t>12/13/2020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E5402E1-5B22-4D5F-A671-39EEAC36CEAD}" type="slidenum">
              <a:rPr lang="en-US" smtClean="0"/>
              <a:t>‹#›</a:t>
            </a:fld>
            <a:endParaRPr lang="en-US"/>
          </a:p>
        </p:txBody>
      </p:sp>
    </p:spTree>
    <p:extLst>
      <p:ext uri="{BB962C8B-B14F-4D97-AF65-F5344CB8AC3E}">
        <p14:creationId xmlns:p14="http://schemas.microsoft.com/office/powerpoint/2010/main" val="34810693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1E23-253C-4519-A72D-3ECCF981775F}"/>
              </a:ext>
            </a:extLst>
          </p:cNvPr>
          <p:cNvSpPr>
            <a:spLocks noGrp="1"/>
          </p:cNvSpPr>
          <p:nvPr>
            <p:ph type="ctrTitle"/>
          </p:nvPr>
        </p:nvSpPr>
        <p:spPr>
          <a:xfrm>
            <a:off x="1422990" y="207963"/>
            <a:ext cx="9001462" cy="2387600"/>
          </a:xfrm>
        </p:spPr>
        <p:txBody>
          <a:bodyPr/>
          <a:lstStyle/>
          <a:p>
            <a:r>
              <a:rPr lang="en-US" dirty="0"/>
              <a:t>The sparks foundation</a:t>
            </a:r>
            <a:br>
              <a:rPr lang="en-US" dirty="0"/>
            </a:br>
            <a:r>
              <a:rPr lang="en-US" dirty="0"/>
              <a:t>GRIP TASK:3</a:t>
            </a:r>
          </a:p>
        </p:txBody>
      </p:sp>
      <p:sp>
        <p:nvSpPr>
          <p:cNvPr id="3" name="Subtitle 2">
            <a:extLst>
              <a:ext uri="{FF2B5EF4-FFF2-40B4-BE49-F238E27FC236}">
                <a16:creationId xmlns:a16="http://schemas.microsoft.com/office/drawing/2014/main" id="{4BB1290A-F4E6-45A2-8A39-3F93F64AF8B2}"/>
              </a:ext>
            </a:extLst>
          </p:cNvPr>
          <p:cNvSpPr>
            <a:spLocks noGrp="1"/>
          </p:cNvSpPr>
          <p:nvPr>
            <p:ph type="subTitle" idx="1"/>
          </p:nvPr>
        </p:nvSpPr>
        <p:spPr>
          <a:xfrm>
            <a:off x="1595269" y="3244228"/>
            <a:ext cx="9001462" cy="2798763"/>
          </a:xfrm>
        </p:spPr>
        <p:txBody>
          <a:bodyPr>
            <a:normAutofit fontScale="92500" lnSpcReduction="20000"/>
          </a:bodyPr>
          <a:lstStyle/>
          <a:p>
            <a:r>
              <a:rPr lang="en-US" sz="3800" dirty="0"/>
              <a:t>Exploratory Data Analysis – Retail</a:t>
            </a:r>
          </a:p>
          <a:p>
            <a:r>
              <a:rPr lang="en-US" sz="3800" dirty="0"/>
              <a:t>(Using Tableau)</a:t>
            </a:r>
          </a:p>
          <a:p>
            <a:endParaRPr lang="en-US" dirty="0"/>
          </a:p>
          <a:p>
            <a:r>
              <a:rPr lang="en-US" dirty="0"/>
              <a:t>Data Science and Business Analytics Internship</a:t>
            </a:r>
          </a:p>
          <a:p>
            <a:r>
              <a:rPr lang="en-US" dirty="0"/>
              <a:t>By : Srishti Kumari</a:t>
            </a:r>
          </a:p>
          <a:p>
            <a:endParaRPr lang="en-US" dirty="0"/>
          </a:p>
        </p:txBody>
      </p:sp>
    </p:spTree>
    <p:extLst>
      <p:ext uri="{BB962C8B-B14F-4D97-AF65-F5344CB8AC3E}">
        <p14:creationId xmlns:p14="http://schemas.microsoft.com/office/powerpoint/2010/main" val="117201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A2FC2-B1A4-4E2F-B3EB-A8F2B535A7B3}"/>
              </a:ext>
            </a:extLst>
          </p:cNvPr>
          <p:cNvSpPr txBox="1"/>
          <p:nvPr/>
        </p:nvSpPr>
        <p:spPr>
          <a:xfrm>
            <a:off x="3776869" y="399726"/>
            <a:ext cx="4943061" cy="461665"/>
          </a:xfrm>
          <a:prstGeom prst="rect">
            <a:avLst/>
          </a:prstGeom>
          <a:noFill/>
        </p:spPr>
        <p:txBody>
          <a:bodyPr wrap="square" rtlCol="0">
            <a:spAutoFit/>
          </a:bodyPr>
          <a:lstStyle/>
          <a:p>
            <a:pPr algn="ctr"/>
            <a:r>
              <a:rPr lang="en-US" sz="2400" b="1" u="sng" dirty="0"/>
              <a:t>Recommendations</a:t>
            </a:r>
          </a:p>
        </p:txBody>
      </p:sp>
      <p:sp>
        <p:nvSpPr>
          <p:cNvPr id="3" name="TextBox 2">
            <a:extLst>
              <a:ext uri="{FF2B5EF4-FFF2-40B4-BE49-F238E27FC236}">
                <a16:creationId xmlns:a16="http://schemas.microsoft.com/office/drawing/2014/main" id="{54DFD8BE-0CB0-421F-A97B-AA38B8F41F81}"/>
              </a:ext>
            </a:extLst>
          </p:cNvPr>
          <p:cNvSpPr txBox="1"/>
          <p:nvPr/>
        </p:nvSpPr>
        <p:spPr>
          <a:xfrm>
            <a:off x="728869" y="1325217"/>
            <a:ext cx="10363200" cy="369332"/>
          </a:xfrm>
          <a:prstGeom prst="rect">
            <a:avLst/>
          </a:prstGeom>
          <a:noFill/>
        </p:spPr>
        <p:txBody>
          <a:bodyPr wrap="square" rtlCol="0">
            <a:spAutoFit/>
          </a:bodyPr>
          <a:lstStyle/>
          <a:p>
            <a:r>
              <a:rPr lang="en-US" dirty="0">
                <a:solidFill>
                  <a:srgbClr val="FF0000"/>
                </a:solidFill>
              </a:rPr>
              <a:t>Areas which need improvement:</a:t>
            </a:r>
          </a:p>
        </p:txBody>
      </p:sp>
      <p:sp>
        <p:nvSpPr>
          <p:cNvPr id="4" name="TextBox 3">
            <a:extLst>
              <a:ext uri="{FF2B5EF4-FFF2-40B4-BE49-F238E27FC236}">
                <a16:creationId xmlns:a16="http://schemas.microsoft.com/office/drawing/2014/main" id="{CF40959D-C834-4086-A137-750775407A58}"/>
              </a:ext>
            </a:extLst>
          </p:cNvPr>
          <p:cNvSpPr txBox="1"/>
          <p:nvPr/>
        </p:nvSpPr>
        <p:spPr>
          <a:xfrm>
            <a:off x="834887" y="1961322"/>
            <a:ext cx="10747513" cy="4524315"/>
          </a:xfrm>
          <a:prstGeom prst="rect">
            <a:avLst/>
          </a:prstGeom>
          <a:noFill/>
        </p:spPr>
        <p:txBody>
          <a:bodyPr wrap="square" rtlCol="0">
            <a:spAutoFit/>
          </a:bodyPr>
          <a:lstStyle/>
          <a:p>
            <a:r>
              <a:rPr lang="en-US" dirty="0"/>
              <a:t>1. Steps should be taken in order to improve sales in the Central and South Region.</a:t>
            </a:r>
          </a:p>
          <a:p>
            <a:pPr lvl="0" fontAlgn="base"/>
            <a:r>
              <a:rPr lang="en-US" dirty="0"/>
              <a:t>2. One trend which was observed across loss bearing states is that even though the cities in those states generated good amount of sales, they don’t churn out profits. This could be avoided by providing much more polished services.</a:t>
            </a:r>
          </a:p>
          <a:p>
            <a:pPr lvl="0" fontAlgn="base"/>
            <a:r>
              <a:rPr lang="en-US" dirty="0"/>
              <a:t>3. The condition in Texas needs immediate improvement since it contributes strongly towards sales.(3rd highest) but still chum out </a:t>
            </a:r>
            <a:r>
              <a:rPr lang="en-US" dirty="0" err="1"/>
              <a:t>Iosses</a:t>
            </a:r>
            <a:r>
              <a:rPr lang="en-US" dirty="0"/>
              <a:t>.</a:t>
            </a:r>
          </a:p>
          <a:p>
            <a:pPr lvl="0" fontAlgn="base"/>
            <a:r>
              <a:rPr lang="en-US" dirty="0"/>
              <a:t>4. Furniture category isn't making any significant contributions to the profits. Particularly </a:t>
            </a:r>
            <a:r>
              <a:rPr lang="en-US" dirty="0" err="1"/>
              <a:t>Tbales</a:t>
            </a:r>
            <a:r>
              <a:rPr lang="en-US" dirty="0"/>
              <a:t> aren't beneficial across any states. Improvement or</a:t>
            </a:r>
          </a:p>
          <a:p>
            <a:r>
              <a:rPr lang="en-US" dirty="0"/>
              <a:t>Scrapping of this sub-category should be considered.</a:t>
            </a:r>
          </a:p>
          <a:p>
            <a:pPr lvl="0" fontAlgn="base"/>
            <a:r>
              <a:rPr lang="en-US" dirty="0"/>
              <a:t>5. Supplies sub-category need help as they have good amount of sales but still run into losses.</a:t>
            </a:r>
          </a:p>
          <a:p>
            <a:pPr lvl="0" fontAlgn="base"/>
            <a:r>
              <a:rPr lang="en-US" dirty="0"/>
              <a:t>6. Overall Technology category is performing pretty good but Machines need to improve as they have the second highest sales in the category but barely</a:t>
            </a:r>
          </a:p>
          <a:p>
            <a:r>
              <a:rPr lang="en-US" dirty="0"/>
              <a:t>generate any profit.</a:t>
            </a:r>
          </a:p>
          <a:p>
            <a:pPr lvl="0" fontAlgn="base"/>
            <a:r>
              <a:rPr lang="en-US" dirty="0"/>
              <a:t>7. Consumer segment has a strong hold on sales but similar trend isn't observed with respective profit</a:t>
            </a:r>
            <a:r>
              <a:rPr lang="en-US" baseline="30000" dirty="0"/>
              <a: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668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18FFA2-4977-4216-8411-9EB42E30C15F}"/>
              </a:ext>
            </a:extLst>
          </p:cNvPr>
          <p:cNvSpPr txBox="1"/>
          <p:nvPr/>
        </p:nvSpPr>
        <p:spPr>
          <a:xfrm>
            <a:off x="1033670" y="649356"/>
            <a:ext cx="10124660" cy="3970318"/>
          </a:xfrm>
          <a:prstGeom prst="rect">
            <a:avLst/>
          </a:prstGeom>
          <a:noFill/>
        </p:spPr>
        <p:txBody>
          <a:bodyPr wrap="square" rtlCol="0">
            <a:spAutoFit/>
          </a:bodyPr>
          <a:lstStyle/>
          <a:p>
            <a:pPr lvl="0" fontAlgn="base"/>
            <a:r>
              <a:rPr lang="en-US" dirty="0"/>
              <a:t>8. Improving sales for Home Office and Corporate segments should be prioritized.</a:t>
            </a:r>
          </a:p>
          <a:p>
            <a:pPr lvl="0" fontAlgn="base"/>
            <a:r>
              <a:rPr lang="en-US" dirty="0"/>
              <a:t>9. No significant changes can be made to shipping modes, as no particular trend could be observed.</a:t>
            </a:r>
          </a:p>
          <a:p>
            <a:pPr lvl="0" fontAlgn="base"/>
            <a:r>
              <a:rPr lang="en-US" dirty="0"/>
              <a:t>9. Discounts are very important for attracting more customers therefore even though higher discounts generate losses, we can’t scrap them.</a:t>
            </a:r>
          </a:p>
          <a:p>
            <a:pPr lvl="0" fontAlgn="base"/>
            <a:r>
              <a:rPr lang="en-US" dirty="0"/>
              <a:t>10. Interesting trend which was observed among discounts was that 20%discount attracted a lot of customers, maybe this has a psychological effect on</a:t>
            </a:r>
          </a:p>
          <a:p>
            <a:r>
              <a:rPr lang="en-US" dirty="0"/>
              <a:t>customers where they prefer it over the rest of the discounts. Since higher discounts generally mean the products have become Outdated or might have</a:t>
            </a:r>
          </a:p>
          <a:p>
            <a:r>
              <a:rPr lang="en-US" dirty="0"/>
              <a:t>some minor defects.</a:t>
            </a:r>
          </a:p>
          <a:p>
            <a:pPr lvl="0" fontAlgn="base"/>
            <a:r>
              <a:rPr lang="en-US" dirty="0"/>
              <a:t>11. Rather than providing more discounts, which doesn't seem to be elevating the sales. Organization should concentrate more on marketing various products</a:t>
            </a:r>
          </a:p>
          <a:p>
            <a:r>
              <a:rPr lang="en-US" dirty="0"/>
              <a:t>to appropriate customer segments. They should make use of recommender systems to provide customers an amazing shopping experience.</a:t>
            </a:r>
          </a:p>
        </p:txBody>
      </p:sp>
    </p:spTree>
    <p:extLst>
      <p:ext uri="{BB962C8B-B14F-4D97-AF65-F5344CB8AC3E}">
        <p14:creationId xmlns:p14="http://schemas.microsoft.com/office/powerpoint/2010/main" val="410590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181</TotalTime>
  <Words>376</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Bookman Old Style</vt:lpstr>
      <vt:lpstr>Rockwell</vt:lpstr>
      <vt:lpstr>Damask</vt:lpstr>
      <vt:lpstr>The sparks foundation GRIP TASK:3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sparks foundation</dc:title>
  <dc:creator>Srishti Singh</dc:creator>
  <cp:lastModifiedBy>Srishti Singh</cp:lastModifiedBy>
  <cp:revision>6</cp:revision>
  <dcterms:created xsi:type="dcterms:W3CDTF">2020-12-13T05:23:57Z</dcterms:created>
  <dcterms:modified xsi:type="dcterms:W3CDTF">2020-12-13T08:25:54Z</dcterms:modified>
</cp:coreProperties>
</file>