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3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4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2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3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1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2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8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5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35E0-8BE6-44BD-981D-7E7A655BB1DE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3A18-C95F-456E-9F95-66B868C3CB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6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/>
          <p:cNvSpPr/>
          <p:nvPr/>
        </p:nvSpPr>
        <p:spPr>
          <a:xfrm>
            <a:off x="2228436" y="1450284"/>
            <a:ext cx="1413102" cy="136683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anual Operation 2"/>
          <p:cNvSpPr/>
          <p:nvPr/>
        </p:nvSpPr>
        <p:spPr>
          <a:xfrm flipV="1">
            <a:off x="2245687" y="3708013"/>
            <a:ext cx="1413102" cy="1366835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3963" y="97015"/>
            <a:ext cx="158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FEATURE SET</a:t>
            </a:r>
            <a:endParaRPr lang="en-CA" b="1" dirty="0"/>
          </a:p>
        </p:txBody>
      </p:sp>
      <p:cxnSp>
        <p:nvCxnSpPr>
          <p:cNvPr id="8" name="Straight Arrow Connector 7"/>
          <p:cNvCxnSpPr>
            <a:cxnSpLocks/>
            <a:endCxn id="2" idx="0"/>
          </p:cNvCxnSpPr>
          <p:nvPr/>
        </p:nvCxnSpPr>
        <p:spPr>
          <a:xfrm>
            <a:off x="2934984" y="952710"/>
            <a:ext cx="3" cy="49757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9725" y="1615110"/>
            <a:ext cx="11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ENCODER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99725" y="4613470"/>
            <a:ext cx="116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DECODER</a:t>
            </a:r>
            <a:endParaRPr lang="en-CA" b="1" dirty="0"/>
          </a:p>
        </p:txBody>
      </p:sp>
      <p:cxnSp>
        <p:nvCxnSpPr>
          <p:cNvPr id="11" name="Straight Arrow Connector 10"/>
          <p:cNvCxnSpPr>
            <a:cxnSpLocks/>
            <a:stCxn id="12" idx="2"/>
            <a:endCxn id="3" idx="2"/>
          </p:cNvCxnSpPr>
          <p:nvPr/>
        </p:nvCxnSpPr>
        <p:spPr>
          <a:xfrm>
            <a:off x="2931108" y="2962235"/>
            <a:ext cx="21130" cy="74577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96070" y="2831713"/>
            <a:ext cx="870075" cy="130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980719" y="5732132"/>
            <a:ext cx="23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1 = INPUT</a:t>
            </a:r>
            <a:endParaRPr lang="en-CA" b="1" dirty="0"/>
          </a:p>
        </p:txBody>
      </p:sp>
      <p:cxnSp>
        <p:nvCxnSpPr>
          <p:cNvPr id="15" name="Straight Arrow Connector 14"/>
          <p:cNvCxnSpPr>
            <a:cxnSpLocks/>
            <a:stCxn id="3" idx="0"/>
          </p:cNvCxnSpPr>
          <p:nvPr/>
        </p:nvCxnSpPr>
        <p:spPr>
          <a:xfrm>
            <a:off x="2952238" y="5074848"/>
            <a:ext cx="13375" cy="47204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3021" y="2975049"/>
            <a:ext cx="117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</a:t>
            </a:r>
          </a:p>
          <a:p>
            <a:r>
              <a:rPr lang="en-US" b="1" dirty="0"/>
              <a:t>SPACE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68672" y="2503255"/>
            <a:ext cx="31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2 = HEALTHY/FAILED</a:t>
            </a:r>
            <a:endParaRPr lang="en-CA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07743" y="6035737"/>
            <a:ext cx="424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L</a:t>
            </a:r>
            <a:r>
              <a:rPr lang="en-US" sz="2000" i="1" baseline="-25000" dirty="0"/>
              <a:t>1</a:t>
            </a:r>
            <a:r>
              <a:rPr lang="en-US" sz="2000" i="1" dirty="0"/>
              <a:t>: Reconstruction Loss </a:t>
            </a:r>
          </a:p>
          <a:p>
            <a:pPr algn="ctr"/>
            <a:r>
              <a:rPr lang="en-US" sz="2000" i="1" dirty="0"/>
              <a:t>L</a:t>
            </a:r>
            <a:r>
              <a:rPr lang="en-US" sz="2000" i="1" baseline="-25000" dirty="0"/>
              <a:t>p</a:t>
            </a:r>
            <a:r>
              <a:rPr lang="en-US" sz="2000" i="1" dirty="0"/>
              <a:t>: Sparse Penalty</a:t>
            </a:r>
            <a:endParaRPr lang="en-CA" sz="20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58290" y="2831908"/>
            <a:ext cx="240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L</a:t>
            </a:r>
            <a:r>
              <a:rPr lang="en-US" sz="2000" i="1" baseline="-25000" dirty="0"/>
              <a:t>2</a:t>
            </a:r>
            <a:r>
              <a:rPr lang="en-US" sz="2000" i="1" dirty="0"/>
              <a:t>: Classification Loss</a:t>
            </a:r>
            <a:endParaRPr lang="en-CA" sz="2000" i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1B7DE6-96A9-DC48-B795-D37CDBAB4CD8}"/>
              </a:ext>
            </a:extLst>
          </p:cNvPr>
          <p:cNvSpPr/>
          <p:nvPr/>
        </p:nvSpPr>
        <p:spPr>
          <a:xfrm rot="16200000">
            <a:off x="6173971" y="2820945"/>
            <a:ext cx="758953" cy="1579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04AB2-B5FB-154D-A35F-2C90BD730D8E}"/>
              </a:ext>
            </a:extLst>
          </p:cNvPr>
          <p:cNvSpPr/>
          <p:nvPr/>
        </p:nvSpPr>
        <p:spPr>
          <a:xfrm rot="16200000">
            <a:off x="7653133" y="2826459"/>
            <a:ext cx="366085" cy="1579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B60A745E-70FE-4A44-921E-FB84DA66BBE1}"/>
              </a:ext>
            </a:extLst>
          </p:cNvPr>
          <p:cNvSpPr/>
          <p:nvPr/>
        </p:nvSpPr>
        <p:spPr>
          <a:xfrm>
            <a:off x="5404428" y="2275764"/>
            <a:ext cx="3676437" cy="1266314"/>
          </a:xfrm>
          <a:prstGeom prst="frame">
            <a:avLst>
              <a:gd name="adj1" fmla="val 7359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35D7A883-84C2-9040-BE5B-36202D636B9E}"/>
              </a:ext>
            </a:extLst>
          </p:cNvPr>
          <p:cNvSpPr/>
          <p:nvPr/>
        </p:nvSpPr>
        <p:spPr>
          <a:xfrm>
            <a:off x="1768865" y="787559"/>
            <a:ext cx="2620263" cy="4963124"/>
          </a:xfrm>
          <a:prstGeom prst="frame">
            <a:avLst>
              <a:gd name="adj1" fmla="val 377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54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427DEB-E1D5-2D40-A0BF-CDC6BE04C867}"/>
              </a:ext>
            </a:extLst>
          </p:cNvPr>
          <p:cNvSpPr txBox="1"/>
          <p:nvPr/>
        </p:nvSpPr>
        <p:spPr>
          <a:xfrm>
            <a:off x="6372960" y="1599008"/>
            <a:ext cx="173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Task 2</a:t>
            </a:r>
          </a:p>
          <a:p>
            <a:r>
              <a:rPr lang="en-US" b="1" dirty="0"/>
              <a:t>DEEP NETWORK</a:t>
            </a:r>
            <a:endParaRPr lang="en-CA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F31F5A-E353-CC43-A311-AC719455F0CF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6632414" y="2899911"/>
            <a:ext cx="1124795" cy="551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2" idx="3"/>
            <a:endCxn id="38" idx="0"/>
          </p:cNvCxnSpPr>
          <p:nvPr/>
        </p:nvCxnSpPr>
        <p:spPr>
          <a:xfrm>
            <a:off x="3366145" y="2896974"/>
            <a:ext cx="3108337" cy="2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8B9B68-C14E-A04D-B979-6E150920D67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915143" y="2905426"/>
            <a:ext cx="966860" cy="678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D4D567-C01A-6E45-8B14-7343B31FD24D}"/>
              </a:ext>
            </a:extLst>
          </p:cNvPr>
          <p:cNvSpPr txBox="1"/>
          <p:nvPr/>
        </p:nvSpPr>
        <p:spPr>
          <a:xfrm>
            <a:off x="8112332" y="6189625"/>
            <a:ext cx="388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Total Framework Loss = L</a:t>
            </a:r>
            <a:r>
              <a:rPr lang="en-US" sz="2000" i="1" baseline="-25000" dirty="0"/>
              <a:t>1 </a:t>
            </a:r>
            <a:r>
              <a:rPr lang="en-US" sz="2000" i="1" dirty="0"/>
              <a:t>+ L</a:t>
            </a:r>
            <a:r>
              <a:rPr lang="en-US" sz="2000" i="1" baseline="-25000" dirty="0"/>
              <a:t>2</a:t>
            </a:r>
            <a:r>
              <a:rPr lang="en-US" sz="2000" i="1" dirty="0"/>
              <a:t> + L</a:t>
            </a:r>
            <a:r>
              <a:rPr lang="en-US" sz="2000" i="1" baseline="-25000" dirty="0"/>
              <a:t>p</a:t>
            </a:r>
            <a:endParaRPr lang="en-CA" sz="2000" i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32349-1532-D445-A069-4DFCB8578183}"/>
              </a:ext>
            </a:extLst>
          </p:cNvPr>
          <p:cNvSpPr txBox="1"/>
          <p:nvPr/>
        </p:nvSpPr>
        <p:spPr>
          <a:xfrm>
            <a:off x="131258" y="2868791"/>
            <a:ext cx="16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Task 1</a:t>
            </a:r>
          </a:p>
          <a:p>
            <a:pPr algn="ctr"/>
            <a:r>
              <a:rPr lang="en-US" b="1" dirty="0"/>
              <a:t>AUTOENCODER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7156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7DC70B-8C83-CE4D-B359-5616712BE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87866"/>
              </p:ext>
            </p:extLst>
          </p:nvPr>
        </p:nvGraphicFramePr>
        <p:xfrm>
          <a:off x="2032000" y="1171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90558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105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2622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70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PROSSO10200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PROSSO10400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PDE_CLUTCH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2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6927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8A15D85B-B1F3-9B45-BFED-3E747D75937B}"/>
              </a:ext>
            </a:extLst>
          </p:cNvPr>
          <p:cNvSpPr/>
          <p:nvPr/>
        </p:nvSpPr>
        <p:spPr>
          <a:xfrm>
            <a:off x="5879592" y="1695873"/>
            <a:ext cx="432816" cy="53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931213-8F43-0242-9DBE-22CDB5440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8053"/>
              </p:ext>
            </p:extLst>
          </p:nvPr>
        </p:nvGraphicFramePr>
        <p:xfrm>
          <a:off x="2011680" y="2325624"/>
          <a:ext cx="8148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8290558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105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2622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70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2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69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983541-6183-4147-9C88-D2D212D16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00983"/>
              </p:ext>
            </p:extLst>
          </p:nvPr>
        </p:nvGraphicFramePr>
        <p:xfrm>
          <a:off x="5132832" y="4617044"/>
          <a:ext cx="2109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216">
                  <a:extLst>
                    <a:ext uri="{9D8B030D-6E8A-4147-A177-3AD203B41FA5}">
                      <a16:colId xmlns:a16="http://schemas.microsoft.com/office/drawing/2014/main" val="4118480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 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4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2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 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85757"/>
                  </a:ext>
                </a:extLst>
              </a:tr>
            </a:tbl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59D0FDB7-71BB-DD43-B384-84843EDB84F8}"/>
              </a:ext>
            </a:extLst>
          </p:cNvPr>
          <p:cNvSpPr/>
          <p:nvPr/>
        </p:nvSpPr>
        <p:spPr>
          <a:xfrm>
            <a:off x="5879592" y="3945806"/>
            <a:ext cx="432816" cy="53441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AC124AD4-6039-6542-915B-F5AA3CA61C7E}"/>
              </a:ext>
            </a:extLst>
          </p:cNvPr>
          <p:cNvSpPr/>
          <p:nvPr/>
        </p:nvSpPr>
        <p:spPr>
          <a:xfrm rot="8870827">
            <a:off x="9546336" y="1038628"/>
            <a:ext cx="987552" cy="1057656"/>
          </a:xfrm>
          <a:prstGeom prst="circular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99B2D0-A87F-A846-88D6-EA0F18B6E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90421"/>
              </p:ext>
            </p:extLst>
          </p:nvPr>
        </p:nvGraphicFramePr>
        <p:xfrm>
          <a:off x="7446661" y="4802464"/>
          <a:ext cx="4557419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5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DATA SPLIT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75%/25% split for healthy data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70%/30% split for failed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93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FBE6D-EDAE-7349-8CCF-C5EEDC47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5" y="0"/>
            <a:ext cx="3526765" cy="3526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CC6E1-3155-114F-86B3-262B67B9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-1"/>
            <a:ext cx="3526765" cy="3526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82B7B-9FA9-214C-827B-3226BED98791}"/>
              </a:ext>
            </a:extLst>
          </p:cNvPr>
          <p:cNvSpPr txBox="1"/>
          <p:nvPr/>
        </p:nvSpPr>
        <p:spPr>
          <a:xfrm>
            <a:off x="9816860" y="1625487"/>
            <a:ext cx="217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Network…4 hidden 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FDB09-00CE-E248-9609-F064B2EF2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6" y="3644660"/>
            <a:ext cx="4445000" cy="285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245AC-167C-714E-A9C0-0FE578E47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46" y="3526764"/>
            <a:ext cx="4445000" cy="285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26672-FACE-0A4D-B760-17749233D37C}"/>
              </a:ext>
            </a:extLst>
          </p:cNvPr>
          <p:cNvSpPr txBox="1"/>
          <p:nvPr/>
        </p:nvSpPr>
        <p:spPr>
          <a:xfrm>
            <a:off x="9816860" y="4586182"/>
            <a:ext cx="237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Progress for 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01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72" y="2870150"/>
            <a:ext cx="1736381" cy="2597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02" y="2870150"/>
            <a:ext cx="1736381" cy="2597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48" y="2838787"/>
            <a:ext cx="1706165" cy="2552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36" y="2838787"/>
            <a:ext cx="1706165" cy="2552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" y="2925176"/>
            <a:ext cx="1610122" cy="2408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87" y="105040"/>
            <a:ext cx="1610122" cy="2408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02" y="123240"/>
            <a:ext cx="1610122" cy="2408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21" y="105040"/>
            <a:ext cx="1610122" cy="2408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36" y="105040"/>
            <a:ext cx="1610122" cy="2408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" y="105040"/>
            <a:ext cx="1610122" cy="240853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556470" y="5216721"/>
            <a:ext cx="364356" cy="348525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flipV="1">
            <a:off x="8738648" y="4901938"/>
            <a:ext cx="2196445" cy="66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42" y="3073646"/>
            <a:ext cx="2340989" cy="17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119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NRC-CNRC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Sehgal, Srishti</dc:creator>
  <cp:lastModifiedBy>Srishti Sehgal</cp:lastModifiedBy>
  <cp:revision>13</cp:revision>
  <dcterms:created xsi:type="dcterms:W3CDTF">2019-01-22T17:59:00Z</dcterms:created>
  <dcterms:modified xsi:type="dcterms:W3CDTF">2019-04-12T02:01:38Z</dcterms:modified>
</cp:coreProperties>
</file>