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58" r:id="rId8"/>
    <p:sldId id="264" r:id="rId9"/>
    <p:sldId id="266"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15520B-3260-43D7-AA3D-1DE25EAE7BA5}" v="4" dt="2024-04-24T18:54:52.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210"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shti Shetty" userId="87ce33f6de1ffc14" providerId="LiveId" clId="{DA15520B-3260-43D7-AA3D-1DE25EAE7BA5}"/>
    <pc:docChg chg="undo custSel addSld delSld modSld sldOrd">
      <pc:chgData name="Srishti Shetty" userId="87ce33f6de1ffc14" providerId="LiveId" clId="{DA15520B-3260-43D7-AA3D-1DE25EAE7BA5}" dt="2024-04-24T21:25:59.252" v="460" actId="14100"/>
      <pc:docMkLst>
        <pc:docMk/>
      </pc:docMkLst>
      <pc:sldChg chg="modSp mod">
        <pc:chgData name="Srishti Shetty" userId="87ce33f6de1ffc14" providerId="LiveId" clId="{DA15520B-3260-43D7-AA3D-1DE25EAE7BA5}" dt="2024-04-24T21:06:52.962" v="459" actId="113"/>
        <pc:sldMkLst>
          <pc:docMk/>
          <pc:sldMk cId="191714609" sldId="258"/>
        </pc:sldMkLst>
        <pc:spChg chg="mod">
          <ac:chgData name="Srishti Shetty" userId="87ce33f6de1ffc14" providerId="LiveId" clId="{DA15520B-3260-43D7-AA3D-1DE25EAE7BA5}" dt="2024-04-24T21:06:52.962" v="459" actId="113"/>
          <ac:spMkLst>
            <pc:docMk/>
            <pc:sldMk cId="191714609" sldId="258"/>
            <ac:spMk id="3" creationId="{255E1F2F-E259-4EA8-9FFD-3A10AF541859}"/>
          </ac:spMkLst>
        </pc:spChg>
      </pc:sldChg>
      <pc:sldChg chg="modSp mod">
        <pc:chgData name="Srishti Shetty" userId="87ce33f6de1ffc14" providerId="LiveId" clId="{DA15520B-3260-43D7-AA3D-1DE25EAE7BA5}" dt="2024-04-24T16:44:54.006" v="342" actId="27636"/>
        <pc:sldMkLst>
          <pc:docMk/>
          <pc:sldMk cId="2818387567" sldId="259"/>
        </pc:sldMkLst>
        <pc:spChg chg="mod">
          <ac:chgData name="Srishti Shetty" userId="87ce33f6de1ffc14" providerId="LiveId" clId="{DA15520B-3260-43D7-AA3D-1DE25EAE7BA5}" dt="2024-04-24T16:44:54.006" v="342" actId="27636"/>
          <ac:spMkLst>
            <pc:docMk/>
            <pc:sldMk cId="2818387567" sldId="259"/>
            <ac:spMk id="3" creationId="{2BB78563-C3F1-EBA6-551B-6F70CF3E8468}"/>
          </ac:spMkLst>
        </pc:spChg>
      </pc:sldChg>
      <pc:sldChg chg="modSp mod">
        <pc:chgData name="Srishti Shetty" userId="87ce33f6de1ffc14" providerId="LiveId" clId="{DA15520B-3260-43D7-AA3D-1DE25EAE7BA5}" dt="2024-04-24T18:24:48.810" v="353" actId="207"/>
        <pc:sldMkLst>
          <pc:docMk/>
          <pc:sldMk cId="3825803001" sldId="260"/>
        </pc:sldMkLst>
        <pc:spChg chg="mod">
          <ac:chgData name="Srishti Shetty" userId="87ce33f6de1ffc14" providerId="LiveId" clId="{DA15520B-3260-43D7-AA3D-1DE25EAE7BA5}" dt="2024-04-24T18:24:48.810" v="353" actId="207"/>
          <ac:spMkLst>
            <pc:docMk/>
            <pc:sldMk cId="3825803001" sldId="260"/>
            <ac:spMk id="3" creationId="{3F04B775-AB98-3C1D-E061-5F5346A20CB2}"/>
          </ac:spMkLst>
        </pc:spChg>
      </pc:sldChg>
      <pc:sldChg chg="addSp delSp modSp mod">
        <pc:chgData name="Srishti Shetty" userId="87ce33f6de1ffc14" providerId="LiveId" clId="{DA15520B-3260-43D7-AA3D-1DE25EAE7BA5}" dt="2024-04-24T18:56:51.146" v="369" actId="14100"/>
        <pc:sldMkLst>
          <pc:docMk/>
          <pc:sldMk cId="1044243731" sldId="264"/>
        </pc:sldMkLst>
        <pc:picChg chg="del">
          <ac:chgData name="Srishti Shetty" userId="87ce33f6de1ffc14" providerId="LiveId" clId="{DA15520B-3260-43D7-AA3D-1DE25EAE7BA5}" dt="2024-04-24T18:55:46.357" v="357" actId="478"/>
          <ac:picMkLst>
            <pc:docMk/>
            <pc:sldMk cId="1044243731" sldId="264"/>
            <ac:picMk id="7" creationId="{FC7EFBAE-8270-EEF1-EB07-9641F0404764}"/>
          </ac:picMkLst>
        </pc:picChg>
        <pc:picChg chg="add del mod">
          <ac:chgData name="Srishti Shetty" userId="87ce33f6de1ffc14" providerId="LiveId" clId="{DA15520B-3260-43D7-AA3D-1DE25EAE7BA5}" dt="2024-04-24T18:54:52.818" v="355"/>
          <ac:picMkLst>
            <pc:docMk/>
            <pc:sldMk cId="1044243731" sldId="264"/>
            <ac:picMk id="8" creationId="{E2420EB4-382A-1AD3-9C4F-1AEC5FF9D7DA}"/>
          </ac:picMkLst>
        </pc:picChg>
        <pc:picChg chg="add mod">
          <ac:chgData name="Srishti Shetty" userId="87ce33f6de1ffc14" providerId="LiveId" clId="{DA15520B-3260-43D7-AA3D-1DE25EAE7BA5}" dt="2024-04-24T18:56:51.146" v="369" actId="14100"/>
          <ac:picMkLst>
            <pc:docMk/>
            <pc:sldMk cId="1044243731" sldId="264"/>
            <ac:picMk id="10" creationId="{AE774E41-9F63-F210-DFAB-B987A2E9AFC9}"/>
          </ac:picMkLst>
        </pc:picChg>
      </pc:sldChg>
      <pc:sldChg chg="addSp delSp modSp mod">
        <pc:chgData name="Srishti Shetty" userId="87ce33f6de1ffc14" providerId="LiveId" clId="{DA15520B-3260-43D7-AA3D-1DE25EAE7BA5}" dt="2024-04-24T18:17:23.851" v="349" actId="20577"/>
        <pc:sldMkLst>
          <pc:docMk/>
          <pc:sldMk cId="3364189277" sldId="266"/>
        </pc:sldMkLst>
        <pc:spChg chg="mod">
          <ac:chgData name="Srishti Shetty" userId="87ce33f6de1ffc14" providerId="LiveId" clId="{DA15520B-3260-43D7-AA3D-1DE25EAE7BA5}" dt="2024-04-24T18:17:23.851" v="349" actId="20577"/>
          <ac:spMkLst>
            <pc:docMk/>
            <pc:sldMk cId="3364189277" sldId="266"/>
            <ac:spMk id="6" creationId="{E97F2E3F-1CF9-F1C4-C386-6EBBEA21BFCB}"/>
          </ac:spMkLst>
        </pc:spChg>
        <pc:graphicFrameChg chg="add mod modGraphic">
          <ac:chgData name="Srishti Shetty" userId="87ce33f6de1ffc14" providerId="LiveId" clId="{DA15520B-3260-43D7-AA3D-1DE25EAE7BA5}" dt="2024-04-24T00:53:54.748" v="53" actId="14100"/>
          <ac:graphicFrameMkLst>
            <pc:docMk/>
            <pc:sldMk cId="3364189277" sldId="266"/>
            <ac:graphicFrameMk id="8" creationId="{F61AF741-5196-FFA9-5879-0597E9583443}"/>
          </ac:graphicFrameMkLst>
        </pc:graphicFrameChg>
        <pc:picChg chg="del mod">
          <ac:chgData name="Srishti Shetty" userId="87ce33f6de1ffc14" providerId="LiveId" clId="{DA15520B-3260-43D7-AA3D-1DE25EAE7BA5}" dt="2024-04-24T00:52:35.874" v="42" actId="478"/>
          <ac:picMkLst>
            <pc:docMk/>
            <pc:sldMk cId="3364189277" sldId="266"/>
            <ac:picMk id="7" creationId="{3CC445F0-4B87-EADB-0B5C-B21B0909104D}"/>
          </ac:picMkLst>
        </pc:picChg>
      </pc:sldChg>
      <pc:sldChg chg="delSp modSp del mod">
        <pc:chgData name="Srishti Shetty" userId="87ce33f6de1ffc14" providerId="LiveId" clId="{DA15520B-3260-43D7-AA3D-1DE25EAE7BA5}" dt="2024-04-24T00:46:08.365" v="31" actId="2696"/>
        <pc:sldMkLst>
          <pc:docMk/>
          <pc:sldMk cId="3393547635" sldId="267"/>
        </pc:sldMkLst>
        <pc:picChg chg="mod">
          <ac:chgData name="Srishti Shetty" userId="87ce33f6de1ffc14" providerId="LiveId" clId="{DA15520B-3260-43D7-AA3D-1DE25EAE7BA5}" dt="2024-04-24T00:45:24.557" v="25" actId="1076"/>
          <ac:picMkLst>
            <pc:docMk/>
            <pc:sldMk cId="3393547635" sldId="267"/>
            <ac:picMk id="2" creationId="{25DFA692-1297-1A74-5141-EE763DBF0199}"/>
          </ac:picMkLst>
        </pc:picChg>
        <pc:picChg chg="del">
          <ac:chgData name="Srishti Shetty" userId="87ce33f6de1ffc14" providerId="LiveId" clId="{DA15520B-3260-43D7-AA3D-1DE25EAE7BA5}" dt="2024-04-24T00:45:18.606" v="23" actId="478"/>
          <ac:picMkLst>
            <pc:docMk/>
            <pc:sldMk cId="3393547635" sldId="267"/>
            <ac:picMk id="3" creationId="{5B0BB8DC-7F39-AC08-6992-8EEAED9418C9}"/>
          </ac:picMkLst>
        </pc:picChg>
      </pc:sldChg>
      <pc:sldChg chg="addSp delSp modSp new mod ord">
        <pc:chgData name="Srishti Shetty" userId="87ce33f6de1ffc14" providerId="LiveId" clId="{DA15520B-3260-43D7-AA3D-1DE25EAE7BA5}" dt="2024-04-24T01:01:09.467" v="71" actId="255"/>
        <pc:sldMkLst>
          <pc:docMk/>
          <pc:sldMk cId="2086302849" sldId="268"/>
        </pc:sldMkLst>
        <pc:spChg chg="del mod">
          <ac:chgData name="Srishti Shetty" userId="87ce33f6de1ffc14" providerId="LiveId" clId="{DA15520B-3260-43D7-AA3D-1DE25EAE7BA5}" dt="2024-04-24T00:45:54.063" v="30"/>
          <ac:spMkLst>
            <pc:docMk/>
            <pc:sldMk cId="2086302849" sldId="268"/>
            <ac:spMk id="2" creationId="{38431EBB-1EC7-1F14-FF60-001DC867E12D}"/>
          </ac:spMkLst>
        </pc:spChg>
        <pc:spChg chg="mod">
          <ac:chgData name="Srishti Shetty" userId="87ce33f6de1ffc14" providerId="LiveId" clId="{DA15520B-3260-43D7-AA3D-1DE25EAE7BA5}" dt="2024-04-24T01:00:50.810" v="61" actId="20577"/>
          <ac:spMkLst>
            <pc:docMk/>
            <pc:sldMk cId="2086302849" sldId="268"/>
            <ac:spMk id="3" creationId="{D00F1EF9-9811-504A-6F32-BB7B7E874C85}"/>
          </ac:spMkLst>
        </pc:spChg>
        <pc:spChg chg="mod">
          <ac:chgData name="Srishti Shetty" userId="87ce33f6de1ffc14" providerId="LiveId" clId="{DA15520B-3260-43D7-AA3D-1DE25EAE7BA5}" dt="2024-04-24T01:01:09.467" v="71" actId="255"/>
          <ac:spMkLst>
            <pc:docMk/>
            <pc:sldMk cId="2086302849" sldId="268"/>
            <ac:spMk id="4" creationId="{C0815AA3-0B01-D524-6659-F999C7F1AB03}"/>
          </ac:spMkLst>
        </pc:spChg>
        <pc:picChg chg="add mod">
          <ac:chgData name="Srishti Shetty" userId="87ce33f6de1ffc14" providerId="LiveId" clId="{DA15520B-3260-43D7-AA3D-1DE25EAE7BA5}" dt="2024-04-24T00:45:54.063" v="30"/>
          <ac:picMkLst>
            <pc:docMk/>
            <pc:sldMk cId="2086302849" sldId="268"/>
            <ac:picMk id="5" creationId="{E14CB73D-E89E-CEE3-6783-C548B9D0EB32}"/>
          </ac:picMkLst>
        </pc:picChg>
      </pc:sldChg>
      <pc:sldChg chg="modSp new mod">
        <pc:chgData name="Srishti Shetty" userId="87ce33f6de1ffc14" providerId="LiveId" clId="{DA15520B-3260-43D7-AA3D-1DE25EAE7BA5}" dt="2024-04-24T01:04:30.674" v="102" actId="255"/>
        <pc:sldMkLst>
          <pc:docMk/>
          <pc:sldMk cId="6814550" sldId="269"/>
        </pc:sldMkLst>
        <pc:spChg chg="mod">
          <ac:chgData name="Srishti Shetty" userId="87ce33f6de1ffc14" providerId="LiveId" clId="{DA15520B-3260-43D7-AA3D-1DE25EAE7BA5}" dt="2024-04-24T01:01:39.561" v="81" actId="20577"/>
          <ac:spMkLst>
            <pc:docMk/>
            <pc:sldMk cId="6814550" sldId="269"/>
            <ac:spMk id="2" creationId="{FC4505D2-9ABC-C1C8-15AF-37D3591C6FEF}"/>
          </ac:spMkLst>
        </pc:spChg>
        <pc:spChg chg="mod">
          <ac:chgData name="Srishti Shetty" userId="87ce33f6de1ffc14" providerId="LiveId" clId="{DA15520B-3260-43D7-AA3D-1DE25EAE7BA5}" dt="2024-04-24T01:04:30.674" v="102" actId="255"/>
          <ac:spMkLst>
            <pc:docMk/>
            <pc:sldMk cId="6814550" sldId="269"/>
            <ac:spMk id="3" creationId="{544E7F29-2842-2043-50AC-F06F66748A2F}"/>
          </ac:spMkLst>
        </pc:spChg>
      </pc:sldChg>
      <pc:sldChg chg="modSp new mod">
        <pc:chgData name="Srishti Shetty" userId="87ce33f6de1ffc14" providerId="LiveId" clId="{DA15520B-3260-43D7-AA3D-1DE25EAE7BA5}" dt="2024-04-24T19:15:39.127" v="370" actId="20577"/>
        <pc:sldMkLst>
          <pc:docMk/>
          <pc:sldMk cId="1439641932" sldId="270"/>
        </pc:sldMkLst>
        <pc:spChg chg="mod">
          <ac:chgData name="Srishti Shetty" userId="87ce33f6de1ffc14" providerId="LiveId" clId="{DA15520B-3260-43D7-AA3D-1DE25EAE7BA5}" dt="2024-04-24T01:14:28.092" v="106" actId="20577"/>
          <ac:spMkLst>
            <pc:docMk/>
            <pc:sldMk cId="1439641932" sldId="270"/>
            <ac:spMk id="2" creationId="{B6CBADCC-DB83-0BE7-0F01-6CB45FECE87A}"/>
          </ac:spMkLst>
        </pc:spChg>
        <pc:spChg chg="mod">
          <ac:chgData name="Srishti Shetty" userId="87ce33f6de1ffc14" providerId="LiveId" clId="{DA15520B-3260-43D7-AA3D-1DE25EAE7BA5}" dt="2024-04-24T19:15:39.127" v="370" actId="20577"/>
          <ac:spMkLst>
            <pc:docMk/>
            <pc:sldMk cId="1439641932" sldId="270"/>
            <ac:spMk id="3" creationId="{03CA397B-2374-BCDC-2E1D-B108EE28902B}"/>
          </ac:spMkLst>
        </pc:spChg>
      </pc:sldChg>
      <pc:sldChg chg="modSp new mod ord">
        <pc:chgData name="Srishti Shetty" userId="87ce33f6de1ffc14" providerId="LiveId" clId="{DA15520B-3260-43D7-AA3D-1DE25EAE7BA5}" dt="2024-04-24T16:31:11.862" v="245" actId="20577"/>
        <pc:sldMkLst>
          <pc:docMk/>
          <pc:sldMk cId="3296828912" sldId="271"/>
        </pc:sldMkLst>
        <pc:spChg chg="mod">
          <ac:chgData name="Srishti Shetty" userId="87ce33f6de1ffc14" providerId="LiveId" clId="{DA15520B-3260-43D7-AA3D-1DE25EAE7BA5}" dt="2024-04-24T16:31:11.862" v="245" actId="20577"/>
          <ac:spMkLst>
            <pc:docMk/>
            <pc:sldMk cId="3296828912" sldId="271"/>
            <ac:spMk id="2" creationId="{7C7C0133-EEBD-B77A-11AD-A0C8344C5783}"/>
          </ac:spMkLst>
        </pc:spChg>
        <pc:spChg chg="mod">
          <ac:chgData name="Srishti Shetty" userId="87ce33f6de1ffc14" providerId="LiveId" clId="{DA15520B-3260-43D7-AA3D-1DE25EAE7BA5}" dt="2024-04-24T16:30:11.441" v="214"/>
          <ac:spMkLst>
            <pc:docMk/>
            <pc:sldMk cId="3296828912" sldId="271"/>
            <ac:spMk id="3" creationId="{746167F4-DEA0-71B7-434D-0F681E68744E}"/>
          </ac:spMkLst>
        </pc:spChg>
      </pc:sldChg>
      <pc:sldChg chg="modSp new mod">
        <pc:chgData name="Srishti Shetty" userId="87ce33f6de1ffc14" providerId="LiveId" clId="{DA15520B-3260-43D7-AA3D-1DE25EAE7BA5}" dt="2024-04-24T20:53:08.555" v="450" actId="27636"/>
        <pc:sldMkLst>
          <pc:docMk/>
          <pc:sldMk cId="1786164742" sldId="272"/>
        </pc:sldMkLst>
        <pc:spChg chg="mod">
          <ac:chgData name="Srishti Shetty" userId="87ce33f6de1ffc14" providerId="LiveId" clId="{DA15520B-3260-43D7-AA3D-1DE25EAE7BA5}" dt="2024-04-24T16:39:26.285" v="250" actId="255"/>
          <ac:spMkLst>
            <pc:docMk/>
            <pc:sldMk cId="1786164742" sldId="272"/>
            <ac:spMk id="2" creationId="{88DE78EF-1389-8751-4534-FA871F924F4D}"/>
          </ac:spMkLst>
        </pc:spChg>
        <pc:spChg chg="mod">
          <ac:chgData name="Srishti Shetty" userId="87ce33f6de1ffc14" providerId="LiveId" clId="{DA15520B-3260-43D7-AA3D-1DE25EAE7BA5}" dt="2024-04-24T20:53:08.555" v="450" actId="27636"/>
          <ac:spMkLst>
            <pc:docMk/>
            <pc:sldMk cId="1786164742" sldId="272"/>
            <ac:spMk id="3" creationId="{2C675663-821D-E3F7-365D-5FA5D7371D24}"/>
          </ac:spMkLst>
        </pc:spChg>
      </pc:sldChg>
      <pc:sldChg chg="modSp new mod">
        <pc:chgData name="Srishti Shetty" userId="87ce33f6de1ffc14" providerId="LiveId" clId="{DA15520B-3260-43D7-AA3D-1DE25EAE7BA5}" dt="2024-04-24T21:25:59.252" v="460" actId="14100"/>
        <pc:sldMkLst>
          <pc:docMk/>
          <pc:sldMk cId="3780205127" sldId="273"/>
        </pc:sldMkLst>
        <pc:spChg chg="mod">
          <ac:chgData name="Srishti Shetty" userId="87ce33f6de1ffc14" providerId="LiveId" clId="{DA15520B-3260-43D7-AA3D-1DE25EAE7BA5}" dt="2024-04-24T21:25:59.252" v="460" actId="14100"/>
          <ac:spMkLst>
            <pc:docMk/>
            <pc:sldMk cId="3780205127" sldId="273"/>
            <ac:spMk id="2" creationId="{2BC7DAB8-4AAA-B822-18A9-6F8B37BA4603}"/>
          </ac:spMkLst>
        </pc:spChg>
        <pc:spChg chg="mod">
          <ac:chgData name="Srishti Shetty" userId="87ce33f6de1ffc14" providerId="LiveId" clId="{DA15520B-3260-43D7-AA3D-1DE25EAE7BA5}" dt="2024-04-24T20:52:18.432" v="384" actId="13926"/>
          <ac:spMkLst>
            <pc:docMk/>
            <pc:sldMk cId="3780205127" sldId="273"/>
            <ac:spMk id="3" creationId="{0395B7A9-73F6-6971-B731-8781A6B2F9F8}"/>
          </ac:spMkLst>
        </pc:spChg>
      </pc:sldChg>
      <pc:sldChg chg="modSp new mod">
        <pc:chgData name="Srishti Shetty" userId="87ce33f6de1ffc14" providerId="LiveId" clId="{DA15520B-3260-43D7-AA3D-1DE25EAE7BA5}" dt="2024-04-24T20:59:38.600" v="457" actId="20577"/>
        <pc:sldMkLst>
          <pc:docMk/>
          <pc:sldMk cId="955428010" sldId="274"/>
        </pc:sldMkLst>
        <pc:spChg chg="mod">
          <ac:chgData name="Srishti Shetty" userId="87ce33f6de1ffc14" providerId="LiveId" clId="{DA15520B-3260-43D7-AA3D-1DE25EAE7BA5}" dt="2024-04-24T20:59:38.600" v="457" actId="20577"/>
          <ac:spMkLst>
            <pc:docMk/>
            <pc:sldMk cId="955428010" sldId="274"/>
            <ac:spMk id="2" creationId="{0D0EEAFD-084C-C19C-4CD0-F227C914ED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lgn="ctr"/>
            <a:r>
              <a:rPr lang="en-US" sz="6000" b="1" dirty="0">
                <a:effectLst/>
                <a:latin typeface="Calibri" panose="020F0502020204030204" pitchFamily="34" charset="0"/>
                <a:ea typeface="Calibri" panose="020F0502020204030204" pitchFamily="34" charset="0"/>
                <a:cs typeface="Times New Roman" panose="02020603050405020304" pitchFamily="18" charset="0"/>
              </a:rPr>
              <a:t>Strategic Plan and CRM Solution for </a:t>
            </a:r>
            <a:r>
              <a:rPr lang="en-US" sz="60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Tool Time </a:t>
            </a:r>
            <a:br>
              <a:rPr lang="en-US" sz="6000" b="1" dirty="0">
                <a:effectLst/>
                <a:latin typeface="Calibri" panose="020F0502020204030204" pitchFamily="34" charset="0"/>
                <a:ea typeface="Calibri" panose="020F0502020204030204" pitchFamily="34" charset="0"/>
                <a:cs typeface="Times New Roman" panose="02020603050405020304" pitchFamily="18" charset="0"/>
              </a:rPr>
            </a:br>
            <a:r>
              <a:rPr lang="en-US" sz="4000" dirty="0">
                <a:effectLst/>
                <a:latin typeface="Calibri" panose="020F0502020204030204" pitchFamily="34" charset="0"/>
                <a:ea typeface="Calibri" panose="020F0502020204030204" pitchFamily="34" charset="0"/>
                <a:cs typeface="Times New Roman" panose="02020603050405020304" pitchFamily="18" charset="0"/>
              </a:rPr>
              <a:t>Expanding in the New England Region</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CONSULTANT – Srishti Shetty</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0133-EEBD-B77A-11AD-A0C8344C5783}"/>
              </a:ext>
            </a:extLst>
          </p:cNvPr>
          <p:cNvSpPr>
            <a:spLocks noGrp="1"/>
          </p:cNvSpPr>
          <p:nvPr>
            <p:ph type="title"/>
          </p:nvPr>
        </p:nvSpPr>
        <p:spPr>
          <a:xfrm>
            <a:off x="1097279" y="244929"/>
            <a:ext cx="10125891" cy="4234542"/>
          </a:xfrm>
        </p:spPr>
        <p:txBody>
          <a:bodyPr>
            <a:normAutofit fontScale="90000"/>
          </a:bodyPr>
          <a:lstStyle/>
          <a:p>
            <a:pPr>
              <a:spcBef>
                <a:spcPts val="200"/>
              </a:spcBef>
            </a:pPr>
            <a:r>
              <a:rPr lang="en-US" sz="1800" i="1" dirty="0">
                <a:effectLst/>
                <a:latin typeface="Calibri" panose="020F0502020204030204" pitchFamily="34" charset="0"/>
                <a:ea typeface="Calibri" panose="020F0502020204030204" pitchFamily="34" charset="0"/>
                <a:cs typeface="Calibri" panose="020F0502020204030204" pitchFamily="34" charset="0"/>
              </a:rPr>
              <a:t>Phase 1</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b="1" u="sng" dirty="0">
                <a:effectLst/>
                <a:latin typeface="Calibri" panose="020F0502020204030204" pitchFamily="34" charset="0"/>
                <a:ea typeface="Calibri" panose="020F0502020204030204" pitchFamily="34" charset="0"/>
                <a:cs typeface="Calibri" panose="020F0502020204030204" pitchFamily="34" charset="0"/>
              </a:rPr>
              <a:t>Data Collection and Integration</a:t>
            </a:r>
            <a:r>
              <a:rPr lang="en-US" sz="1800" dirty="0">
                <a:effectLst/>
                <a:latin typeface="Calibri" panose="020F0502020204030204" pitchFamily="34" charset="0"/>
                <a:ea typeface="Calibri" panose="020F0502020204030204" pitchFamily="34" charset="0"/>
                <a:cs typeface="Calibri" panose="020F0502020204030204" pitchFamily="34" charset="0"/>
              </a:rPr>
              <a:t>: Let's gather customer data from existing stores. Perform data cleaning, transformation and normalization and then integrate with existing IT systems. Establish data pipelines for seamless data flow.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i="1" dirty="0">
                <a:effectLst/>
                <a:latin typeface="Calibri" panose="020F0502020204030204" pitchFamily="34" charset="0"/>
                <a:ea typeface="Calibri" panose="020F0502020204030204" pitchFamily="34" charset="0"/>
                <a:cs typeface="Calibri" panose="020F0502020204030204" pitchFamily="34" charset="0"/>
              </a:rPr>
              <a:t>Phase 2</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b="1" u="sng" dirty="0">
                <a:effectLst/>
                <a:latin typeface="Calibri" panose="020F0502020204030204" pitchFamily="34" charset="0"/>
                <a:ea typeface="Calibri" panose="020F0502020204030204" pitchFamily="34" charset="0"/>
                <a:cs typeface="Calibri" panose="020F0502020204030204" pitchFamily="34" charset="0"/>
              </a:rPr>
              <a:t>CRM Platform Selection and Customization</a:t>
            </a:r>
            <a:r>
              <a:rPr lang="en-US" sz="1800" dirty="0">
                <a:effectLst/>
                <a:latin typeface="Calibri" panose="020F0502020204030204" pitchFamily="34" charset="0"/>
                <a:ea typeface="Calibri" panose="020F0502020204030204" pitchFamily="34" charset="0"/>
                <a:cs typeface="Calibri" panose="020F0502020204030204" pitchFamily="34" charset="0"/>
              </a:rPr>
              <a:t>: Evaluate CRM platforms based on Tool Time's requirements. Customize the selected CRM platform to align with Tool Time's processes and workflows. Configure modules for prospect management, sales tracking, customer engagement and lifecycle management.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i="1" dirty="0">
                <a:effectLst/>
                <a:latin typeface="Calibri" panose="020F0502020204030204" pitchFamily="34" charset="0"/>
                <a:ea typeface="Calibri" panose="020F0502020204030204" pitchFamily="34" charset="0"/>
                <a:cs typeface="Calibri" panose="020F0502020204030204" pitchFamily="34" charset="0"/>
              </a:rPr>
              <a:t>Phase 3</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b="1" u="sng" dirty="0">
                <a:effectLst/>
                <a:latin typeface="Calibri" panose="020F0502020204030204" pitchFamily="34" charset="0"/>
                <a:ea typeface="Calibri" panose="020F0502020204030204" pitchFamily="34" charset="0"/>
                <a:cs typeface="Calibri" panose="020F0502020204030204" pitchFamily="34" charset="0"/>
              </a:rPr>
              <a:t>Training and Adoption</a:t>
            </a:r>
            <a:r>
              <a:rPr lang="en-US" sz="1800" dirty="0">
                <a:effectLst/>
                <a:latin typeface="Calibri" panose="020F0502020204030204" pitchFamily="34" charset="0"/>
                <a:ea typeface="Calibri" panose="020F0502020204030204" pitchFamily="34" charset="0"/>
                <a:cs typeface="Calibri" panose="020F0502020204030204" pitchFamily="34" charset="0"/>
              </a:rPr>
              <a:t>: Train staff on CRM usage. Foster a customer-centric culture.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Implement change management strategies to overcome resistance and drive user acceptance.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i="1" dirty="0">
                <a:effectLst/>
                <a:latin typeface="Calibri" panose="020F0502020204030204" pitchFamily="34" charset="0"/>
                <a:ea typeface="Calibri" panose="020F0502020204030204" pitchFamily="34" charset="0"/>
                <a:cs typeface="Calibri" panose="020F0502020204030204" pitchFamily="34" charset="0"/>
              </a:rPr>
              <a:t>Phase 4</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b="1" u="sng" dirty="0">
                <a:effectLst/>
                <a:latin typeface="Calibri" panose="020F0502020204030204" pitchFamily="34" charset="0"/>
                <a:ea typeface="Calibri" panose="020F0502020204030204" pitchFamily="34" charset="0"/>
                <a:cs typeface="Calibri" panose="020F0502020204030204" pitchFamily="34" charset="0"/>
              </a:rPr>
              <a:t>Testing</a:t>
            </a:r>
            <a:r>
              <a:rPr lang="en-US" sz="1800" dirty="0">
                <a:effectLst/>
                <a:latin typeface="Calibri" panose="020F0502020204030204" pitchFamily="34" charset="0"/>
                <a:ea typeface="Calibri" panose="020F0502020204030204" pitchFamily="34" charset="0"/>
                <a:cs typeface="Calibri" panose="020F0502020204030204" pitchFamily="34" charset="0"/>
              </a:rPr>
              <a:t>: Roll out the CRM solution in a pilot environment to a select group of users. Collect input from users to gain valuable feedback and insights, enabling to pinpoint areas for enhancement.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i="1" dirty="0">
                <a:effectLst/>
                <a:latin typeface="Calibri" panose="020F0502020204030204" pitchFamily="34" charset="0"/>
                <a:ea typeface="Calibri" panose="020F0502020204030204" pitchFamily="34" charset="0"/>
                <a:cs typeface="Calibri" panose="020F0502020204030204" pitchFamily="34" charset="0"/>
              </a:rPr>
              <a:t>Phase 5</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b="1" u="sng" dirty="0">
                <a:effectLst/>
                <a:latin typeface="Calibri" panose="020F0502020204030204" pitchFamily="34" charset="0"/>
                <a:ea typeface="Calibri" panose="020F0502020204030204" pitchFamily="34" charset="0"/>
                <a:cs typeface="Calibri" panose="020F0502020204030204" pitchFamily="34" charset="0"/>
              </a:rPr>
              <a:t>Full Deployment and Integration</a:t>
            </a:r>
            <a:r>
              <a:rPr lang="en-US" sz="1800" dirty="0">
                <a:effectLst/>
                <a:latin typeface="Calibri" panose="020F0502020204030204" pitchFamily="34" charset="0"/>
                <a:ea typeface="Calibri" panose="020F0502020204030204" pitchFamily="34" charset="0"/>
                <a:cs typeface="Calibri" panose="020F0502020204030204" pitchFamily="34" charset="0"/>
              </a:rPr>
              <a:t>: Scale up the CRM solution across all departments and locations of Tool Time. Integrate the CRM system with existing IT infrastructure, including databases, applications and analytics tools. Ensure seamless communication and data exchange between CRM and other systems.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i="1" dirty="0">
                <a:effectLst/>
                <a:latin typeface="Calibri" panose="020F0502020204030204" pitchFamily="34" charset="0"/>
                <a:ea typeface="Calibri" panose="020F0502020204030204" pitchFamily="34" charset="0"/>
                <a:cs typeface="Calibri" panose="020F0502020204030204" pitchFamily="34" charset="0"/>
              </a:rPr>
              <a:t>Phase 6</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b="1" u="sng" dirty="0">
                <a:effectLst/>
                <a:latin typeface="Calibri" panose="020F0502020204030204" pitchFamily="34" charset="0"/>
                <a:ea typeface="Calibri" panose="020F0502020204030204" pitchFamily="34" charset="0"/>
                <a:cs typeface="Calibri" panose="020F0502020204030204" pitchFamily="34" charset="0"/>
              </a:rPr>
              <a:t>Segmentation and Personalization</a:t>
            </a:r>
            <a:r>
              <a:rPr lang="en-US" sz="1800" dirty="0">
                <a:effectLst/>
                <a:latin typeface="Calibri" panose="020F0502020204030204" pitchFamily="34" charset="0"/>
                <a:ea typeface="Calibri" panose="020F0502020204030204" pitchFamily="34" charset="0"/>
                <a:cs typeface="Calibri" panose="020F0502020204030204" pitchFamily="34" charset="0"/>
              </a:rPr>
              <a:t>: Categorize customers based on behavior and demographics. Personalize marketing messages.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i="1" dirty="0">
                <a:effectLst/>
                <a:latin typeface="Calibri" panose="020F0502020204030204" pitchFamily="34" charset="0"/>
                <a:ea typeface="Calibri" panose="020F0502020204030204" pitchFamily="34" charset="0"/>
                <a:cs typeface="Calibri" panose="020F0502020204030204" pitchFamily="34" charset="0"/>
              </a:rPr>
              <a:t>Phase 7</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b="1" u="sng" dirty="0">
                <a:effectLst/>
                <a:latin typeface="Calibri" panose="020F0502020204030204" pitchFamily="34" charset="0"/>
                <a:ea typeface="Calibri" panose="020F0502020204030204" pitchFamily="34" charset="0"/>
                <a:cs typeface="Calibri" panose="020F0502020204030204" pitchFamily="34" charset="0"/>
              </a:rPr>
              <a:t>Engagement and Retention</a:t>
            </a:r>
            <a:r>
              <a:rPr lang="en-US" sz="1800" dirty="0">
                <a:effectLst/>
                <a:latin typeface="Calibri" panose="020F0502020204030204" pitchFamily="34" charset="0"/>
                <a:ea typeface="Calibri" panose="020F0502020204030204" pitchFamily="34" charset="0"/>
                <a:cs typeface="Calibri" panose="020F0502020204030204" pitchFamily="34" charset="0"/>
              </a:rPr>
              <a:t>: Implement loyalty programs. Regularly engage through email, social media and in-store events. Enable social listening capabilities to identify opportunities for engagement and address customer inquiries or concerns. Leverage social media analytics to track brand mentions, trends and competitive insights.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400" dirty="0"/>
          </a:p>
        </p:txBody>
      </p:sp>
      <p:sp>
        <p:nvSpPr>
          <p:cNvPr id="3" name="Text Placeholder 2">
            <a:extLst>
              <a:ext uri="{FF2B5EF4-FFF2-40B4-BE49-F238E27FC236}">
                <a16:creationId xmlns:a16="http://schemas.microsoft.com/office/drawing/2014/main" id="{746167F4-DEA0-71B7-434D-0F681E68744E}"/>
              </a:ext>
            </a:extLst>
          </p:cNvPr>
          <p:cNvSpPr>
            <a:spLocks noGrp="1"/>
          </p:cNvSpPr>
          <p:nvPr>
            <p:ph type="body" idx="1"/>
          </p:nvPr>
        </p:nvSpPr>
        <p:spPr/>
        <p:txBody>
          <a:bodyPr/>
          <a:lstStyle/>
          <a:p>
            <a:r>
              <a:rPr lang="en-US" sz="2400" b="1" cap="small" spc="25"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Implementation Approach</a:t>
            </a:r>
            <a:endParaRPr lang="en-IN" dirty="0"/>
          </a:p>
        </p:txBody>
      </p:sp>
    </p:spTree>
    <p:extLst>
      <p:ext uri="{BB962C8B-B14F-4D97-AF65-F5344CB8AC3E}">
        <p14:creationId xmlns:p14="http://schemas.microsoft.com/office/powerpoint/2010/main" val="329682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78EF-1389-8751-4534-FA871F924F4D}"/>
              </a:ext>
            </a:extLst>
          </p:cNvPr>
          <p:cNvSpPr>
            <a:spLocks noGrp="1"/>
          </p:cNvSpPr>
          <p:nvPr>
            <p:ph type="title"/>
          </p:nvPr>
        </p:nvSpPr>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Analytical Solution for CRM</a:t>
            </a:r>
            <a:endParaRPr lang="en-IN" sz="3200" dirty="0"/>
          </a:p>
        </p:txBody>
      </p:sp>
      <p:sp>
        <p:nvSpPr>
          <p:cNvPr id="3" name="Content Placeholder 2">
            <a:extLst>
              <a:ext uri="{FF2B5EF4-FFF2-40B4-BE49-F238E27FC236}">
                <a16:creationId xmlns:a16="http://schemas.microsoft.com/office/drawing/2014/main" id="{2C675663-821D-E3F7-365D-5FA5D7371D24}"/>
              </a:ext>
            </a:extLst>
          </p:cNvPr>
          <p:cNvSpPr>
            <a:spLocks noGrp="1"/>
          </p:cNvSpPr>
          <p:nvPr>
            <p:ph idx="1"/>
          </p:nvPr>
        </p:nvSpPr>
        <p:spPr>
          <a:xfrm>
            <a:off x="936171" y="1894114"/>
            <a:ext cx="10662558" cy="4512129"/>
          </a:xfrm>
        </p:spPr>
        <p:txBody>
          <a:bodyPr>
            <a:normAutofit/>
          </a:bodyPr>
          <a:lstStyle/>
          <a:p>
            <a:r>
              <a:rPr lang="en-US" dirty="0"/>
              <a:t>- Utilize a comprehensive data analytics platform for Tool Time's CRM solution.</a:t>
            </a:r>
          </a:p>
          <a:p>
            <a:r>
              <a:rPr lang="en-US" dirty="0"/>
              <a:t>- Develop </a:t>
            </a:r>
            <a:r>
              <a:rPr lang="en-US" dirty="0">
                <a:highlight>
                  <a:srgbClr val="FFFF00"/>
                </a:highlight>
              </a:rPr>
              <a:t>customized reports and dashboards </a:t>
            </a:r>
            <a:r>
              <a:rPr lang="en-US" dirty="0"/>
              <a:t>to visualize CRM data and metrics.</a:t>
            </a:r>
          </a:p>
          <a:p>
            <a:r>
              <a:rPr lang="en-US" dirty="0"/>
              <a:t>- Integrate various data sources like customer interactions, sales data and market trends.</a:t>
            </a:r>
          </a:p>
          <a:p>
            <a:r>
              <a:rPr lang="en-US" dirty="0"/>
              <a:t>- Establish a </a:t>
            </a:r>
            <a:r>
              <a:rPr lang="en-US" dirty="0">
                <a:highlight>
                  <a:srgbClr val="FFFF00"/>
                </a:highlight>
              </a:rPr>
              <a:t>centralized data warehouse </a:t>
            </a:r>
            <a:r>
              <a:rPr lang="en-US" dirty="0"/>
              <a:t>to store and analyze customer data.</a:t>
            </a:r>
          </a:p>
          <a:p>
            <a:r>
              <a:rPr lang="en-US" dirty="0"/>
              <a:t>- Implement advanced </a:t>
            </a:r>
            <a:r>
              <a:rPr lang="en-US" dirty="0">
                <a:highlight>
                  <a:srgbClr val="FFFF00"/>
                </a:highlight>
              </a:rPr>
              <a:t>data analytics techniques </a:t>
            </a:r>
            <a:r>
              <a:rPr lang="en-US" dirty="0"/>
              <a:t>such as machine learning algorithms.</a:t>
            </a:r>
          </a:p>
          <a:p>
            <a:r>
              <a:rPr lang="en-US" dirty="0"/>
              <a:t>- Enable </a:t>
            </a:r>
            <a:r>
              <a:rPr lang="en-US" dirty="0">
                <a:highlight>
                  <a:srgbClr val="FFFF00"/>
                </a:highlight>
              </a:rPr>
              <a:t>real-time reporting </a:t>
            </a:r>
            <a:r>
              <a:rPr lang="en-US" dirty="0"/>
              <a:t>and analytics for timely decision-making.</a:t>
            </a:r>
          </a:p>
          <a:p>
            <a:r>
              <a:rPr lang="en-US" dirty="0"/>
              <a:t>- Incorporate </a:t>
            </a:r>
            <a:r>
              <a:rPr lang="en-US" dirty="0">
                <a:highlight>
                  <a:srgbClr val="FFFF00"/>
                </a:highlight>
              </a:rPr>
              <a:t>risk assessment functionalities </a:t>
            </a:r>
            <a:r>
              <a:rPr lang="en-US" dirty="0"/>
              <a:t>to identify and mitigate potential risks.</a:t>
            </a:r>
          </a:p>
          <a:p>
            <a:r>
              <a:rPr lang="en-US" dirty="0"/>
              <a:t>- Analyze factors like customer satisfaction scores, purchase history and market volatility.</a:t>
            </a:r>
          </a:p>
          <a:p>
            <a:r>
              <a:rPr lang="en-US" dirty="0"/>
              <a:t>- Regularly update and enhance the analytics platform with </a:t>
            </a:r>
            <a:r>
              <a:rPr lang="en-US" dirty="0">
                <a:highlight>
                  <a:srgbClr val="FFFF00"/>
                </a:highlight>
              </a:rPr>
              <a:t>new features and security patches</a:t>
            </a:r>
            <a:r>
              <a:rPr lang="en-US" dirty="0"/>
              <a:t>.</a:t>
            </a:r>
            <a:endParaRPr lang="en-IN" dirty="0"/>
          </a:p>
        </p:txBody>
      </p:sp>
    </p:spTree>
    <p:extLst>
      <p:ext uri="{BB962C8B-B14F-4D97-AF65-F5344CB8AC3E}">
        <p14:creationId xmlns:p14="http://schemas.microsoft.com/office/powerpoint/2010/main" val="1786164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DAB8-4AAA-B822-18A9-6F8B37BA4603}"/>
              </a:ext>
            </a:extLst>
          </p:cNvPr>
          <p:cNvSpPr>
            <a:spLocks noGrp="1"/>
          </p:cNvSpPr>
          <p:nvPr>
            <p:ph type="title"/>
          </p:nvPr>
        </p:nvSpPr>
        <p:spPr>
          <a:xfrm>
            <a:off x="859971" y="286603"/>
            <a:ext cx="10295709" cy="1450757"/>
          </a:xfrm>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New Technology Innovations and Data Sources</a:t>
            </a:r>
            <a:endParaRPr lang="en-IN" sz="3200" dirty="0"/>
          </a:p>
        </p:txBody>
      </p:sp>
      <p:sp>
        <p:nvSpPr>
          <p:cNvPr id="3" name="Content Placeholder 2">
            <a:extLst>
              <a:ext uri="{FF2B5EF4-FFF2-40B4-BE49-F238E27FC236}">
                <a16:creationId xmlns:a16="http://schemas.microsoft.com/office/drawing/2014/main" id="{0395B7A9-73F6-6971-B731-8781A6B2F9F8}"/>
              </a:ext>
            </a:extLst>
          </p:cNvPr>
          <p:cNvSpPr>
            <a:spLocks noGrp="1"/>
          </p:cNvSpPr>
          <p:nvPr>
            <p:ph idx="1"/>
          </p:nvPr>
        </p:nvSpPr>
        <p:spPr>
          <a:xfrm>
            <a:off x="936171" y="1894115"/>
            <a:ext cx="10575472" cy="4550228"/>
          </a:xfrm>
        </p:spPr>
        <p:txBody>
          <a:bodyPr>
            <a:normAutofit fontScale="77500" lnSpcReduction="20000"/>
          </a:bodyPr>
          <a:lstStyle/>
          <a:p>
            <a:r>
              <a:rPr lang="en-US" dirty="0"/>
              <a:t>- Implement robust data migration tools and pipelines for streamlined data transfer.</a:t>
            </a:r>
          </a:p>
          <a:p>
            <a:r>
              <a:rPr lang="en-US" dirty="0"/>
              <a:t>- Embrace modern </a:t>
            </a:r>
            <a:r>
              <a:rPr lang="en-US" dirty="0">
                <a:highlight>
                  <a:srgbClr val="FFFF00"/>
                </a:highlight>
              </a:rPr>
              <a:t>data architecture principles </a:t>
            </a:r>
            <a:r>
              <a:rPr lang="en-US" dirty="0"/>
              <a:t>like data lakes or data hubs for seamless integration.</a:t>
            </a:r>
          </a:p>
          <a:p>
            <a:r>
              <a:rPr lang="en-US" dirty="0"/>
              <a:t>- Prioritize </a:t>
            </a:r>
            <a:r>
              <a:rPr lang="en-US" dirty="0">
                <a:highlight>
                  <a:srgbClr val="FFFF00"/>
                </a:highlight>
              </a:rPr>
              <a:t>robust data privacy </a:t>
            </a:r>
            <a:r>
              <a:rPr lang="en-US" dirty="0"/>
              <a:t>measures and compliance with regulations like GDPR.</a:t>
            </a:r>
          </a:p>
          <a:p>
            <a:r>
              <a:rPr lang="en-US" dirty="0"/>
              <a:t>- Incorporate </a:t>
            </a:r>
            <a:r>
              <a:rPr lang="en-US" dirty="0">
                <a:highlight>
                  <a:srgbClr val="FFFF00"/>
                </a:highlight>
              </a:rPr>
              <a:t>ethical AI </a:t>
            </a:r>
            <a:r>
              <a:rPr lang="en-US" dirty="0"/>
              <a:t>principles into predictive models to mitigate biases.</a:t>
            </a:r>
          </a:p>
          <a:p>
            <a:r>
              <a:rPr lang="en-US" dirty="0"/>
              <a:t>- Establish data governance policies to govern the collection, storage and processing of customer data.</a:t>
            </a:r>
          </a:p>
          <a:p>
            <a:r>
              <a:rPr lang="en-US" dirty="0"/>
              <a:t>- Deploy </a:t>
            </a:r>
            <a:r>
              <a:rPr lang="en-US" dirty="0">
                <a:highlight>
                  <a:srgbClr val="FFFF00"/>
                </a:highlight>
              </a:rPr>
              <a:t>multi-layered security measures </a:t>
            </a:r>
            <a:r>
              <a:rPr lang="en-US" dirty="0"/>
              <a:t>to safeguard CRM data against unauthorized access.</a:t>
            </a:r>
          </a:p>
          <a:p>
            <a:r>
              <a:rPr lang="en-US" dirty="0"/>
              <a:t>- Utilize role-based access controls to ensure data confidentiality and integrity.</a:t>
            </a:r>
          </a:p>
          <a:p>
            <a:r>
              <a:rPr lang="en-US" dirty="0"/>
              <a:t>- Conduct regular </a:t>
            </a:r>
            <a:r>
              <a:rPr lang="en-US" dirty="0">
                <a:highlight>
                  <a:srgbClr val="FFFF00"/>
                </a:highlight>
              </a:rPr>
              <a:t>security audits and vulnerability assessments </a:t>
            </a:r>
            <a:r>
              <a:rPr lang="en-US" dirty="0"/>
              <a:t>to address potential risks.</a:t>
            </a:r>
          </a:p>
          <a:p>
            <a:r>
              <a:rPr lang="en-US" dirty="0"/>
              <a:t>- Evaluate cloud-based versus on-premises CRM solutions for optimal deployment.</a:t>
            </a:r>
          </a:p>
          <a:p>
            <a:r>
              <a:rPr lang="en-US" dirty="0"/>
              <a:t>- Prioritize customer satisfaction through innovative technologies and data-driven approaches.</a:t>
            </a:r>
          </a:p>
          <a:p>
            <a:r>
              <a:rPr lang="en-US" dirty="0"/>
              <a:t>- Leverage data analytics to achieve sustainable growth and success.</a:t>
            </a:r>
          </a:p>
          <a:p>
            <a:r>
              <a:rPr lang="en-US" dirty="0"/>
              <a:t>- Embrace technological advancements to achieve expansion and business objectives.</a:t>
            </a:r>
            <a:endParaRPr lang="en-IN" dirty="0"/>
          </a:p>
        </p:txBody>
      </p:sp>
    </p:spTree>
    <p:extLst>
      <p:ext uri="{BB962C8B-B14F-4D97-AF65-F5344CB8AC3E}">
        <p14:creationId xmlns:p14="http://schemas.microsoft.com/office/powerpoint/2010/main" val="378020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EAFD-084C-C19C-4CD0-F227C914EDA2}"/>
              </a:ext>
            </a:extLst>
          </p:cNvPr>
          <p:cNvSpPr>
            <a:spLocks noGrp="1"/>
          </p:cNvSpPr>
          <p:nvPr>
            <p:ph type="title"/>
          </p:nvPr>
        </p:nvSpPr>
        <p:spPr/>
        <p:txBody>
          <a:bodyPr/>
          <a:lstStyle/>
          <a:p>
            <a:r>
              <a:rPr lang="en-IN"/>
              <a:t>Thank You!</a:t>
            </a:r>
            <a:endParaRPr lang="en-IN" dirty="0"/>
          </a:p>
        </p:txBody>
      </p:sp>
    </p:spTree>
    <p:extLst>
      <p:ext uri="{BB962C8B-B14F-4D97-AF65-F5344CB8AC3E}">
        <p14:creationId xmlns:p14="http://schemas.microsoft.com/office/powerpoint/2010/main" val="95542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D8D1-DC38-CEEC-9B68-A9564C8A005A}"/>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2BB78563-C3F1-EBA6-551B-6F70CF3E8468}"/>
              </a:ext>
            </a:extLst>
          </p:cNvPr>
          <p:cNvSpPr>
            <a:spLocks noGrp="1"/>
          </p:cNvSpPr>
          <p:nvPr>
            <p:ph idx="1"/>
          </p:nvPr>
        </p:nvSpPr>
        <p:spPr>
          <a:xfrm>
            <a:off x="1097280" y="1894115"/>
            <a:ext cx="10058400" cy="4495800"/>
          </a:xfrm>
        </p:spPr>
        <p:txBody>
          <a:bodyPr>
            <a:normAutofit fontScale="92500" lnSpcReduction="10000"/>
          </a:bodyPr>
          <a:lstStyle/>
          <a:p>
            <a:r>
              <a:rPr lang="en-IN" dirty="0"/>
              <a:t>Background</a:t>
            </a:r>
          </a:p>
          <a:p>
            <a:r>
              <a:rPr lang="en-IN" dirty="0"/>
              <a:t>Purpose of the Strategy and CRM Solution</a:t>
            </a:r>
          </a:p>
          <a:p>
            <a:r>
              <a:rPr lang="en-IN" dirty="0" err="1"/>
              <a:t>Analyzing</a:t>
            </a:r>
            <a:r>
              <a:rPr lang="en-IN" dirty="0"/>
              <a:t> Competitor Strategies</a:t>
            </a:r>
          </a:p>
          <a:p>
            <a:r>
              <a:rPr lang="en-IN" dirty="0"/>
              <a:t>Planning</a:t>
            </a:r>
          </a:p>
          <a:p>
            <a:r>
              <a:rPr lang="en-IN" dirty="0"/>
              <a:t>Strategy</a:t>
            </a:r>
          </a:p>
          <a:p>
            <a:r>
              <a:rPr lang="en-IN" dirty="0"/>
              <a:t>Locations</a:t>
            </a:r>
          </a:p>
          <a:p>
            <a:r>
              <a:rPr lang="en-IN" dirty="0"/>
              <a:t>CRM</a:t>
            </a:r>
          </a:p>
          <a:p>
            <a:r>
              <a:rPr lang="en-IN" dirty="0"/>
              <a:t>Implementation approach</a:t>
            </a:r>
          </a:p>
          <a:p>
            <a:r>
              <a:rPr lang="en-IN" dirty="0"/>
              <a:t>Analytical Solution</a:t>
            </a:r>
          </a:p>
          <a:p>
            <a:r>
              <a:rPr lang="en-IN" dirty="0"/>
              <a:t>New Technology Innovations</a:t>
            </a:r>
          </a:p>
          <a:p>
            <a:endParaRPr lang="en-IN" dirty="0"/>
          </a:p>
        </p:txBody>
      </p:sp>
    </p:spTree>
    <p:extLst>
      <p:ext uri="{BB962C8B-B14F-4D97-AF65-F5344CB8AC3E}">
        <p14:creationId xmlns:p14="http://schemas.microsoft.com/office/powerpoint/2010/main" val="281838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8599-6790-78D4-D98D-9856AA66A4DD}"/>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3F04B775-AB98-3C1D-E061-5F5346A20CB2}"/>
              </a:ext>
            </a:extLst>
          </p:cNvPr>
          <p:cNvSpPr>
            <a:spLocks noGrp="1"/>
          </p:cNvSpPr>
          <p:nvPr>
            <p:ph idx="1"/>
          </p:nvPr>
        </p:nvSpPr>
        <p:spPr/>
        <p:txBody>
          <a:bodyPr/>
          <a:lstStyle/>
          <a:p>
            <a:pPr>
              <a:buFont typeface="Arial" panose="020B0604020202020204" pitchFamily="34" charset="0"/>
              <a:buChar char="•"/>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Home improvement store</a:t>
            </a:r>
          </a:p>
          <a:p>
            <a:pPr>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H</a:t>
            </a: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eadquarters in downtown Essex</a:t>
            </a:r>
          </a:p>
          <a:p>
            <a:pPr>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15 stores with 1500 employees, each doing well in</a:t>
            </a: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revenue and profit</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Specializes in home improvement and DIY supplies, catering to customers</a:t>
            </a:r>
          </a:p>
          <a:p>
            <a:pPr>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Competitive advantage in small communities of New England.</a:t>
            </a:r>
          </a:p>
          <a:p>
            <a:pPr>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Received multiple customer service awards, highlighting commitment to customer satisfaction.</a:t>
            </a:r>
          </a:p>
          <a:p>
            <a:pPr>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Competitors – Lowes, Home Depot</a:t>
            </a:r>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1800" dirty="0">
              <a:solidFill>
                <a:srgbClr val="0D0D0D"/>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58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000" b="1" dirty="0">
                <a:solidFill>
                  <a:srgbClr val="0D0D0D"/>
                </a:solidFill>
                <a:latin typeface="Söhne"/>
              </a:rPr>
              <a:t>E</a:t>
            </a:r>
            <a:r>
              <a:rPr lang="en-US" sz="2000" b="1" i="0" dirty="0">
                <a:solidFill>
                  <a:srgbClr val="0D0D0D"/>
                </a:solidFill>
                <a:effectLst/>
                <a:latin typeface="Söhne"/>
              </a:rPr>
              <a:t>xpand and become a franchise in the larger New England Region. </a:t>
            </a:r>
            <a:br>
              <a:rPr lang="en-US" sz="2000" b="0" i="0" dirty="0">
                <a:solidFill>
                  <a:srgbClr val="0D0D0D"/>
                </a:solidFill>
                <a:effectLst/>
                <a:latin typeface="Söhne"/>
              </a:rPr>
            </a:br>
            <a:br>
              <a:rPr lang="en-US" sz="2000" b="0" i="0" dirty="0">
                <a:solidFill>
                  <a:srgbClr val="0D0D0D"/>
                </a:solidFill>
                <a:effectLst/>
                <a:latin typeface="Söhne"/>
              </a:rPr>
            </a:br>
            <a:r>
              <a:rPr lang="en-US" sz="2000" b="0" i="0" dirty="0">
                <a:solidFill>
                  <a:srgbClr val="0D0D0D"/>
                </a:solidFill>
                <a:effectLst/>
                <a:latin typeface="Söhne"/>
              </a:rPr>
              <a:t>The strategic plan will involve identifying potential store locations in untapped areas within the New England Region, drawing insights from the successful store placement strategies of Home Depot and Lowes.</a:t>
            </a:r>
            <a:br>
              <a:rPr lang="en-US" sz="2000" b="0" i="0" dirty="0">
                <a:solidFill>
                  <a:srgbClr val="0D0D0D"/>
                </a:solidFill>
                <a:effectLst/>
                <a:latin typeface="Söhne"/>
              </a:rPr>
            </a:br>
            <a:br>
              <a:rPr lang="en-US" sz="2000" b="0" i="0" dirty="0">
                <a:solidFill>
                  <a:srgbClr val="0D0D0D"/>
                </a:solidFill>
                <a:effectLst/>
                <a:latin typeface="Söhne"/>
              </a:rPr>
            </a:br>
            <a:r>
              <a:rPr lang="en-US" sz="2000" b="0" i="0" dirty="0">
                <a:solidFill>
                  <a:srgbClr val="0D0D0D"/>
                </a:solidFill>
                <a:effectLst/>
                <a:latin typeface="Söhne"/>
              </a:rPr>
              <a:t>CRM solution will aim to intelligently manage customer relationships to drive revenue growth, enhance customer experience and support Tool Time's expansion goals. </a:t>
            </a:r>
            <a:br>
              <a:rPr lang="en-US" sz="2000" b="0" i="0" dirty="0">
                <a:solidFill>
                  <a:srgbClr val="0D0D0D"/>
                </a:solidFill>
                <a:effectLst/>
                <a:latin typeface="Söhne"/>
              </a:rPr>
            </a:br>
            <a:br>
              <a:rPr lang="en-US" sz="2000" b="0" i="0" dirty="0">
                <a:solidFill>
                  <a:srgbClr val="0D0D0D"/>
                </a:solidFill>
                <a:effectLst/>
                <a:latin typeface="Söhne"/>
              </a:rPr>
            </a:br>
            <a:r>
              <a:rPr lang="en-US" sz="2000" b="0" i="0" dirty="0">
                <a:solidFill>
                  <a:srgbClr val="0D0D0D"/>
                </a:solidFill>
                <a:effectLst/>
                <a:latin typeface="Söhne"/>
              </a:rPr>
              <a:t>By developing a comprehensive strategy and CRM solution, Tool Time aims to capitalize on its strengths, differentiate itself in the market and pave the way for sustainable growth and success as a franchise in the competitive home improvement retail landscape of the New England Region.</a:t>
            </a:r>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IN" sz="3200" b="1" dirty="0">
                <a:solidFill>
                  <a:schemeClr val="bg1"/>
                </a:solidFill>
              </a:rPr>
              <a:t>Purpose of the Strategy and CRM Solution</a:t>
            </a:r>
          </a:p>
          <a:p>
            <a:endParaRPr lang="en-US" dirty="0">
              <a:solidFill>
                <a:schemeClr val="bg1"/>
              </a:solidFill>
            </a:endParaRPr>
          </a:p>
        </p:txBody>
      </p:sp>
    </p:spTree>
    <p:extLst>
      <p:ext uri="{BB962C8B-B14F-4D97-AF65-F5344CB8AC3E}">
        <p14:creationId xmlns:p14="http://schemas.microsoft.com/office/powerpoint/2010/main" val="19171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E29-0119-DDEA-8731-4D08A6151A79}"/>
              </a:ext>
            </a:extLst>
          </p:cNvPr>
          <p:cNvSpPr>
            <a:spLocks noGrp="1"/>
          </p:cNvSpPr>
          <p:nvPr>
            <p:ph type="title"/>
          </p:nvPr>
        </p:nvSpPr>
        <p:spPr/>
        <p:txBody>
          <a:bodyPr/>
          <a:lstStyle/>
          <a:p>
            <a:r>
              <a:rPr lang="en-IN" dirty="0" err="1"/>
              <a:t>Analyzing</a:t>
            </a:r>
            <a:r>
              <a:rPr lang="en-IN" dirty="0"/>
              <a:t> Competitor Strategies</a:t>
            </a:r>
          </a:p>
        </p:txBody>
      </p:sp>
      <p:sp>
        <p:nvSpPr>
          <p:cNvPr id="3" name="Content Placeholder 2">
            <a:extLst>
              <a:ext uri="{FF2B5EF4-FFF2-40B4-BE49-F238E27FC236}">
                <a16:creationId xmlns:a16="http://schemas.microsoft.com/office/drawing/2014/main" id="{9D205944-BCC5-3392-6D7C-E4AAAC79C273}"/>
              </a:ext>
            </a:extLst>
          </p:cNvPr>
          <p:cNvSpPr>
            <a:spLocks noGrp="1"/>
          </p:cNvSpPr>
          <p:nvPr>
            <p:ph idx="1"/>
          </p:nvPr>
        </p:nvSpPr>
        <p:spPr>
          <a:xfrm>
            <a:off x="1097280" y="2108201"/>
            <a:ext cx="4634049" cy="3760891"/>
          </a:xfrm>
        </p:spPr>
        <p:txBody>
          <a:bodyPr>
            <a:normAutofit/>
          </a:bodyPr>
          <a:lstStyle/>
          <a:p>
            <a:pPr>
              <a:buFont typeface="Arial" panose="020B0604020202020204" pitchFamily="34" charset="0"/>
              <a:buChar char="•"/>
            </a:pPr>
            <a:r>
              <a:rPr lang="en-US" sz="1600" b="1" dirty="0"/>
              <a:t>Population Correlation</a:t>
            </a:r>
            <a:r>
              <a:rPr lang="en-US" sz="1600" dirty="0"/>
              <a:t>: Direct relation (high level)</a:t>
            </a:r>
          </a:p>
          <a:p>
            <a:pPr>
              <a:buFont typeface="Arial" panose="020B0604020202020204" pitchFamily="34" charset="0"/>
              <a:buChar char="•"/>
            </a:pPr>
            <a:r>
              <a:rPr lang="en-US" sz="1600" b="1" dirty="0"/>
              <a:t>Ethnic Demographics</a:t>
            </a:r>
            <a:r>
              <a:rPr lang="en-US" sz="1600" dirty="0"/>
              <a:t>: Direct relation (high level)</a:t>
            </a:r>
          </a:p>
          <a:p>
            <a:pPr>
              <a:buFont typeface="Arial" panose="020B0604020202020204" pitchFamily="34" charset="0"/>
              <a:buChar char="•"/>
            </a:pPr>
            <a:r>
              <a:rPr lang="en-US" sz="1600" b="1" dirty="0"/>
              <a:t>Highway Accessibility</a:t>
            </a:r>
            <a:r>
              <a:rPr lang="en-US" sz="1600" dirty="0"/>
              <a:t>: Direct relation (medium level)</a:t>
            </a:r>
          </a:p>
          <a:p>
            <a:pPr>
              <a:buFont typeface="Arial" panose="020B0604020202020204" pitchFamily="34" charset="0"/>
              <a:buChar char="•"/>
            </a:pPr>
            <a:r>
              <a:rPr lang="en-US" sz="1600" b="1" dirty="0"/>
              <a:t>Income Levels</a:t>
            </a:r>
            <a:r>
              <a:rPr lang="en-US" sz="1600" dirty="0"/>
              <a:t>: Direct relation (medium level)</a:t>
            </a:r>
          </a:p>
          <a:p>
            <a:pPr>
              <a:buFont typeface="Arial" panose="020B0604020202020204" pitchFamily="34" charset="0"/>
              <a:buChar char="•"/>
            </a:pPr>
            <a:r>
              <a:rPr lang="en-US" sz="1600" b="1" dirty="0"/>
              <a:t>Homeownership</a:t>
            </a:r>
            <a:r>
              <a:rPr lang="en-US" sz="1600" dirty="0"/>
              <a:t>: Indirect relation (medium level)</a:t>
            </a:r>
          </a:p>
          <a:p>
            <a:pPr>
              <a:buFont typeface="Arial" panose="020B0604020202020204" pitchFamily="34" charset="0"/>
              <a:buChar char="•"/>
            </a:pPr>
            <a:r>
              <a:rPr lang="en-US" sz="1600" b="1" dirty="0"/>
              <a:t>Youth Population</a:t>
            </a:r>
            <a:r>
              <a:rPr lang="en-US" sz="1600" dirty="0"/>
              <a:t>: Indirect relation (high level)</a:t>
            </a:r>
            <a:endParaRPr lang="en-IN" sz="1600" dirty="0"/>
          </a:p>
        </p:txBody>
      </p:sp>
      <p:pic>
        <p:nvPicPr>
          <p:cNvPr id="10" name="Picture 9">
            <a:extLst>
              <a:ext uri="{FF2B5EF4-FFF2-40B4-BE49-F238E27FC236}">
                <a16:creationId xmlns:a16="http://schemas.microsoft.com/office/drawing/2014/main" id="{AE774E41-9F63-F210-DFAB-B987A2E9AFC9}"/>
              </a:ext>
            </a:extLst>
          </p:cNvPr>
          <p:cNvPicPr>
            <a:picLocks noChangeAspect="1"/>
          </p:cNvPicPr>
          <p:nvPr/>
        </p:nvPicPr>
        <p:blipFill>
          <a:blip r:embed="rId2"/>
          <a:stretch>
            <a:fillRect/>
          </a:stretch>
        </p:blipFill>
        <p:spPr>
          <a:xfrm>
            <a:off x="5603359" y="1903228"/>
            <a:ext cx="5980814" cy="4476307"/>
          </a:xfrm>
          <a:prstGeom prst="rect">
            <a:avLst/>
          </a:prstGeom>
        </p:spPr>
      </p:pic>
    </p:spTree>
    <p:extLst>
      <p:ext uri="{BB962C8B-B14F-4D97-AF65-F5344CB8AC3E}">
        <p14:creationId xmlns:p14="http://schemas.microsoft.com/office/powerpoint/2010/main" val="104424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72F6-5E3C-3E84-A77D-D6D9F6DF152D}"/>
              </a:ext>
            </a:extLst>
          </p:cNvPr>
          <p:cNvSpPr>
            <a:spLocks noGrp="1"/>
          </p:cNvSpPr>
          <p:nvPr>
            <p:ph type="title"/>
          </p:nvPr>
        </p:nvSpPr>
        <p:spPr/>
        <p:txBody>
          <a:bodyPr/>
          <a:lstStyle/>
          <a:p>
            <a:r>
              <a:rPr lang="en-IN" dirty="0"/>
              <a:t>Planning</a:t>
            </a:r>
          </a:p>
        </p:txBody>
      </p:sp>
      <p:sp>
        <p:nvSpPr>
          <p:cNvPr id="6" name="Content Placeholder 5">
            <a:extLst>
              <a:ext uri="{FF2B5EF4-FFF2-40B4-BE49-F238E27FC236}">
                <a16:creationId xmlns:a16="http://schemas.microsoft.com/office/drawing/2014/main" id="{E97F2E3F-1CF9-F1C4-C386-6EBBEA21BFCB}"/>
              </a:ext>
            </a:extLst>
          </p:cNvPr>
          <p:cNvSpPr>
            <a:spLocks noGrp="1"/>
          </p:cNvSpPr>
          <p:nvPr>
            <p:ph idx="1"/>
          </p:nvPr>
        </p:nvSpPr>
        <p:spPr>
          <a:xfrm>
            <a:off x="1097280" y="1905001"/>
            <a:ext cx="10058400" cy="4495800"/>
          </a:xfrm>
        </p:spPr>
        <p:txBody>
          <a:bodyPr>
            <a:normAutofit lnSpcReduction="10000"/>
          </a:bodyPr>
          <a:lstStyle/>
          <a:p>
            <a:r>
              <a:rPr lang="en-IN" sz="1800" b="1" dirty="0"/>
              <a:t>STEP 1</a:t>
            </a:r>
            <a:r>
              <a:rPr lang="en-IN" sz="1800" dirty="0"/>
              <a:t> - Using census 2000 and 2010 data, calculated percentage increase within 10 years for various variables like population, income, homeownership, etc for all county’s in New England region.</a:t>
            </a:r>
          </a:p>
          <a:p>
            <a:r>
              <a:rPr lang="en-IN" sz="1800" b="1" dirty="0"/>
              <a:t>STEP 2</a:t>
            </a:r>
            <a:r>
              <a:rPr lang="en-IN" sz="1800" dirty="0"/>
              <a:t> – Calculated mean for all these variables to create a reference to </a:t>
            </a:r>
            <a:r>
              <a:rPr lang="en-IN" sz="1800" dirty="0" err="1"/>
              <a:t>analyze</a:t>
            </a:r>
            <a:r>
              <a:rPr lang="en-IN" sz="1800" dirty="0"/>
              <a:t>.</a:t>
            </a:r>
          </a:p>
          <a:p>
            <a:endParaRPr lang="en-IN" sz="1600" dirty="0"/>
          </a:p>
          <a:p>
            <a:endParaRPr lang="en-IN" sz="1600" b="1" dirty="0"/>
          </a:p>
          <a:p>
            <a:pPr marL="0" indent="0">
              <a:buNone/>
            </a:pPr>
            <a:endParaRPr lang="en-IN" sz="1600" b="1" dirty="0"/>
          </a:p>
          <a:p>
            <a:endParaRPr lang="en-IN" sz="1800" b="1" dirty="0"/>
          </a:p>
          <a:p>
            <a:r>
              <a:rPr lang="en-IN" sz="1800" b="1" dirty="0"/>
              <a:t>STEP 3</a:t>
            </a:r>
            <a:r>
              <a:rPr lang="en-IN" sz="1800" dirty="0"/>
              <a:t> – Excluded county’s where there is already a presence of competitor stores.</a:t>
            </a:r>
          </a:p>
          <a:p>
            <a:r>
              <a:rPr lang="en-IN" sz="1800" b="1" dirty="0"/>
              <a:t>STEP 4</a:t>
            </a:r>
            <a:r>
              <a:rPr lang="en-IN" sz="1800" dirty="0"/>
              <a:t> – Introduced new variable – “overall growth” by multiplying population and income. And sorted high to low based on this.</a:t>
            </a:r>
          </a:p>
          <a:p>
            <a:r>
              <a:rPr lang="en-IN" sz="1800" b="1" dirty="0"/>
              <a:t>STEP 5</a:t>
            </a:r>
            <a:r>
              <a:rPr lang="en-IN" sz="1800" dirty="0"/>
              <a:t> – Highways&gt; 0 , pct_U18 &lt;3</a:t>
            </a:r>
          </a:p>
          <a:p>
            <a:endParaRPr lang="en-IN" dirty="0"/>
          </a:p>
        </p:txBody>
      </p:sp>
      <p:graphicFrame>
        <p:nvGraphicFramePr>
          <p:cNvPr id="8" name="Table 7">
            <a:extLst>
              <a:ext uri="{FF2B5EF4-FFF2-40B4-BE49-F238E27FC236}">
                <a16:creationId xmlns:a16="http://schemas.microsoft.com/office/drawing/2014/main" id="{F61AF741-5196-FFA9-5879-0597E9583443}"/>
              </a:ext>
            </a:extLst>
          </p:cNvPr>
          <p:cNvGraphicFramePr>
            <a:graphicFrameLocks noGrp="1"/>
          </p:cNvGraphicFramePr>
          <p:nvPr>
            <p:extLst>
              <p:ext uri="{D42A27DB-BD31-4B8C-83A1-F6EECF244321}">
                <p14:modId xmlns:p14="http://schemas.microsoft.com/office/powerpoint/2010/main" val="3635380550"/>
              </p:ext>
            </p:extLst>
          </p:nvPr>
        </p:nvGraphicFramePr>
        <p:xfrm>
          <a:off x="2224541" y="3054464"/>
          <a:ext cx="7066417" cy="1686267"/>
        </p:xfrm>
        <a:graphic>
          <a:graphicData uri="http://schemas.openxmlformats.org/drawingml/2006/table">
            <a:tbl>
              <a:tblPr/>
              <a:tblGrid>
                <a:gridCol w="620288">
                  <a:extLst>
                    <a:ext uri="{9D8B030D-6E8A-4147-A177-3AD203B41FA5}">
                      <a16:colId xmlns:a16="http://schemas.microsoft.com/office/drawing/2014/main" val="1356634611"/>
                    </a:ext>
                  </a:extLst>
                </a:gridCol>
                <a:gridCol w="620288">
                  <a:extLst>
                    <a:ext uri="{9D8B030D-6E8A-4147-A177-3AD203B41FA5}">
                      <a16:colId xmlns:a16="http://schemas.microsoft.com/office/drawing/2014/main" val="2868119759"/>
                    </a:ext>
                  </a:extLst>
                </a:gridCol>
                <a:gridCol w="620288">
                  <a:extLst>
                    <a:ext uri="{9D8B030D-6E8A-4147-A177-3AD203B41FA5}">
                      <a16:colId xmlns:a16="http://schemas.microsoft.com/office/drawing/2014/main" val="3558785849"/>
                    </a:ext>
                  </a:extLst>
                </a:gridCol>
                <a:gridCol w="705425">
                  <a:extLst>
                    <a:ext uri="{9D8B030D-6E8A-4147-A177-3AD203B41FA5}">
                      <a16:colId xmlns:a16="http://schemas.microsoft.com/office/drawing/2014/main" val="3527802987"/>
                    </a:ext>
                  </a:extLst>
                </a:gridCol>
                <a:gridCol w="766238">
                  <a:extLst>
                    <a:ext uri="{9D8B030D-6E8A-4147-A177-3AD203B41FA5}">
                      <a16:colId xmlns:a16="http://schemas.microsoft.com/office/drawing/2014/main" val="968053982"/>
                    </a:ext>
                  </a:extLst>
                </a:gridCol>
                <a:gridCol w="620288">
                  <a:extLst>
                    <a:ext uri="{9D8B030D-6E8A-4147-A177-3AD203B41FA5}">
                      <a16:colId xmlns:a16="http://schemas.microsoft.com/office/drawing/2014/main" val="3551232587"/>
                    </a:ext>
                  </a:extLst>
                </a:gridCol>
                <a:gridCol w="620288">
                  <a:extLst>
                    <a:ext uri="{9D8B030D-6E8A-4147-A177-3AD203B41FA5}">
                      <a16:colId xmlns:a16="http://schemas.microsoft.com/office/drawing/2014/main" val="531170231"/>
                    </a:ext>
                  </a:extLst>
                </a:gridCol>
                <a:gridCol w="620288">
                  <a:extLst>
                    <a:ext uri="{9D8B030D-6E8A-4147-A177-3AD203B41FA5}">
                      <a16:colId xmlns:a16="http://schemas.microsoft.com/office/drawing/2014/main" val="767848158"/>
                    </a:ext>
                  </a:extLst>
                </a:gridCol>
                <a:gridCol w="632450">
                  <a:extLst>
                    <a:ext uri="{9D8B030D-6E8A-4147-A177-3AD203B41FA5}">
                      <a16:colId xmlns:a16="http://schemas.microsoft.com/office/drawing/2014/main" val="1074096138"/>
                    </a:ext>
                  </a:extLst>
                </a:gridCol>
                <a:gridCol w="620288">
                  <a:extLst>
                    <a:ext uri="{9D8B030D-6E8A-4147-A177-3AD203B41FA5}">
                      <a16:colId xmlns:a16="http://schemas.microsoft.com/office/drawing/2014/main" val="2336346872"/>
                    </a:ext>
                  </a:extLst>
                </a:gridCol>
                <a:gridCol w="620288">
                  <a:extLst>
                    <a:ext uri="{9D8B030D-6E8A-4147-A177-3AD203B41FA5}">
                      <a16:colId xmlns:a16="http://schemas.microsoft.com/office/drawing/2014/main" val="681041747"/>
                    </a:ext>
                  </a:extLst>
                </a:gridCol>
              </a:tblGrid>
              <a:tr h="187363">
                <a:tc>
                  <a:txBody>
                    <a:bodyPr/>
                    <a:lstStyle/>
                    <a:p>
                      <a:pPr algn="l" fontAlgn="b"/>
                      <a:r>
                        <a:rPr lang="en-IN" sz="1100" b="0" i="0" u="none" strike="noStrike">
                          <a:solidFill>
                            <a:srgbClr val="FFFFFF"/>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Lcount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HDcount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population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income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pct_U18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pctcollege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ownhome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density</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pctwhite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pctblack</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045560211"/>
                  </a:ext>
                </a:extLst>
              </a:tr>
              <a:tr h="187363">
                <a:tc>
                  <a:txBody>
                    <a:bodyPr/>
                    <a:lstStyle/>
                    <a:p>
                      <a:pPr algn="l" fontAlgn="b"/>
                      <a:r>
                        <a:rPr lang="en-IN" sz="1100" b="0" i="0" u="none" strike="noStrike">
                          <a:solidFill>
                            <a:srgbClr val="FFFFFF"/>
                          </a:solidFill>
                          <a:effectLst/>
                          <a:latin typeface="Calibri" panose="020F0502020204030204" pitchFamily="34" charset="0"/>
                        </a:rPr>
                        <a:t>count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119617735"/>
                  </a:ext>
                </a:extLst>
              </a:tr>
              <a:tr h="187363">
                <a:tc>
                  <a:txBody>
                    <a:bodyPr/>
                    <a:lstStyle/>
                    <a:p>
                      <a:pPr algn="l" fontAlgn="b"/>
                      <a:r>
                        <a:rPr lang="en-IN" sz="1100" b="1" i="0" u="none" strike="noStrike">
                          <a:solidFill>
                            <a:srgbClr val="000000"/>
                          </a:solidFill>
                          <a:effectLst/>
                          <a:latin typeface="Calibri" panose="020F0502020204030204" pitchFamily="34" charset="0"/>
                        </a:rPr>
                        <a:t>mean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1" i="0" u="none" strike="noStrike">
                          <a:solidFill>
                            <a:srgbClr val="000000"/>
                          </a:solidFill>
                          <a:effectLst/>
                          <a:latin typeface="Calibri" panose="020F0502020204030204" pitchFamily="34" charset="0"/>
                        </a:rPr>
                        <a:t>1.104478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1" i="0" u="none" strike="noStrike">
                          <a:solidFill>
                            <a:srgbClr val="000000"/>
                          </a:solidFill>
                          <a:effectLst/>
                          <a:latin typeface="Calibri" panose="020F0502020204030204" pitchFamily="34" charset="0"/>
                        </a:rPr>
                        <a:t>1.716418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1" i="0" u="none" strike="noStrike">
                          <a:solidFill>
                            <a:srgbClr val="000000"/>
                          </a:solidFill>
                          <a:effectLst/>
                          <a:latin typeface="Calibri" panose="020F0502020204030204" pitchFamily="34" charset="0"/>
                        </a:rPr>
                        <a:t>7841.3881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1" i="0" u="none" strike="noStrike">
                          <a:solidFill>
                            <a:srgbClr val="000000"/>
                          </a:solidFill>
                          <a:effectLst/>
                          <a:latin typeface="Calibri" panose="020F0502020204030204" pitchFamily="34" charset="0"/>
                        </a:rPr>
                        <a:t>16056.1343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1" i="0" u="none" strike="noStrike">
                          <a:solidFill>
                            <a:srgbClr val="000000"/>
                          </a:solidFill>
                          <a:effectLst/>
                          <a:latin typeface="Calibri" panose="020F0502020204030204" pitchFamily="34" charset="0"/>
                        </a:rPr>
                        <a:t>3.038806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1" i="0" u="none" strike="noStrike">
                          <a:solidFill>
                            <a:srgbClr val="000000"/>
                          </a:solidFill>
                          <a:effectLst/>
                          <a:latin typeface="Calibri" panose="020F0502020204030204" pitchFamily="34" charset="0"/>
                        </a:rPr>
                        <a:t>3.623881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1" i="0" u="none" strike="noStrike">
                          <a:solidFill>
                            <a:srgbClr val="000000"/>
                          </a:solidFill>
                          <a:effectLst/>
                          <a:latin typeface="Calibri" panose="020F0502020204030204" pitchFamily="34" charset="0"/>
                        </a:rPr>
                        <a:t>1.073134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1" i="0" u="none" strike="noStrike">
                          <a:solidFill>
                            <a:srgbClr val="000000"/>
                          </a:solidFill>
                          <a:effectLst/>
                          <a:latin typeface="Calibri" panose="020F0502020204030204" pitchFamily="34" charset="0"/>
                        </a:rPr>
                        <a:t>25.38508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1" i="0" u="none" strike="noStrike">
                          <a:solidFill>
                            <a:srgbClr val="000000"/>
                          </a:solidFill>
                          <a:effectLst/>
                          <a:latin typeface="Calibri" panose="020F0502020204030204" pitchFamily="34" charset="0"/>
                        </a:rPr>
                        <a:t>1.995522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IN" sz="1100" b="1" i="0" u="none" strike="noStrike">
                          <a:solidFill>
                            <a:srgbClr val="000000"/>
                          </a:solidFill>
                          <a:effectLst/>
                          <a:latin typeface="Calibri" panose="020F0502020204030204" pitchFamily="34" charset="0"/>
                        </a:rPr>
                        <a:t>0.116418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376118169"/>
                  </a:ext>
                </a:extLst>
              </a:tr>
              <a:tr h="187363">
                <a:tc>
                  <a:txBody>
                    <a:bodyPr/>
                    <a:lstStyle/>
                    <a:p>
                      <a:pPr algn="l" fontAlgn="b"/>
                      <a:r>
                        <a:rPr lang="en-IN" sz="1100" b="0" i="0" u="none" strike="noStrike">
                          <a:solidFill>
                            <a:srgbClr val="FFFFFF"/>
                          </a:solidFill>
                          <a:effectLst/>
                          <a:latin typeface="Calibri" panose="020F0502020204030204" pitchFamily="34" charset="0"/>
                        </a:rPr>
                        <a:t>std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1.558305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2.165892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10516.675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4443.46015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0.970154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1.335992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0.944615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88.54244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1.440058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0.191957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574725185"/>
                  </a:ext>
                </a:extLst>
              </a:tr>
              <a:tr h="187363">
                <a:tc>
                  <a:txBody>
                    <a:bodyPr/>
                    <a:lstStyle/>
                    <a:p>
                      <a:pPr algn="l" fontAlgn="b"/>
                      <a:r>
                        <a:rPr lang="en-IN" sz="1100" b="0" i="0" u="none" strike="noStrike">
                          <a:solidFill>
                            <a:srgbClr val="FFFFFF"/>
                          </a:solidFill>
                          <a:effectLst/>
                          <a:latin typeface="Calibri" panose="020F0502020204030204" pitchFamily="34" charset="0"/>
                        </a:rPr>
                        <a:t>min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7467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980060708"/>
                  </a:ext>
                </a:extLst>
              </a:tr>
              <a:tr h="187363">
                <a:tc>
                  <a:txBody>
                    <a:bodyPr/>
                    <a:lstStyle/>
                    <a:p>
                      <a:pPr algn="r" fontAlgn="b"/>
                      <a:r>
                        <a:rPr lang="en-IN" sz="1100" b="0" i="0" u="none" strike="noStrike">
                          <a:solidFill>
                            <a:srgbClr val="FFFFFF"/>
                          </a:solidFill>
                          <a:effectLst/>
                          <a:latin typeface="Calibri" panose="020F0502020204030204" pitchFamily="34" charset="0"/>
                        </a:rPr>
                        <a:t>25%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943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dirty="0">
                          <a:solidFill>
                            <a:srgbClr val="FFFFFF"/>
                          </a:solidFill>
                          <a:effectLst/>
                          <a:latin typeface="Calibri" panose="020F0502020204030204" pitchFamily="34" charset="0"/>
                        </a:rPr>
                        <a:t>12961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2.8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1.7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dirty="0">
                          <a:solidFill>
                            <a:srgbClr val="FFFFFF"/>
                          </a:solidFill>
                          <a:effectLst/>
                          <a:latin typeface="Calibri" panose="020F0502020204030204" pitchFamily="34" charset="0"/>
                        </a:rPr>
                        <a:t>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62211578"/>
                  </a:ext>
                </a:extLst>
              </a:tr>
              <a:tr h="187363">
                <a:tc>
                  <a:txBody>
                    <a:bodyPr/>
                    <a:lstStyle/>
                    <a:p>
                      <a:pPr algn="r" fontAlgn="b"/>
                      <a:r>
                        <a:rPr lang="en-IN" sz="1100" b="0" i="0" u="none" strike="noStrike">
                          <a:solidFill>
                            <a:srgbClr val="FFFFFF"/>
                          </a:solidFill>
                          <a:effectLst/>
                          <a:latin typeface="Calibri" panose="020F0502020204030204" pitchFamily="34" charset="0"/>
                        </a:rPr>
                        <a:t>50%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3292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15380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3.8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1.4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02472122"/>
                  </a:ext>
                </a:extLst>
              </a:tr>
              <a:tr h="187363">
                <a:tc>
                  <a:txBody>
                    <a:bodyPr/>
                    <a:lstStyle/>
                    <a:p>
                      <a:pPr algn="r" fontAlgn="b"/>
                      <a:r>
                        <a:rPr lang="en-IN" sz="1100" b="0" i="0" u="none" strike="noStrike">
                          <a:solidFill>
                            <a:srgbClr val="FFFFFF"/>
                          </a:solidFill>
                          <a:effectLst/>
                          <a:latin typeface="Calibri" panose="020F0502020204030204" pitchFamily="34" charset="0"/>
                        </a:rPr>
                        <a:t>75%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2.5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10304.5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19044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3.55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4.4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1.5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24.2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2.55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0.1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61448635"/>
                  </a:ext>
                </a:extLst>
              </a:tr>
              <a:tr h="187363">
                <a:tc>
                  <a:txBody>
                    <a:bodyPr/>
                    <a:lstStyle/>
                    <a:p>
                      <a:pPr algn="l" fontAlgn="b"/>
                      <a:r>
                        <a:rPr lang="en-IN" sz="1100" b="0" i="0" u="none" strike="noStrike">
                          <a:solidFill>
                            <a:srgbClr val="FFFFFF"/>
                          </a:solidFill>
                          <a:effectLst/>
                          <a:latin typeface="Calibri" panose="020F0502020204030204" pitchFamily="34" charset="0"/>
                        </a:rPr>
                        <a:t>max</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47589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30214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7.1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4.8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724.1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a:solidFill>
                            <a:srgbClr val="FFFFFF"/>
                          </a:solidFill>
                          <a:effectLst/>
                          <a:latin typeface="Calibri" panose="020F0502020204030204" pitchFamily="34" charset="0"/>
                        </a:rPr>
                        <a:t>6.7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n-IN" sz="1100" b="0" i="0" u="none" strike="noStrike" dirty="0">
                          <a:solidFill>
                            <a:srgbClr val="FFFFFF"/>
                          </a:solidFill>
                          <a:effectLst/>
                          <a:latin typeface="Calibri" panose="020F0502020204030204" pitchFamily="34" charset="0"/>
                        </a:rPr>
                        <a:t>1.1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866152144"/>
                  </a:ext>
                </a:extLst>
              </a:tr>
            </a:tbl>
          </a:graphicData>
        </a:graphic>
      </p:graphicFrame>
    </p:spTree>
    <p:extLst>
      <p:ext uri="{BB962C8B-B14F-4D97-AF65-F5344CB8AC3E}">
        <p14:creationId xmlns:p14="http://schemas.microsoft.com/office/powerpoint/2010/main" val="33641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F1EF9-9811-504A-6F32-BB7B7E874C85}"/>
              </a:ext>
            </a:extLst>
          </p:cNvPr>
          <p:cNvSpPr>
            <a:spLocks noGrp="1"/>
          </p:cNvSpPr>
          <p:nvPr>
            <p:ph type="title"/>
          </p:nvPr>
        </p:nvSpPr>
        <p:spPr/>
        <p:txBody>
          <a:bodyPr/>
          <a:lstStyle/>
          <a:p>
            <a:r>
              <a:rPr lang="en-IN" sz="5400" dirty="0"/>
              <a:t>STRATEGY</a:t>
            </a:r>
          </a:p>
        </p:txBody>
      </p:sp>
      <p:sp>
        <p:nvSpPr>
          <p:cNvPr id="4" name="Text Placeholder 3">
            <a:extLst>
              <a:ext uri="{FF2B5EF4-FFF2-40B4-BE49-F238E27FC236}">
                <a16:creationId xmlns:a16="http://schemas.microsoft.com/office/drawing/2014/main" id="{C0815AA3-0B01-D524-6659-F999C7F1AB03}"/>
              </a:ext>
            </a:extLst>
          </p:cNvPr>
          <p:cNvSpPr>
            <a:spLocks noGrp="1"/>
          </p:cNvSpPr>
          <p:nvPr>
            <p:ph type="body" sz="half" idx="2"/>
          </p:nvPr>
        </p:nvSpPr>
        <p:spPr/>
        <p:txBody>
          <a:bodyPr>
            <a:normAutofit/>
          </a:bodyPr>
          <a:lstStyle/>
          <a:p>
            <a:r>
              <a:rPr lang="en-IN" sz="2400" dirty="0"/>
              <a:t>Locations</a:t>
            </a:r>
          </a:p>
        </p:txBody>
      </p:sp>
      <p:pic>
        <p:nvPicPr>
          <p:cNvPr id="5" name="Picture Placeholder 4">
            <a:extLst>
              <a:ext uri="{FF2B5EF4-FFF2-40B4-BE49-F238E27FC236}">
                <a16:creationId xmlns:a16="http://schemas.microsoft.com/office/drawing/2014/main" id="{E14CB73D-E89E-CEE3-6783-C548B9D0EB32}"/>
              </a:ext>
            </a:extLst>
          </p:cNvPr>
          <p:cNvPicPr>
            <a:picLocks noGrp="1" noChangeAspect="1"/>
          </p:cNvPicPr>
          <p:nvPr>
            <p:ph type="pic" idx="1"/>
          </p:nvPr>
        </p:nvPicPr>
        <p:blipFill>
          <a:blip r:embed="rId2"/>
          <a:srcRect l="244" r="244"/>
          <a:stretch>
            <a:fillRect/>
          </a:stretch>
        </p:blipFill>
        <p:spPr>
          <a:xfrm>
            <a:off x="0" y="-42863"/>
            <a:ext cx="12192000" cy="4578351"/>
          </a:xfrm>
          <a:prstGeom prst="rect">
            <a:avLst/>
          </a:prstGeom>
        </p:spPr>
      </p:pic>
    </p:spTree>
    <p:extLst>
      <p:ext uri="{BB962C8B-B14F-4D97-AF65-F5344CB8AC3E}">
        <p14:creationId xmlns:p14="http://schemas.microsoft.com/office/powerpoint/2010/main" val="208630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05D2-9ABC-C1C8-15AF-37D3591C6FEF}"/>
              </a:ext>
            </a:extLst>
          </p:cNvPr>
          <p:cNvSpPr>
            <a:spLocks noGrp="1"/>
          </p:cNvSpPr>
          <p:nvPr>
            <p:ph type="title"/>
          </p:nvPr>
        </p:nvSpPr>
        <p:spPr/>
        <p:txBody>
          <a:bodyPr/>
          <a:lstStyle/>
          <a:p>
            <a:r>
              <a:rPr lang="en-IN" dirty="0"/>
              <a:t>LOCATIONS</a:t>
            </a:r>
          </a:p>
        </p:txBody>
      </p:sp>
      <p:sp>
        <p:nvSpPr>
          <p:cNvPr id="3" name="Content Placeholder 2">
            <a:extLst>
              <a:ext uri="{FF2B5EF4-FFF2-40B4-BE49-F238E27FC236}">
                <a16:creationId xmlns:a16="http://schemas.microsoft.com/office/drawing/2014/main" id="{544E7F29-2842-2043-50AC-F06F66748A2F}"/>
              </a:ext>
            </a:extLst>
          </p:cNvPr>
          <p:cNvSpPr>
            <a:spLocks noGrp="1"/>
          </p:cNvSpPr>
          <p:nvPr>
            <p:ph idx="1"/>
          </p:nvPr>
        </p:nvSpPr>
        <p:spPr>
          <a:xfrm>
            <a:off x="919843" y="1905001"/>
            <a:ext cx="10515600" cy="4468586"/>
          </a:xfrm>
        </p:spPr>
        <p:txBody>
          <a:bodyPr>
            <a:noAutofit/>
          </a:bodyPr>
          <a:lstStyle/>
          <a:p>
            <a:pPr marL="342900" lvl="0" indent="-342900" algn="just">
              <a:lnSpc>
                <a:spcPct val="200000"/>
              </a:lnSpc>
              <a:spcAft>
                <a:spcPts val="800"/>
              </a:spcAft>
              <a:buFont typeface="+mj-lt"/>
              <a:buAutoNum type="romanLcPeriod"/>
            </a:pPr>
            <a:r>
              <a:rPr lang="en-US" sz="1600" b="1" dirty="0">
                <a:effectLst/>
                <a:latin typeface="Calibri" panose="020F0502020204030204" pitchFamily="34" charset="0"/>
                <a:ea typeface="Calibri" panose="020F0502020204030204" pitchFamily="34" charset="0"/>
                <a:cs typeface="Times New Roman" panose="02020603050405020304" pitchFamily="18" charset="0"/>
              </a:rPr>
              <a:t>Tolland:</a:t>
            </a:r>
            <a:r>
              <a:rPr lang="en-US" sz="1200" dirty="0">
                <a:effectLst/>
                <a:latin typeface="Calibri" panose="020F0502020204030204" pitchFamily="34" charset="0"/>
                <a:ea typeface="Calibri" panose="020F0502020204030204" pitchFamily="34" charset="0"/>
                <a:cs typeface="Times New Roman" panose="02020603050405020304" pitchFamily="18" charset="0"/>
              </a:rPr>
              <a:t> Characterized by significantly high population and income levels, Tolland emerges as a top contender. With one highway facilitating accessibility and a relatively average presence of colleges, Tolland presents an opportune environment for Tool Time's expansion. Additionally, the compact density of Tolland suggests logistical advantages, enabling efficient delivery operations and potentially reducing transportation costs.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romanLcPeriod"/>
            </a:pPr>
            <a:r>
              <a:rPr lang="en-US" sz="1600" b="1" dirty="0">
                <a:effectLst/>
                <a:latin typeface="Calibri" panose="020F0502020204030204" pitchFamily="34" charset="0"/>
                <a:ea typeface="Calibri" panose="020F0502020204030204" pitchFamily="34" charset="0"/>
                <a:cs typeface="Times New Roman" panose="02020603050405020304" pitchFamily="18" charset="0"/>
              </a:rPr>
              <a:t>Oxford:</a:t>
            </a:r>
            <a:r>
              <a:rPr lang="en-US" sz="1200" dirty="0">
                <a:effectLst/>
                <a:latin typeface="Calibri" panose="020F0502020204030204" pitchFamily="34" charset="0"/>
                <a:ea typeface="Calibri" panose="020F0502020204030204" pitchFamily="34" charset="0"/>
                <a:cs typeface="Times New Roman" panose="02020603050405020304" pitchFamily="18" charset="0"/>
              </a:rPr>
              <a:t> Situated in Maine, Oxford showcases commendable overall growth and boasts two highways, making it an appealing location for Tool Time's expansion efforts.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romanLcPeriod"/>
            </a:pPr>
            <a:r>
              <a:rPr lang="en-US" sz="1600" b="1" dirty="0">
                <a:effectLst/>
                <a:latin typeface="Calibri" panose="020F0502020204030204" pitchFamily="34" charset="0"/>
                <a:ea typeface="Calibri" panose="020F0502020204030204" pitchFamily="34" charset="0"/>
                <a:cs typeface="Times New Roman" panose="02020603050405020304" pitchFamily="18" charset="0"/>
              </a:rPr>
              <a:t>Washington: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The county of Washington in Vermont also warrants serious consideration for Tool Time's new store. Despite experiencing a below-average population increase over the past decade, Washington demonstrates a remarkable doubling of income levels, surpassing the regional average. With three highways facilitating transportation and above-average college presence suggesting seasonal spikes in demand for home improvement products, it presents an enticing opportunity for Tool Time's expansion strategy.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1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ADCC-DB83-0BE7-0F01-6CB45FECE87A}"/>
              </a:ext>
            </a:extLst>
          </p:cNvPr>
          <p:cNvSpPr>
            <a:spLocks noGrp="1"/>
          </p:cNvSpPr>
          <p:nvPr>
            <p:ph type="title"/>
          </p:nvPr>
        </p:nvSpPr>
        <p:spPr/>
        <p:txBody>
          <a:bodyPr/>
          <a:lstStyle/>
          <a:p>
            <a:r>
              <a:rPr lang="en-IN" dirty="0"/>
              <a:t>CRM</a:t>
            </a:r>
          </a:p>
        </p:txBody>
      </p:sp>
      <p:sp>
        <p:nvSpPr>
          <p:cNvPr id="3" name="Content Placeholder 2">
            <a:extLst>
              <a:ext uri="{FF2B5EF4-FFF2-40B4-BE49-F238E27FC236}">
                <a16:creationId xmlns:a16="http://schemas.microsoft.com/office/drawing/2014/main" id="{03CA397B-2374-BCDC-2E1D-B108EE28902B}"/>
              </a:ext>
            </a:extLst>
          </p:cNvPr>
          <p:cNvSpPr>
            <a:spLocks noGrp="1"/>
          </p:cNvSpPr>
          <p:nvPr>
            <p:ph idx="1"/>
          </p:nvPr>
        </p:nvSpPr>
        <p:spPr>
          <a:xfrm>
            <a:off x="1164770" y="1899557"/>
            <a:ext cx="9990909" cy="3969535"/>
          </a:xfrm>
        </p:spPr>
        <p:txBody>
          <a:bodyPr>
            <a:normAutofit fontScale="92500" lnSpcReduction="10000"/>
          </a:bodyPr>
          <a:lstStyle/>
          <a:p>
            <a:r>
              <a:rPr lang="en-US" sz="2400" dirty="0"/>
              <a:t>Identify New Prospects - </a:t>
            </a:r>
            <a:r>
              <a:rPr lang="en-US" sz="1000" dirty="0"/>
              <a:t>Use data analytics and market research to find potential prospects. Segment prospects based on demographics, preferences and purchasing behavior. Establish partnerships with local contractors to expand the customer base. Collaborate on marketing campaigns and referral programs through contractor networks. Offer special discounts and assistance to college students seeking home improvement products.</a:t>
            </a:r>
          </a:p>
          <a:p>
            <a:r>
              <a:rPr lang="en-US" sz="2400" dirty="0"/>
              <a:t>Track and Monitor Sales Opportunities - </a:t>
            </a:r>
            <a:r>
              <a:rPr lang="en-US" sz="1000" dirty="0">
                <a:effectLst/>
                <a:ea typeface="Calibri" panose="020F0502020204030204" pitchFamily="34" charset="0"/>
                <a:cs typeface="Calibri" panose="020F0502020204030204" pitchFamily="34" charset="0"/>
              </a:rPr>
              <a:t>Implement a robust CRM system to effectively track and monitor sales opportunities. Capture leads from multiple channels like website inquiries, social media and in-store visits, and monitor their progress through the sales pipeline. Utilize sales automation tools to streamline processes, set reminders for follow-ups, and track interactions with prospects for timely and personalized communication.</a:t>
            </a:r>
            <a:endParaRPr lang="en-IN" sz="1000" dirty="0">
              <a:ea typeface="Calibri" panose="020F0502020204030204" pitchFamily="34" charset="0"/>
              <a:cs typeface="Times New Roman" panose="02020603050405020304" pitchFamily="18" charset="0"/>
            </a:endParaRPr>
          </a:p>
          <a:p>
            <a:r>
              <a:rPr lang="en-US" sz="2400" dirty="0"/>
              <a:t>Organize and Engage Current Customers – </a:t>
            </a:r>
            <a:r>
              <a:rPr lang="en-US" sz="1000" dirty="0"/>
              <a:t>Host exhibitions and engaging events to showcase new products and offer exclusive discounts. Provide interactive sessions and demonstrations for enhanced customer experience. Leverage social media and email marketing to promote events and encourage participation. Offer comprehensive installation assistance and personalized consulting services. </a:t>
            </a:r>
          </a:p>
          <a:p>
            <a:r>
              <a:rPr lang="en-US" sz="2400" dirty="0"/>
              <a:t>Establish a Relationship with Current Customers - </a:t>
            </a:r>
            <a:r>
              <a:rPr lang="en-US" sz="1000" dirty="0"/>
              <a:t>Continuously revise marketing strategies based on environment and customer preferences. Stay updated with industry trends and adapt marketing campaigns accordingly. Utilize customer feedback and data analytics for personalized communication. Focus on enhancing the customer experience through personalized assistance.</a:t>
            </a:r>
          </a:p>
          <a:p>
            <a:r>
              <a:rPr lang="en-US" sz="2400" dirty="0"/>
              <a:t>Manage Customer Life Cycle - </a:t>
            </a:r>
            <a:r>
              <a:rPr lang="en-US" sz="1000" dirty="0"/>
              <a:t>Implement customer-friendly return and replacement policies. Ensure a hassle-free process for returns, exchanges, and refunds. Track customer purchases and preferences for personalized recommendations. Offer incentives like discounts and free shipping to increase average order value.</a:t>
            </a:r>
            <a:endParaRPr lang="en-IN" sz="1000" dirty="0"/>
          </a:p>
        </p:txBody>
      </p:sp>
    </p:spTree>
    <p:extLst>
      <p:ext uri="{BB962C8B-B14F-4D97-AF65-F5344CB8AC3E}">
        <p14:creationId xmlns:p14="http://schemas.microsoft.com/office/powerpoint/2010/main" val="143964193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{168C700C-C122-49B2-AE14-FAEE2DB06A5A}tf56160789_win32</Template>
  <TotalTime>1623</TotalTime>
  <Words>1506</Words>
  <Application>Microsoft Office PowerPoint</Application>
  <PresentationFormat>Widescreen</PresentationFormat>
  <Paragraphs>177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Franklin Gothic Book</vt:lpstr>
      <vt:lpstr>Söhne</vt:lpstr>
      <vt:lpstr>Custom</vt:lpstr>
      <vt:lpstr>Strategic Plan and CRM Solution for Tool Time  Expanding in the New England Region</vt:lpstr>
      <vt:lpstr>Content</vt:lpstr>
      <vt:lpstr>Background</vt:lpstr>
      <vt:lpstr>Expand and become a franchise in the larger New England Region.   The strategic plan will involve identifying potential store locations in untapped areas within the New England Region, drawing insights from the successful store placement strategies of Home Depot and Lowes.  CRM solution will aim to intelligently manage customer relationships to drive revenue growth, enhance customer experience and support Tool Time's expansion goals.   By developing a comprehensive strategy and CRM solution, Tool Time aims to capitalize on its strengths, differentiate itself in the market and pave the way for sustainable growth and success as a franchise in the competitive home improvement retail landscape of the New England Region.</vt:lpstr>
      <vt:lpstr>Analyzing Competitor Strategies</vt:lpstr>
      <vt:lpstr>Planning</vt:lpstr>
      <vt:lpstr>STRATEGY</vt:lpstr>
      <vt:lpstr>LOCATIONS</vt:lpstr>
      <vt:lpstr>CRM</vt:lpstr>
      <vt:lpstr>Phase 1 - Data Collection and Integration: Let's gather customer data from existing stores. Perform data cleaning, transformation and normalization and then integrate with existing IT systems. Establish data pipelines for seamless data flow.  Phase 2 - CRM Platform Selection and Customization: Evaluate CRM platforms based on Tool Time's requirements. Customize the selected CRM platform to align with Tool Time's processes and workflows. Configure modules for prospect management, sales tracking, customer engagement and lifecycle management.  Phase 3 - Training and Adoption: Train staff on CRM usage. Foster a customer-centric culture. Implement change management strategies to overcome resistance and drive user acceptance.  Phase 4: Testing: Roll out the CRM solution in a pilot environment to a select group of users. Collect input from users to gain valuable feedback and insights, enabling to pinpoint areas for enhancement. Phase 5: Full Deployment and Integration: Scale up the CRM solution across all departments and locations of Tool Time. Integrate the CRM system with existing IT infrastructure, including databases, applications and analytics tools. Ensure seamless communication and data exchange between CRM and other systems. Phase 6: Segmentation and Personalization: Categorize customers based on behavior and demographics. Personalize marketing messages. Phase 7: Engagement and Retention: Implement loyalty programs. Regularly engage through email, social media and in-store events. Enable social listening capabilities to identify opportunities for engagement and address customer inquiries or concerns. Leverage social media analytics to track brand mentions, trends and competitive insights. </vt:lpstr>
      <vt:lpstr>Analytical Solution for CRM</vt:lpstr>
      <vt:lpstr>New Technology Innovations and Data 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Plan and CRM Solution for Tool Time  Expanding in the New England Region</dc:title>
  <dc:creator>Srishti Shetty</dc:creator>
  <cp:lastModifiedBy>Srishti Shetty</cp:lastModifiedBy>
  <cp:revision>1</cp:revision>
  <dcterms:created xsi:type="dcterms:W3CDTF">2024-04-23T18:20:54Z</dcterms:created>
  <dcterms:modified xsi:type="dcterms:W3CDTF">2024-04-24T21:26:02Z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