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146847063" r:id="rId9"/>
    <p:sldId id="265" r:id="rId10"/>
    <p:sldId id="2146847057" r:id="rId11"/>
    <p:sldId id="2146847060"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snapToGrid="0">
      <p:cViewPr varScale="1">
        <p:scale>
          <a:sx n="74" d="100"/>
          <a:sy n="74" d="100"/>
        </p:scale>
        <p:origin x="102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rishtiShil/cypro.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832394" y="4058588"/>
            <a:ext cx="7980183" cy="1877437"/>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r>
              <a:rPr lang="en-US" sz="2400" b="1" dirty="0">
                <a:solidFill>
                  <a:schemeClr val="accent1">
                    <a:lumMod val="75000"/>
                  </a:schemeClr>
                </a:solidFill>
                <a:latin typeface="Arial"/>
                <a:cs typeface="Arial"/>
              </a:rPr>
              <a:t>Srishti Shil</a:t>
            </a:r>
          </a:p>
          <a:p>
            <a:r>
              <a:rPr lang="en-US" sz="2400" b="1" dirty="0">
                <a:solidFill>
                  <a:schemeClr val="accent1">
                    <a:lumMod val="75000"/>
                  </a:schemeClr>
                </a:solidFill>
                <a:latin typeface="Arial"/>
                <a:cs typeface="Arial"/>
              </a:rPr>
              <a:t>Vidyasagar University </a:t>
            </a:r>
          </a:p>
          <a:p>
            <a:r>
              <a:rPr lang="en-US" sz="2400" b="1" dirty="0">
                <a:solidFill>
                  <a:schemeClr val="accent1">
                    <a:lumMod val="75000"/>
                  </a:schemeClr>
                </a:solidFill>
                <a:latin typeface="Arial"/>
                <a:cs typeface="Arial"/>
              </a:rPr>
              <a:t>Department of Computer Science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hlinkClick r:id="rId2"/>
              </a:rPr>
              <a:t>https://github.com/SrishtiShil/cypro.git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52403" y="938131"/>
            <a:ext cx="11029616" cy="530296"/>
          </a:xfrm>
        </p:spPr>
        <p:txBody>
          <a:bodyPr>
            <a:normAutofit fontScale="90000"/>
          </a:bodyPr>
          <a:lstStyle/>
          <a:p>
            <a:pPr algn="just"/>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366684"/>
            <a:ext cx="11029615" cy="4670322"/>
          </a:xfrm>
        </p:spPr>
        <p:txBody>
          <a:bodyPr>
            <a:normAutofit/>
          </a:bodyPr>
          <a:lstStyle/>
          <a:p>
            <a:pPr marL="0" indent="0" algn="just">
              <a:buNone/>
            </a:pPr>
            <a:r>
              <a:rPr lang="en-US" sz="2400" dirty="0"/>
              <a:t>In the digital communication era, securing sensitive information is vital. Traditional encryption methods can be vulnerable, and textual messages are easily intercepted. This project uses Python-based image steganography to embed secret messages within pixel values, ensuring hidden communication while preserving the image's integrity. The decryption process is password-protected for additional security.</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F881B56E-EC24-EF14-AE93-89E4C9AF54FF}"/>
              </a:ext>
            </a:extLst>
          </p:cNvPr>
          <p:cNvSpPr>
            <a:spLocks noGrp="1" noChangeArrowheads="1"/>
          </p:cNvSpPr>
          <p:nvPr>
            <p:ph idx="1"/>
          </p:nvPr>
        </p:nvSpPr>
        <p:spPr bwMode="auto">
          <a:xfrm>
            <a:off x="411827" y="1417118"/>
            <a:ext cx="11029616"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Programming Language:</a:t>
            </a:r>
            <a:r>
              <a:rPr kumimoji="0" lang="en-US" altLang="en-US" sz="2400" b="0" i="0" u="none" strike="noStrike" cap="none" normalizeH="0" baseline="0" dirty="0">
                <a:ln>
                  <a:noFill/>
                </a:ln>
                <a:solidFill>
                  <a:schemeClr val="tx1"/>
                </a:solidFill>
                <a:effectLst/>
                <a:latin typeface="Arial" panose="020B0604020202020204" pitchFamily="34" charset="0"/>
              </a:rPr>
              <a:t> Python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Libraries Used:</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Unicode MS"/>
              </a:rPr>
              <a:t>   OpenCV (cv2)</a:t>
            </a:r>
            <a:r>
              <a:rPr kumimoji="0" lang="en-US" altLang="en-US" sz="2400" b="0" i="0" u="none" strike="noStrike" cap="none" normalizeH="0" baseline="0" dirty="0">
                <a:ln>
                  <a:noFill/>
                </a:ln>
                <a:solidFill>
                  <a:schemeClr val="tx1"/>
                </a:solidFill>
                <a:effectLst/>
              </a:rPr>
              <a:t>: For image processing and pixel manipulation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lang="en-US" altLang="en-US" sz="2400" dirty="0">
                <a:solidFill>
                  <a:schemeClr val="tx1"/>
                </a:solidFill>
                <a:latin typeface="Arial Unicode MS"/>
              </a:rPr>
              <a:t>   </a:t>
            </a:r>
            <a:r>
              <a:rPr lang="en-US" altLang="en-US" sz="2400" dirty="0" err="1">
                <a:solidFill>
                  <a:schemeClr val="tx1"/>
                </a:solidFill>
                <a:latin typeface="Arial Unicode MS"/>
              </a:rPr>
              <a:t>os</a:t>
            </a:r>
            <a:r>
              <a:rPr kumimoji="0" lang="en-US" altLang="en-US" sz="2400" b="0" i="0" u="none" strike="noStrike" cap="none" normalizeH="0" baseline="0" dirty="0">
                <a:ln>
                  <a:noFill/>
                </a:ln>
                <a:solidFill>
                  <a:schemeClr val="tx1"/>
                </a:solidFill>
                <a:effectLst/>
              </a:rPr>
              <a:t>: For file handling and system operations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Concepts Implemented:</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   Image Steganography:</a:t>
            </a:r>
            <a:r>
              <a:rPr kumimoji="0" lang="en-US" altLang="en-US" sz="2400" b="0" i="0" u="none" strike="noStrike" cap="none" normalizeH="0" baseline="0" dirty="0">
                <a:ln>
                  <a:noFill/>
                </a:ln>
                <a:solidFill>
                  <a:schemeClr val="tx1"/>
                </a:solidFill>
                <a:effectLst/>
                <a:latin typeface="Arial" panose="020B0604020202020204" pitchFamily="34" charset="0"/>
              </a:rPr>
              <a:t> Hiding text messages within image pixel values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   Encryption &amp; Decryption:</a:t>
            </a:r>
            <a:r>
              <a:rPr kumimoji="0" lang="en-US" altLang="en-US" sz="2400" b="0" i="0" u="none" strike="noStrike" cap="none" normalizeH="0" baseline="0" dirty="0">
                <a:ln>
                  <a:noFill/>
                </a:ln>
                <a:solidFill>
                  <a:schemeClr val="tx1"/>
                </a:solidFill>
                <a:effectLst/>
                <a:latin typeface="Arial" panose="020B0604020202020204" pitchFamily="34" charset="0"/>
              </a:rPr>
              <a:t> Securely encoding and retrieving messages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   ASCII Encoding:</a:t>
            </a:r>
            <a:r>
              <a:rPr kumimoji="0" lang="en-US" altLang="en-US" sz="2400" b="0" i="0" u="none" strike="noStrike" cap="none" normalizeH="0" baseline="0" dirty="0">
                <a:ln>
                  <a:noFill/>
                </a:ln>
                <a:solidFill>
                  <a:schemeClr val="tx1"/>
                </a:solidFill>
                <a:effectLst/>
                <a:latin typeface="Arial" panose="020B0604020202020204" pitchFamily="34" charset="0"/>
              </a:rPr>
              <a:t> Converting characters into numeric values for embedding</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   File Handling:</a:t>
            </a:r>
            <a:r>
              <a:rPr kumimoji="0" lang="en-US" altLang="en-US" sz="2400" b="0" i="0" u="none" strike="noStrike" cap="none" normalizeH="0" baseline="0" dirty="0">
                <a:ln>
                  <a:noFill/>
                </a:ln>
                <a:solidFill>
                  <a:schemeClr val="tx1"/>
                </a:solidFill>
                <a:effectLst/>
                <a:latin typeface="Arial" panose="020B0604020202020204" pitchFamily="34" charset="0"/>
              </a:rPr>
              <a:t> Storing passwords and message lengths for retrieval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75457-15FD-8FA3-D842-4846414623DA}"/>
              </a:ext>
            </a:extLst>
          </p:cNvPr>
          <p:cNvSpPr>
            <a:spLocks noGrp="1"/>
          </p:cNvSpPr>
          <p:nvPr>
            <p:ph type="title"/>
          </p:nvPr>
        </p:nvSpPr>
        <p:spPr>
          <a:xfrm>
            <a:off x="699179" y="996245"/>
            <a:ext cx="11029616" cy="530296"/>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Technology  used</a:t>
            </a:r>
            <a:endParaRPr lang="en-IN" sz="4000" dirty="0"/>
          </a:p>
        </p:txBody>
      </p:sp>
      <p:sp>
        <p:nvSpPr>
          <p:cNvPr id="4" name="Rectangle 1">
            <a:extLst>
              <a:ext uri="{FF2B5EF4-FFF2-40B4-BE49-F238E27FC236}">
                <a16:creationId xmlns:a16="http://schemas.microsoft.com/office/drawing/2014/main" id="{9395E74A-7086-2AAD-7074-EA25409EE812}"/>
              </a:ext>
            </a:extLst>
          </p:cNvPr>
          <p:cNvSpPr>
            <a:spLocks noGrp="1" noChangeArrowheads="1"/>
          </p:cNvSpPr>
          <p:nvPr>
            <p:ph idx="1"/>
          </p:nvPr>
        </p:nvSpPr>
        <p:spPr bwMode="auto">
          <a:xfrm>
            <a:off x="797113" y="1945917"/>
            <a:ext cx="10597773"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System Requirements: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Operating System:</a:t>
            </a:r>
            <a:r>
              <a:rPr kumimoji="0" lang="en-US" altLang="en-US" sz="2800" b="0" i="0" u="none" strike="noStrike" cap="none" normalizeH="0" baseline="0" dirty="0">
                <a:ln>
                  <a:noFill/>
                </a:ln>
                <a:solidFill>
                  <a:schemeClr val="tx1"/>
                </a:solidFill>
                <a:effectLst/>
                <a:latin typeface="Arial" panose="020B0604020202020204" pitchFamily="34" charset="0"/>
              </a:rPr>
              <a:t> Windows, macOS, or Linux</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Processor:</a:t>
            </a:r>
            <a:r>
              <a:rPr kumimoji="0" lang="en-US" altLang="en-US" sz="2800" b="0" i="0" u="none" strike="noStrike" cap="none" normalizeH="0" baseline="0" dirty="0">
                <a:ln>
                  <a:noFill/>
                </a:ln>
                <a:solidFill>
                  <a:schemeClr val="tx1"/>
                </a:solidFill>
                <a:effectLst/>
                <a:latin typeface="Arial" panose="020B0604020202020204" pitchFamily="34" charset="0"/>
              </a:rPr>
              <a:t> Minimum Intel Core i3 or equivalent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RAM:</a:t>
            </a:r>
            <a:r>
              <a:rPr kumimoji="0" lang="en-US" altLang="en-US" sz="2800" b="0" i="0" u="none" strike="noStrike" cap="none" normalizeH="0" baseline="0" dirty="0">
                <a:ln>
                  <a:noFill/>
                </a:ln>
                <a:solidFill>
                  <a:schemeClr val="tx1"/>
                </a:solidFill>
                <a:effectLst/>
                <a:latin typeface="Arial" panose="020B0604020202020204" pitchFamily="34" charset="0"/>
              </a:rPr>
              <a:t> At least 4GB (8GB recommended)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Storage:</a:t>
            </a:r>
            <a:r>
              <a:rPr kumimoji="0" lang="en-US" altLang="en-US" sz="2800" b="0" i="0" u="none" strike="noStrike" cap="none" normalizeH="0" baseline="0" dirty="0">
                <a:ln>
                  <a:noFill/>
                </a:ln>
                <a:solidFill>
                  <a:schemeClr val="tx1"/>
                </a:solidFill>
                <a:effectLst/>
                <a:latin typeface="Arial" panose="020B0604020202020204" pitchFamily="34" charset="0"/>
              </a:rPr>
              <a:t> Minimum 500MB of free space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Python Version:</a:t>
            </a:r>
            <a:r>
              <a:rPr kumimoji="0" lang="en-US" altLang="en-US" sz="2800" b="0" i="0" u="none" strike="noStrike" cap="none" normalizeH="0" baseline="0" dirty="0">
                <a:ln>
                  <a:noFill/>
                </a:ln>
                <a:solidFill>
                  <a:schemeClr val="tx1"/>
                </a:solidFill>
                <a:effectLst/>
                <a:latin typeface="Arial" panose="020B0604020202020204" pitchFamily="34" charset="0"/>
              </a:rPr>
              <a:t> Python 3.6 or later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Required Libraries:</a:t>
            </a:r>
            <a:r>
              <a:rPr kumimoji="0" lang="en-US" altLang="en-US" sz="2800" b="0" i="0" u="none" strike="noStrike" cap="none" normalizeH="0" baseline="0" dirty="0">
                <a:ln>
                  <a:noFill/>
                </a:ln>
                <a:solidFill>
                  <a:schemeClr val="tx1"/>
                </a:solidFill>
                <a:effectLst/>
                <a:latin typeface="Arial" panose="020B0604020202020204" pitchFamily="34" charset="0"/>
              </a:rPr>
              <a:t> OpenCV (</a:t>
            </a:r>
            <a:r>
              <a:rPr kumimoji="0" lang="en-US" altLang="en-US" sz="2800" b="0" i="0" u="none" strike="noStrike" cap="none" normalizeH="0" baseline="0" dirty="0">
                <a:ln>
                  <a:noFill/>
                </a:ln>
                <a:solidFill>
                  <a:schemeClr val="tx1"/>
                </a:solidFill>
                <a:effectLst/>
                <a:latin typeface="Arial Unicode MS"/>
              </a:rPr>
              <a:t>cv2</a:t>
            </a:r>
            <a:r>
              <a:rPr kumimoji="0" lang="en-US" altLang="en-US" sz="2800" b="0" i="0" u="none" strike="noStrike" cap="none" normalizeH="0" baseline="0" dirty="0">
                <a:ln>
                  <a:noFill/>
                </a:ln>
                <a:solidFill>
                  <a:schemeClr val="tx1"/>
                </a:solidFill>
                <a:effectLst/>
              </a:rPr>
              <a:t>), OS (pre-installed with Python)</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1111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14043" y="1734646"/>
            <a:ext cx="11029615" cy="4673324"/>
          </a:xfrm>
        </p:spPr>
        <p:txBody>
          <a:bodyPr>
            <a:normAutofit lnSpcReduction="10000"/>
          </a:bodyPr>
          <a:lstStyle/>
          <a:p>
            <a:r>
              <a:rPr lang="en-US" sz="2000" b="1" dirty="0"/>
              <a:t>Secure Message Hiding</a:t>
            </a:r>
            <a:r>
              <a:rPr lang="en-US" sz="2000" dirty="0"/>
              <a:t> – Utilizes image steganography to conceal messages within pixel values, making it nearly impossible to detect.</a:t>
            </a:r>
          </a:p>
          <a:p>
            <a:r>
              <a:rPr lang="en-US" sz="2000" b="1" dirty="0"/>
              <a:t>Password-Protected Decryption</a:t>
            </a:r>
            <a:r>
              <a:rPr lang="en-US" sz="2000" dirty="0"/>
              <a:t> – Only users with the correct passcode can retrieve the hidden message, adding an extra layer of security.</a:t>
            </a:r>
          </a:p>
          <a:p>
            <a:r>
              <a:rPr lang="en-US" sz="2000" b="1" dirty="0"/>
              <a:t>Minimal Data Alteration</a:t>
            </a:r>
            <a:r>
              <a:rPr lang="en-US" sz="2000" dirty="0"/>
              <a:t> – Embeds text without significantly altering the image, ensuring visual integrity is maintained.</a:t>
            </a:r>
          </a:p>
          <a:p>
            <a:r>
              <a:rPr lang="en-US" sz="2000" b="1" dirty="0"/>
              <a:t>Cross-Platform Compatibility</a:t>
            </a:r>
            <a:r>
              <a:rPr lang="en-US" sz="2000" dirty="0"/>
              <a:t> – Works on Windows, macOS, and Linux with minimal system requirements.</a:t>
            </a:r>
          </a:p>
          <a:p>
            <a:r>
              <a:rPr lang="en-US" sz="2000" b="1" dirty="0"/>
              <a:t>Efficient Encoding &amp; Decoding</a:t>
            </a:r>
            <a:r>
              <a:rPr lang="en-US" sz="2000" dirty="0"/>
              <a:t> – Uses optimized algorithms to store and extract messages efficiently from images.</a:t>
            </a:r>
          </a:p>
          <a:p>
            <a:r>
              <a:rPr lang="en-US" sz="2000" dirty="0"/>
              <a:t> </a:t>
            </a:r>
            <a:r>
              <a:rPr lang="en-US" sz="2000" b="1" dirty="0"/>
              <a:t>Lightweight &amp; Fast</a:t>
            </a:r>
            <a:r>
              <a:rPr lang="en-US" sz="2000" dirty="0"/>
              <a:t> – Requires only basic Python libraries, making it quick to execute without heavy dependencies.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b="1" dirty="0"/>
              <a:t>Army &amp; Defense Sector</a:t>
            </a:r>
            <a:r>
              <a:rPr lang="en-US" dirty="0"/>
              <a:t> – Secure military communication by embedding classified messages within images to prevent interception by adversaries.</a:t>
            </a:r>
          </a:p>
          <a:p>
            <a:r>
              <a:rPr lang="en-US" b="1" dirty="0"/>
              <a:t>Banking &amp; Financial Systems</a:t>
            </a:r>
            <a:r>
              <a:rPr lang="en-US" dirty="0"/>
              <a:t> – Protects sensitive financial data, such as transaction details and account information, by embedding them securely in images to prevent fraud and unauthorized access.</a:t>
            </a:r>
          </a:p>
          <a:p>
            <a:r>
              <a:rPr lang="en-US" b="1" dirty="0"/>
              <a:t>Government Intelligence Agencies</a:t>
            </a:r>
            <a:r>
              <a:rPr lang="en-US" dirty="0"/>
              <a:t> – Enables covert operations by allowing confidential data exchange without detection.</a:t>
            </a:r>
          </a:p>
          <a:p>
            <a:r>
              <a:rPr lang="en-US" b="1" dirty="0"/>
              <a:t>Cybersecurity in Banking</a:t>
            </a:r>
            <a:r>
              <a:rPr lang="en-US" dirty="0"/>
              <a:t> – Can be used to securely transmit encryption keys or authentication data without raising suspicion.</a:t>
            </a:r>
          </a:p>
          <a:p>
            <a:r>
              <a:rPr lang="en-US" b="1" dirty="0"/>
              <a:t>Law Enforcement &amp; Counter-Terrorism Units</a:t>
            </a:r>
            <a:r>
              <a:rPr lang="en-US" dirty="0"/>
              <a:t> – Helps in safely exchanging mission-critical information without exposing it to cyber threats.</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384547" y="564504"/>
            <a:ext cx="11029616" cy="530296"/>
          </a:xfrm>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69788C09-97EA-B6E5-C924-51A52622A21F}"/>
              </a:ext>
            </a:extLst>
          </p:cNvPr>
          <p:cNvPicPr>
            <a:picLocks noGrp="1" noChangeAspect="1"/>
          </p:cNvPicPr>
          <p:nvPr>
            <p:ph idx="1"/>
          </p:nvPr>
        </p:nvPicPr>
        <p:blipFill>
          <a:blip r:embed="rId2"/>
          <a:srcRect r="7753" b="25820"/>
          <a:stretch/>
        </p:blipFill>
        <p:spPr>
          <a:xfrm>
            <a:off x="0" y="1311324"/>
            <a:ext cx="7664427" cy="3466895"/>
          </a:xfrm>
        </p:spPr>
      </p:pic>
      <p:pic>
        <p:nvPicPr>
          <p:cNvPr id="7" name="Picture 6">
            <a:extLst>
              <a:ext uri="{FF2B5EF4-FFF2-40B4-BE49-F238E27FC236}">
                <a16:creationId xmlns:a16="http://schemas.microsoft.com/office/drawing/2014/main" id="{B56D66ED-5FBF-1664-7AE8-FC3E723D1DC8}"/>
              </a:ext>
            </a:extLst>
          </p:cNvPr>
          <p:cNvPicPr>
            <a:picLocks noChangeAspect="1"/>
          </p:cNvPicPr>
          <p:nvPr/>
        </p:nvPicPr>
        <p:blipFill>
          <a:blip r:embed="rId3"/>
          <a:srcRect b="46237"/>
          <a:stretch/>
        </p:blipFill>
        <p:spPr>
          <a:xfrm>
            <a:off x="7285273" y="1311324"/>
            <a:ext cx="4906727" cy="2698439"/>
          </a:xfrm>
          <a:prstGeom prst="rect">
            <a:avLst/>
          </a:prstGeom>
        </p:spPr>
      </p:pic>
      <p:pic>
        <p:nvPicPr>
          <p:cNvPr id="9" name="Picture 8">
            <a:extLst>
              <a:ext uri="{FF2B5EF4-FFF2-40B4-BE49-F238E27FC236}">
                <a16:creationId xmlns:a16="http://schemas.microsoft.com/office/drawing/2014/main" id="{730C3104-A4A3-EBFC-1A38-B149568A5129}"/>
              </a:ext>
            </a:extLst>
          </p:cNvPr>
          <p:cNvPicPr>
            <a:picLocks noChangeAspect="1"/>
          </p:cNvPicPr>
          <p:nvPr/>
        </p:nvPicPr>
        <p:blipFill>
          <a:blip r:embed="rId4"/>
          <a:srcRect b="55986"/>
          <a:stretch/>
        </p:blipFill>
        <p:spPr>
          <a:xfrm>
            <a:off x="6613382" y="4242259"/>
            <a:ext cx="5578618" cy="2608834"/>
          </a:xfrm>
          <a:prstGeom prst="rect">
            <a:avLst/>
          </a:prstGeom>
        </p:spPr>
      </p:pic>
      <p:sp>
        <p:nvSpPr>
          <p:cNvPr id="10" name="TextBox 9">
            <a:extLst>
              <a:ext uri="{FF2B5EF4-FFF2-40B4-BE49-F238E27FC236}">
                <a16:creationId xmlns:a16="http://schemas.microsoft.com/office/drawing/2014/main" id="{25681512-773E-0B96-F21E-D1E2735D615A}"/>
              </a:ext>
            </a:extLst>
          </p:cNvPr>
          <p:cNvSpPr txBox="1"/>
          <p:nvPr/>
        </p:nvSpPr>
        <p:spPr>
          <a:xfrm>
            <a:off x="8229170" y="1142630"/>
            <a:ext cx="963992" cy="369332"/>
          </a:xfrm>
          <a:prstGeom prst="rect">
            <a:avLst/>
          </a:prstGeom>
          <a:noFill/>
        </p:spPr>
        <p:txBody>
          <a:bodyPr wrap="square" rtlCol="0">
            <a:spAutoFit/>
          </a:bodyPr>
          <a:lstStyle/>
          <a:p>
            <a:r>
              <a:rPr lang="en-IN" dirty="0"/>
              <a:t>Output:</a:t>
            </a:r>
          </a:p>
        </p:txBody>
      </p:sp>
      <p:sp>
        <p:nvSpPr>
          <p:cNvPr id="11" name="TextBox 10">
            <a:extLst>
              <a:ext uri="{FF2B5EF4-FFF2-40B4-BE49-F238E27FC236}">
                <a16:creationId xmlns:a16="http://schemas.microsoft.com/office/drawing/2014/main" id="{45C9880C-4F57-2E2D-0108-E8E439E2B0EB}"/>
              </a:ext>
            </a:extLst>
          </p:cNvPr>
          <p:cNvSpPr txBox="1"/>
          <p:nvPr/>
        </p:nvSpPr>
        <p:spPr>
          <a:xfrm>
            <a:off x="2937478" y="1222619"/>
            <a:ext cx="894735" cy="369332"/>
          </a:xfrm>
          <a:prstGeom prst="rect">
            <a:avLst/>
          </a:prstGeom>
          <a:noFill/>
        </p:spPr>
        <p:txBody>
          <a:bodyPr wrap="square" rtlCol="0">
            <a:spAutoFit/>
          </a:bodyPr>
          <a:lstStyle/>
          <a:p>
            <a:r>
              <a:rPr lang="en-IN" dirty="0"/>
              <a:t>Code:</a:t>
            </a:r>
          </a:p>
        </p:txBody>
      </p:sp>
      <p:sp>
        <p:nvSpPr>
          <p:cNvPr id="12" name="TextBox 11">
            <a:extLst>
              <a:ext uri="{FF2B5EF4-FFF2-40B4-BE49-F238E27FC236}">
                <a16:creationId xmlns:a16="http://schemas.microsoft.com/office/drawing/2014/main" id="{EEBA70E5-FEA5-FB54-AEAC-C783F8F97DDF}"/>
              </a:ext>
            </a:extLst>
          </p:cNvPr>
          <p:cNvSpPr txBox="1"/>
          <p:nvPr/>
        </p:nvSpPr>
        <p:spPr>
          <a:xfrm>
            <a:off x="8809703" y="4178457"/>
            <a:ext cx="1887794" cy="369332"/>
          </a:xfrm>
          <a:prstGeom prst="rect">
            <a:avLst/>
          </a:prstGeom>
          <a:noFill/>
        </p:spPr>
        <p:txBody>
          <a:bodyPr wrap="square" rtlCol="0">
            <a:spAutoFit/>
          </a:bodyPr>
          <a:lstStyle/>
          <a:p>
            <a:r>
              <a:rPr lang="en-IN" dirty="0"/>
              <a:t>Output files:</a:t>
            </a:r>
          </a:p>
        </p:txBody>
      </p:sp>
    </p:spTree>
    <p:extLst>
      <p:ext uri="{BB962C8B-B14F-4D97-AF65-F5344CB8AC3E}">
        <p14:creationId xmlns:p14="http://schemas.microsoft.com/office/powerpoint/2010/main" val="2083715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0" y="1844097"/>
            <a:ext cx="11029615" cy="3528003"/>
          </a:xfrm>
        </p:spPr>
        <p:txBody>
          <a:bodyPr>
            <a:normAutofit lnSpcReduction="10000"/>
          </a:bodyPr>
          <a:lstStyle/>
          <a:p>
            <a:pPr marL="0" indent="0">
              <a:buNone/>
            </a:pPr>
            <a:r>
              <a:rPr lang="en-US" sz="2400" dirty="0"/>
              <a:t>This project successfully demonstrates the use of image steganography for secure data hiding, ensuring covert communication while maintaining image integrity. By embedding secret messages within pixel values and implementing password-protected decryption, the system enhances data security and prevents unauthorized access. The approach is lightweight, efficient, and applicable across various fields, including cybersecurity, military intelligence, and secure financial transactions. With its minimal resource requirements and robust encryption potential, this technique provides a reliable solution for protecting sensitive information in digital communication</a:t>
            </a:r>
            <a:r>
              <a:rPr lang="en-US" dirty="0"/>
              <a:t>.</a:t>
            </a:r>
            <a:endParaRPr lang="en-IN"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765</TotalTime>
  <Words>572</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Unicode MS</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Srishti Shil</cp:lastModifiedBy>
  <cp:revision>30</cp:revision>
  <dcterms:created xsi:type="dcterms:W3CDTF">2021-05-26T16:50:10Z</dcterms:created>
  <dcterms:modified xsi:type="dcterms:W3CDTF">2025-02-25T20:05:46Z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