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3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4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5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6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7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7" r:id="rId7"/>
    <p:sldId id="265" r:id="rId8"/>
    <p:sldId id="268" r:id="rId9"/>
    <p:sldId id="271" r:id="rId10"/>
    <p:sldId id="264" r:id="rId11"/>
    <p:sldId id="266" r:id="rId12"/>
    <p:sldId id="270" r:id="rId13"/>
    <p:sldId id="269" r:id="rId14"/>
    <p:sldId id="263" r:id="rId15"/>
    <p:sldId id="272" r:id="rId16"/>
    <p:sldId id="260" r:id="rId17"/>
    <p:sldId id="273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1736F6-2780-4616-BD7D-540644CDF555}">
          <p14:sldIdLst>
            <p14:sldId id="256"/>
            <p14:sldId id="257"/>
            <p14:sldId id="258"/>
            <p14:sldId id="259"/>
            <p14:sldId id="262"/>
            <p14:sldId id="267"/>
            <p14:sldId id="265"/>
            <p14:sldId id="268"/>
            <p14:sldId id="271"/>
            <p14:sldId id="264"/>
            <p14:sldId id="266"/>
            <p14:sldId id="270"/>
          </p14:sldIdLst>
        </p14:section>
        <p14:section name="Untitled Section" id="{F4D5887F-9655-49BB-A66F-5E19572D66EF}">
          <p14:sldIdLst>
            <p14:sldId id="269"/>
            <p14:sldId id="263"/>
            <p14:sldId id="272"/>
            <p14:sldId id="260"/>
            <p14:sldId id="273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10AEC6-588A-401D-B011-26F5A0EB0CBF}" v="118" dt="2025-07-02T07:46:44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dhusingh1608@gmail.com" userId="0352d70b76a1bbde" providerId="LiveId" clId="{6310AEC6-588A-401D-B011-26F5A0EB0CBF}"/>
    <pc:docChg chg="undo custSel addSld modSld sldOrd modMainMaster addSection modSection">
      <pc:chgData name="bandhusingh1608@gmail.com" userId="0352d70b76a1bbde" providerId="LiveId" clId="{6310AEC6-588A-401D-B011-26F5A0EB0CBF}" dt="2025-07-02T07:46:44.396" v="655" actId="14100"/>
      <pc:docMkLst>
        <pc:docMk/>
      </pc:docMkLst>
      <pc:sldChg chg="addSp delSp modSp mod modTransition">
        <pc:chgData name="bandhusingh1608@gmail.com" userId="0352d70b76a1bbde" providerId="LiveId" clId="{6310AEC6-588A-401D-B011-26F5A0EB0CBF}" dt="2025-07-02T07:46:44.396" v="655" actId="14100"/>
        <pc:sldMkLst>
          <pc:docMk/>
          <pc:sldMk cId="3557156661" sldId="256"/>
        </pc:sldMkLst>
        <pc:picChg chg="add del mod">
          <ac:chgData name="bandhusingh1608@gmail.com" userId="0352d70b76a1bbde" providerId="LiveId" clId="{6310AEC6-588A-401D-B011-26F5A0EB0CBF}" dt="2025-07-02T07:45:22.682" v="641" actId="21"/>
          <ac:picMkLst>
            <pc:docMk/>
            <pc:sldMk cId="3557156661" sldId="256"/>
            <ac:picMk id="4" creationId="{C696BFA1-748E-0752-FEE2-A368290572C3}"/>
          </ac:picMkLst>
        </pc:picChg>
        <pc:picChg chg="add del mod">
          <ac:chgData name="bandhusingh1608@gmail.com" userId="0352d70b76a1bbde" providerId="LiveId" clId="{6310AEC6-588A-401D-B011-26F5A0EB0CBF}" dt="2025-07-02T07:46:36.905" v="654" actId="478"/>
          <ac:picMkLst>
            <pc:docMk/>
            <pc:sldMk cId="3557156661" sldId="256"/>
            <ac:picMk id="6" creationId="{C696BFA1-748E-0752-FEE2-A368290572C3}"/>
          </ac:picMkLst>
        </pc:picChg>
        <pc:picChg chg="add del mod">
          <ac:chgData name="bandhusingh1608@gmail.com" userId="0352d70b76a1bbde" providerId="LiveId" clId="{6310AEC6-588A-401D-B011-26F5A0EB0CBF}" dt="2025-07-02T07:45:48.903" v="647" actId="478"/>
          <ac:picMkLst>
            <pc:docMk/>
            <pc:sldMk cId="3557156661" sldId="256"/>
            <ac:picMk id="7" creationId="{E3BDB9FD-0703-890C-D01F-123E6330978A}"/>
          </ac:picMkLst>
        </pc:picChg>
        <pc:picChg chg="add mod">
          <ac:chgData name="bandhusingh1608@gmail.com" userId="0352d70b76a1bbde" providerId="LiveId" clId="{6310AEC6-588A-401D-B011-26F5A0EB0CBF}" dt="2025-07-02T07:46:44.396" v="655" actId="14100"/>
          <ac:picMkLst>
            <pc:docMk/>
            <pc:sldMk cId="3557156661" sldId="256"/>
            <ac:picMk id="8" creationId="{3D193A73-43C8-2B6E-C398-4B296E239C2E}"/>
          </ac:picMkLst>
        </pc:picChg>
        <pc:picChg chg="add del mod">
          <ac:chgData name="bandhusingh1608@gmail.com" userId="0352d70b76a1bbde" providerId="LiveId" clId="{6310AEC6-588A-401D-B011-26F5A0EB0CBF}" dt="2025-07-02T07:45:22.682" v="641" actId="21"/>
          <ac:picMkLst>
            <pc:docMk/>
            <pc:sldMk cId="3557156661" sldId="256"/>
            <ac:picMk id="2050" creationId="{E3BDB9FD-0703-890C-D01F-123E6330978A}"/>
          </ac:picMkLst>
        </pc:picChg>
        <pc:picChg chg="add del mod">
          <ac:chgData name="bandhusingh1608@gmail.com" userId="0352d70b76a1bbde" providerId="LiveId" clId="{6310AEC6-588A-401D-B011-26F5A0EB0CBF}" dt="2025-07-02T07:45:22.682" v="641" actId="21"/>
          <ac:picMkLst>
            <pc:docMk/>
            <pc:sldMk cId="3557156661" sldId="256"/>
            <ac:picMk id="2052" creationId="{3D193A73-43C8-2B6E-C398-4B296E239C2E}"/>
          </ac:picMkLst>
        </pc:picChg>
      </pc:sldChg>
      <pc:sldChg chg="modTransition">
        <pc:chgData name="bandhusingh1608@gmail.com" userId="0352d70b76a1bbde" providerId="LiveId" clId="{6310AEC6-588A-401D-B011-26F5A0EB0CBF}" dt="2025-07-02T06:35:50.301" v="554"/>
        <pc:sldMkLst>
          <pc:docMk/>
          <pc:sldMk cId="2917184244" sldId="257"/>
        </pc:sldMkLst>
      </pc:sldChg>
      <pc:sldChg chg="addSp modSp mod modTransition">
        <pc:chgData name="bandhusingh1608@gmail.com" userId="0352d70b76a1bbde" providerId="LiveId" clId="{6310AEC6-588A-401D-B011-26F5A0EB0CBF}" dt="2025-07-02T07:27:04.953" v="615" actId="255"/>
        <pc:sldMkLst>
          <pc:docMk/>
          <pc:sldMk cId="164126162" sldId="258"/>
        </pc:sldMkLst>
        <pc:spChg chg="add mod">
          <ac:chgData name="bandhusingh1608@gmail.com" userId="0352d70b76a1bbde" providerId="LiveId" clId="{6310AEC6-588A-401D-B011-26F5A0EB0CBF}" dt="2025-07-02T07:26:25.656" v="611" actId="20577"/>
          <ac:spMkLst>
            <pc:docMk/>
            <pc:sldMk cId="164126162" sldId="258"/>
            <ac:spMk id="3" creationId="{0483BC51-3939-87F3-25DF-332439302088}"/>
          </ac:spMkLst>
        </pc:spChg>
        <pc:graphicFrameChg chg="add mod modGraphic">
          <ac:chgData name="bandhusingh1608@gmail.com" userId="0352d70b76a1bbde" providerId="LiveId" clId="{6310AEC6-588A-401D-B011-26F5A0EB0CBF}" dt="2025-07-02T07:27:04.953" v="615" actId="255"/>
          <ac:graphicFrameMkLst>
            <pc:docMk/>
            <pc:sldMk cId="164126162" sldId="258"/>
            <ac:graphicFrameMk id="4" creationId="{327289C5-1151-D9B0-BC2F-EEC8979BA0CF}"/>
          </ac:graphicFrameMkLst>
        </pc:graphicFrameChg>
      </pc:sldChg>
      <pc:sldChg chg="modTransition">
        <pc:chgData name="bandhusingh1608@gmail.com" userId="0352d70b76a1bbde" providerId="LiveId" clId="{6310AEC6-588A-401D-B011-26F5A0EB0CBF}" dt="2025-07-02T06:35:50.301" v="554"/>
        <pc:sldMkLst>
          <pc:docMk/>
          <pc:sldMk cId="315731744" sldId="259"/>
        </pc:sldMkLst>
      </pc:sldChg>
      <pc:sldChg chg="modSp mod ord modTransition">
        <pc:chgData name="bandhusingh1608@gmail.com" userId="0352d70b76a1bbde" providerId="LiveId" clId="{6310AEC6-588A-401D-B011-26F5A0EB0CBF}" dt="2025-07-02T06:35:50.301" v="554"/>
        <pc:sldMkLst>
          <pc:docMk/>
          <pc:sldMk cId="1079093754" sldId="260"/>
        </pc:sldMkLst>
        <pc:spChg chg="mod">
          <ac:chgData name="bandhusingh1608@gmail.com" userId="0352d70b76a1bbde" providerId="LiveId" clId="{6310AEC6-588A-401D-B011-26F5A0EB0CBF}" dt="2025-07-02T06:17:16.479" v="498" actId="20577"/>
          <ac:spMkLst>
            <pc:docMk/>
            <pc:sldMk cId="1079093754" sldId="260"/>
            <ac:spMk id="2" creationId="{3B9A11CD-358B-3E8C-36F1-98165E3700D5}"/>
          </ac:spMkLst>
        </pc:spChg>
        <pc:graphicFrameChg chg="mod">
          <ac:chgData name="bandhusingh1608@gmail.com" userId="0352d70b76a1bbde" providerId="LiveId" clId="{6310AEC6-588A-401D-B011-26F5A0EB0CBF}" dt="2025-07-02T06:25:48.975" v="510"/>
          <ac:graphicFrameMkLst>
            <pc:docMk/>
            <pc:sldMk cId="1079093754" sldId="260"/>
            <ac:graphicFrameMk id="4" creationId="{4473B3F2-AE61-80DC-504F-01FF05488572}"/>
          </ac:graphicFrameMkLst>
        </pc:graphicFrameChg>
      </pc:sldChg>
      <pc:sldChg chg="modSp mod ord modTransition">
        <pc:chgData name="bandhusingh1608@gmail.com" userId="0352d70b76a1bbde" providerId="LiveId" clId="{6310AEC6-588A-401D-B011-26F5A0EB0CBF}" dt="2025-07-02T06:38:35.868" v="589" actId="12"/>
        <pc:sldMkLst>
          <pc:docMk/>
          <pc:sldMk cId="858961496" sldId="261"/>
        </pc:sldMkLst>
        <pc:spChg chg="mod">
          <ac:chgData name="bandhusingh1608@gmail.com" userId="0352d70b76a1bbde" providerId="LiveId" clId="{6310AEC6-588A-401D-B011-26F5A0EB0CBF}" dt="2025-07-02T06:38:35.868" v="589" actId="12"/>
          <ac:spMkLst>
            <pc:docMk/>
            <pc:sldMk cId="858961496" sldId="261"/>
            <ac:spMk id="3" creationId="{A15869FB-ADE4-D3C7-AA0F-02B62FCBF391}"/>
          </ac:spMkLst>
        </pc:spChg>
      </pc:sldChg>
      <pc:sldChg chg="modTransition">
        <pc:chgData name="bandhusingh1608@gmail.com" userId="0352d70b76a1bbde" providerId="LiveId" clId="{6310AEC6-588A-401D-B011-26F5A0EB0CBF}" dt="2025-07-02T06:35:50.301" v="554"/>
        <pc:sldMkLst>
          <pc:docMk/>
          <pc:sldMk cId="572571190" sldId="262"/>
        </pc:sldMkLst>
      </pc:sldChg>
      <pc:sldChg chg="modSp mod ord modTransition">
        <pc:chgData name="bandhusingh1608@gmail.com" userId="0352d70b76a1bbde" providerId="LiveId" clId="{6310AEC6-588A-401D-B011-26F5A0EB0CBF}" dt="2025-07-02T06:35:50.301" v="554"/>
        <pc:sldMkLst>
          <pc:docMk/>
          <pc:sldMk cId="3373849148" sldId="263"/>
        </pc:sldMkLst>
        <pc:spChg chg="mod">
          <ac:chgData name="bandhusingh1608@gmail.com" userId="0352d70b76a1bbde" providerId="LiveId" clId="{6310AEC6-588A-401D-B011-26F5A0EB0CBF}" dt="2025-07-02T06:17:00.700" v="475" actId="20577"/>
          <ac:spMkLst>
            <pc:docMk/>
            <pc:sldMk cId="3373849148" sldId="263"/>
            <ac:spMk id="2" creationId="{685AB69A-953D-393D-6BAC-706289E51C42}"/>
          </ac:spMkLst>
        </pc:spChg>
        <pc:graphicFrameChg chg="mod">
          <ac:chgData name="bandhusingh1608@gmail.com" userId="0352d70b76a1bbde" providerId="LiveId" clId="{6310AEC6-588A-401D-B011-26F5A0EB0CBF}" dt="2025-07-02T06:25:35.730" v="509"/>
          <ac:graphicFrameMkLst>
            <pc:docMk/>
            <pc:sldMk cId="3373849148" sldId="263"/>
            <ac:graphicFrameMk id="4" creationId="{D50B79D4-DFA0-FE3E-8C31-7A1A8D5250D7}"/>
          </ac:graphicFrameMkLst>
        </pc:graphicFrameChg>
      </pc:sldChg>
      <pc:sldChg chg="modTransition">
        <pc:chgData name="bandhusingh1608@gmail.com" userId="0352d70b76a1bbde" providerId="LiveId" clId="{6310AEC6-588A-401D-B011-26F5A0EB0CBF}" dt="2025-07-02T06:35:50.301" v="554"/>
        <pc:sldMkLst>
          <pc:docMk/>
          <pc:sldMk cId="2422042576" sldId="264"/>
        </pc:sldMkLst>
      </pc:sldChg>
      <pc:sldChg chg="ord modTransition">
        <pc:chgData name="bandhusingh1608@gmail.com" userId="0352d70b76a1bbde" providerId="LiveId" clId="{6310AEC6-588A-401D-B011-26F5A0EB0CBF}" dt="2025-07-02T06:35:50.301" v="554"/>
        <pc:sldMkLst>
          <pc:docMk/>
          <pc:sldMk cId="4005637103" sldId="265"/>
        </pc:sldMkLst>
      </pc:sldChg>
      <pc:sldChg chg="modTransition">
        <pc:chgData name="bandhusingh1608@gmail.com" userId="0352d70b76a1bbde" providerId="LiveId" clId="{6310AEC6-588A-401D-B011-26F5A0EB0CBF}" dt="2025-07-02T06:35:50.301" v="554"/>
        <pc:sldMkLst>
          <pc:docMk/>
          <pc:sldMk cId="2030697586" sldId="266"/>
        </pc:sldMkLst>
      </pc:sldChg>
      <pc:sldChg chg="modTransition">
        <pc:chgData name="bandhusingh1608@gmail.com" userId="0352d70b76a1bbde" providerId="LiveId" clId="{6310AEC6-588A-401D-B011-26F5A0EB0CBF}" dt="2025-07-02T06:35:50.301" v="554"/>
        <pc:sldMkLst>
          <pc:docMk/>
          <pc:sldMk cId="2420586503" sldId="267"/>
        </pc:sldMkLst>
      </pc:sldChg>
      <pc:sldChg chg="ord modTransition">
        <pc:chgData name="bandhusingh1608@gmail.com" userId="0352d70b76a1bbde" providerId="LiveId" clId="{6310AEC6-588A-401D-B011-26F5A0EB0CBF}" dt="2025-07-02T06:35:50.301" v="554"/>
        <pc:sldMkLst>
          <pc:docMk/>
          <pc:sldMk cId="1962645279" sldId="268"/>
        </pc:sldMkLst>
      </pc:sldChg>
      <pc:sldChg chg="addSp delSp modSp mod modTransition">
        <pc:chgData name="bandhusingh1608@gmail.com" userId="0352d70b76a1bbde" providerId="LiveId" clId="{6310AEC6-588A-401D-B011-26F5A0EB0CBF}" dt="2025-07-02T06:35:50.301" v="554"/>
        <pc:sldMkLst>
          <pc:docMk/>
          <pc:sldMk cId="1658948236" sldId="269"/>
        </pc:sldMkLst>
        <pc:spChg chg="add del mod">
          <ac:chgData name="bandhusingh1608@gmail.com" userId="0352d70b76a1bbde" providerId="LiveId" clId="{6310AEC6-588A-401D-B011-26F5A0EB0CBF}" dt="2025-07-02T06:15:39.786" v="444"/>
          <ac:spMkLst>
            <pc:docMk/>
            <pc:sldMk cId="1658948236" sldId="269"/>
            <ac:spMk id="2" creationId="{35ED4441-A893-BE51-5E25-9FFDC19D0835}"/>
          </ac:spMkLst>
        </pc:spChg>
        <pc:spChg chg="add mod">
          <ac:chgData name="bandhusingh1608@gmail.com" userId="0352d70b76a1bbde" providerId="LiveId" clId="{6310AEC6-588A-401D-B011-26F5A0EB0CBF}" dt="2025-07-02T06:16:31.964" v="451" actId="20577"/>
          <ac:spMkLst>
            <pc:docMk/>
            <pc:sldMk cId="1658948236" sldId="269"/>
            <ac:spMk id="3" creationId="{32E9CB85-31FE-B549-C501-1E32B1C52707}"/>
          </ac:spMkLst>
        </pc:spChg>
        <pc:graphicFrameChg chg="mod modGraphic">
          <ac:chgData name="bandhusingh1608@gmail.com" userId="0352d70b76a1bbde" providerId="LiveId" clId="{6310AEC6-588A-401D-B011-26F5A0EB0CBF}" dt="2025-07-02T06:15:14.075" v="440" actId="14100"/>
          <ac:graphicFrameMkLst>
            <pc:docMk/>
            <pc:sldMk cId="1658948236" sldId="269"/>
            <ac:graphicFrameMk id="4" creationId="{DAC03DEC-95B4-E40A-F2F4-41A2FEA58CD1}"/>
          </ac:graphicFrameMkLst>
        </pc:graphicFrameChg>
      </pc:sldChg>
      <pc:sldChg chg="modTransition">
        <pc:chgData name="bandhusingh1608@gmail.com" userId="0352d70b76a1bbde" providerId="LiveId" clId="{6310AEC6-588A-401D-B011-26F5A0EB0CBF}" dt="2025-07-02T06:35:50.301" v="554"/>
        <pc:sldMkLst>
          <pc:docMk/>
          <pc:sldMk cId="1044707980" sldId="270"/>
        </pc:sldMkLst>
      </pc:sldChg>
      <pc:sldChg chg="addSp delSp modSp new mod ord modTransition">
        <pc:chgData name="bandhusingh1608@gmail.com" userId="0352d70b76a1bbde" providerId="LiveId" clId="{6310AEC6-588A-401D-B011-26F5A0EB0CBF}" dt="2025-07-02T06:35:50.301" v="554"/>
        <pc:sldMkLst>
          <pc:docMk/>
          <pc:sldMk cId="1928229848" sldId="271"/>
        </pc:sldMkLst>
        <pc:spChg chg="mod">
          <ac:chgData name="bandhusingh1608@gmail.com" userId="0352d70b76a1bbde" providerId="LiveId" clId="{6310AEC6-588A-401D-B011-26F5A0EB0CBF}" dt="2025-07-01T20:46:42.673" v="174"/>
          <ac:spMkLst>
            <pc:docMk/>
            <pc:sldMk cId="1928229848" sldId="271"/>
            <ac:spMk id="2" creationId="{812769C0-813A-97DB-0839-44C2B6332753}"/>
          </ac:spMkLst>
        </pc:spChg>
        <pc:spChg chg="del">
          <ac:chgData name="bandhusingh1608@gmail.com" userId="0352d70b76a1bbde" providerId="LiveId" clId="{6310AEC6-588A-401D-B011-26F5A0EB0CBF}" dt="2025-07-01T20:45:56.566" v="171"/>
          <ac:spMkLst>
            <pc:docMk/>
            <pc:sldMk cId="1928229848" sldId="271"/>
            <ac:spMk id="3" creationId="{3FA0F513-5ADD-3839-9D9D-215F92CBEE51}"/>
          </ac:spMkLst>
        </pc:spChg>
        <pc:spChg chg="add del mod">
          <ac:chgData name="bandhusingh1608@gmail.com" userId="0352d70b76a1bbde" providerId="LiveId" clId="{6310AEC6-588A-401D-B011-26F5A0EB0CBF}" dt="2025-07-01T20:49:01.611" v="178"/>
          <ac:spMkLst>
            <pc:docMk/>
            <pc:sldMk cId="1928229848" sldId="271"/>
            <ac:spMk id="6" creationId="{72DCC7F0-ED31-9109-7B58-209BE9B474B5}"/>
          </ac:spMkLst>
        </pc:spChg>
        <pc:graphicFrameChg chg="add del mod">
          <ac:chgData name="bandhusingh1608@gmail.com" userId="0352d70b76a1bbde" providerId="LiveId" clId="{6310AEC6-588A-401D-B011-26F5A0EB0CBF}" dt="2025-07-01T20:48:59.371" v="176" actId="478"/>
          <ac:graphicFrameMkLst>
            <pc:docMk/>
            <pc:sldMk cId="1928229848" sldId="271"/>
            <ac:graphicFrameMk id="4" creationId="{B4CC21D5-8B22-C464-FC39-EB0A55221F49}"/>
          </ac:graphicFrameMkLst>
        </pc:graphicFrameChg>
        <pc:graphicFrameChg chg="add mod">
          <ac:chgData name="bandhusingh1608@gmail.com" userId="0352d70b76a1bbde" providerId="LiveId" clId="{6310AEC6-588A-401D-B011-26F5A0EB0CBF}" dt="2025-07-02T06:13:20.960" v="272" actId="20577"/>
          <ac:graphicFrameMkLst>
            <pc:docMk/>
            <pc:sldMk cId="1928229848" sldId="271"/>
            <ac:graphicFrameMk id="7" creationId="{B4CC21D5-8B22-C464-FC39-EB0A55221F49}"/>
          </ac:graphicFrameMkLst>
        </pc:graphicFrameChg>
      </pc:sldChg>
      <pc:sldChg chg="addSp delSp modSp new mod modTransition">
        <pc:chgData name="bandhusingh1608@gmail.com" userId="0352d70b76a1bbde" providerId="LiveId" clId="{6310AEC6-588A-401D-B011-26F5A0EB0CBF}" dt="2025-07-02T06:38:03.303" v="585" actId="123"/>
        <pc:sldMkLst>
          <pc:docMk/>
          <pc:sldMk cId="4257648573" sldId="272"/>
        </pc:sldMkLst>
        <pc:spChg chg="mod">
          <ac:chgData name="bandhusingh1608@gmail.com" userId="0352d70b76a1bbde" providerId="LiveId" clId="{6310AEC6-588A-401D-B011-26F5A0EB0CBF}" dt="2025-07-02T06:33:03.880" v="536"/>
          <ac:spMkLst>
            <pc:docMk/>
            <pc:sldMk cId="4257648573" sldId="272"/>
            <ac:spMk id="2" creationId="{5EC3C489-60E1-C862-DCC3-A25248024728}"/>
          </ac:spMkLst>
        </pc:spChg>
        <pc:spChg chg="add del mod">
          <ac:chgData name="bandhusingh1608@gmail.com" userId="0352d70b76a1bbde" providerId="LiveId" clId="{6310AEC6-588A-401D-B011-26F5A0EB0CBF}" dt="2025-07-02T06:32:21.037" v="527"/>
          <ac:spMkLst>
            <pc:docMk/>
            <pc:sldMk cId="4257648573" sldId="272"/>
            <ac:spMk id="3" creationId="{5647AB63-3043-2FE2-C17E-0A986346EB6D}"/>
          </ac:spMkLst>
        </pc:spChg>
        <pc:spChg chg="add mod">
          <ac:chgData name="bandhusingh1608@gmail.com" userId="0352d70b76a1bbde" providerId="LiveId" clId="{6310AEC6-588A-401D-B011-26F5A0EB0CBF}" dt="2025-07-02T06:32:14.700" v="523"/>
          <ac:spMkLst>
            <pc:docMk/>
            <pc:sldMk cId="4257648573" sldId="272"/>
            <ac:spMk id="4" creationId="{B478E1A7-445C-3D64-014C-A46D0A4732DE}"/>
          </ac:spMkLst>
        </pc:spChg>
        <pc:spChg chg="add mod">
          <ac:chgData name="bandhusingh1608@gmail.com" userId="0352d70b76a1bbde" providerId="LiveId" clId="{6310AEC6-588A-401D-B011-26F5A0EB0CBF}" dt="2025-07-02T06:38:03.303" v="585" actId="123"/>
          <ac:spMkLst>
            <pc:docMk/>
            <pc:sldMk cId="4257648573" sldId="272"/>
            <ac:spMk id="5" creationId="{8A5D5F7F-55E2-6B16-8C0C-E899231328B7}"/>
          </ac:spMkLst>
        </pc:spChg>
      </pc:sldChg>
      <pc:sldChg chg="addSp delSp modSp new modTransition">
        <pc:chgData name="bandhusingh1608@gmail.com" userId="0352d70b76a1bbde" providerId="LiveId" clId="{6310AEC6-588A-401D-B011-26F5A0EB0CBF}" dt="2025-07-02T06:35:50.301" v="554"/>
        <pc:sldMkLst>
          <pc:docMk/>
          <pc:sldMk cId="2250295813" sldId="273"/>
        </pc:sldMkLst>
        <pc:spChg chg="mod">
          <ac:chgData name="bandhusingh1608@gmail.com" userId="0352d70b76a1bbde" providerId="LiveId" clId="{6310AEC6-588A-401D-B011-26F5A0EB0CBF}" dt="2025-07-02T06:33:59.341" v="540"/>
          <ac:spMkLst>
            <pc:docMk/>
            <pc:sldMk cId="2250295813" sldId="273"/>
            <ac:spMk id="2" creationId="{3D600E03-004F-F656-D835-BF26649A1107}"/>
          </ac:spMkLst>
        </pc:spChg>
        <pc:spChg chg="del">
          <ac:chgData name="bandhusingh1608@gmail.com" userId="0352d70b76a1bbde" providerId="LiveId" clId="{6310AEC6-588A-401D-B011-26F5A0EB0CBF}" dt="2025-07-02T06:33:41.269" v="538"/>
          <ac:spMkLst>
            <pc:docMk/>
            <pc:sldMk cId="2250295813" sldId="273"/>
            <ac:spMk id="3" creationId="{41E4C12B-9E39-4FC9-D670-311B7B35F581}"/>
          </ac:spMkLst>
        </pc:spChg>
        <pc:spChg chg="add mod">
          <ac:chgData name="bandhusingh1608@gmail.com" userId="0352d70b76a1bbde" providerId="LiveId" clId="{6310AEC6-588A-401D-B011-26F5A0EB0CBF}" dt="2025-07-02T06:34:25.580" v="541" actId="14100"/>
          <ac:spMkLst>
            <pc:docMk/>
            <pc:sldMk cId="2250295813" sldId="273"/>
            <ac:spMk id="4" creationId="{55DDF7C0-D5BD-B04F-C1BB-90A2DCAAE624}"/>
          </ac:spMkLst>
        </pc:spChg>
      </pc:sldChg>
      <pc:sldMasterChg chg="modTransition modSldLayout">
        <pc:chgData name="bandhusingh1608@gmail.com" userId="0352d70b76a1bbde" providerId="LiveId" clId="{6310AEC6-588A-401D-B011-26F5A0EB0CBF}" dt="2025-07-02T06:35:50.301" v="554"/>
        <pc:sldMasterMkLst>
          <pc:docMk/>
          <pc:sldMasterMk cId="2190635900" sldId="2147483660"/>
        </pc:sldMasterMkLst>
        <pc:sldLayoutChg chg="modTransition">
          <pc:chgData name="bandhusingh1608@gmail.com" userId="0352d70b76a1bbde" providerId="LiveId" clId="{6310AEC6-588A-401D-B011-26F5A0EB0CBF}" dt="2025-07-02T06:35:50.301" v="554"/>
          <pc:sldLayoutMkLst>
            <pc:docMk/>
            <pc:sldMasterMk cId="2190635900" sldId="2147483660"/>
            <pc:sldLayoutMk cId="1263291638" sldId="2147483661"/>
          </pc:sldLayoutMkLst>
        </pc:sldLayoutChg>
        <pc:sldLayoutChg chg="modTransition">
          <pc:chgData name="bandhusingh1608@gmail.com" userId="0352d70b76a1bbde" providerId="LiveId" clId="{6310AEC6-588A-401D-B011-26F5A0EB0CBF}" dt="2025-07-02T06:35:50.301" v="554"/>
          <pc:sldLayoutMkLst>
            <pc:docMk/>
            <pc:sldMasterMk cId="2190635900" sldId="2147483660"/>
            <pc:sldLayoutMk cId="2859113054" sldId="2147483662"/>
          </pc:sldLayoutMkLst>
        </pc:sldLayoutChg>
        <pc:sldLayoutChg chg="modTransition">
          <pc:chgData name="bandhusingh1608@gmail.com" userId="0352d70b76a1bbde" providerId="LiveId" clId="{6310AEC6-588A-401D-B011-26F5A0EB0CBF}" dt="2025-07-02T06:35:50.301" v="554"/>
          <pc:sldLayoutMkLst>
            <pc:docMk/>
            <pc:sldMasterMk cId="2190635900" sldId="2147483660"/>
            <pc:sldLayoutMk cId="3377910466" sldId="2147483663"/>
          </pc:sldLayoutMkLst>
        </pc:sldLayoutChg>
        <pc:sldLayoutChg chg="modTransition">
          <pc:chgData name="bandhusingh1608@gmail.com" userId="0352d70b76a1bbde" providerId="LiveId" clId="{6310AEC6-588A-401D-B011-26F5A0EB0CBF}" dt="2025-07-02T06:35:50.301" v="554"/>
          <pc:sldLayoutMkLst>
            <pc:docMk/>
            <pc:sldMasterMk cId="2190635900" sldId="2147483660"/>
            <pc:sldLayoutMk cId="983140383" sldId="2147483664"/>
          </pc:sldLayoutMkLst>
        </pc:sldLayoutChg>
        <pc:sldLayoutChg chg="modTransition">
          <pc:chgData name="bandhusingh1608@gmail.com" userId="0352d70b76a1bbde" providerId="LiveId" clId="{6310AEC6-588A-401D-B011-26F5A0EB0CBF}" dt="2025-07-02T06:35:50.301" v="554"/>
          <pc:sldLayoutMkLst>
            <pc:docMk/>
            <pc:sldMasterMk cId="2190635900" sldId="2147483660"/>
            <pc:sldLayoutMk cId="2282704814" sldId="2147483665"/>
          </pc:sldLayoutMkLst>
        </pc:sldLayoutChg>
        <pc:sldLayoutChg chg="modTransition">
          <pc:chgData name="bandhusingh1608@gmail.com" userId="0352d70b76a1bbde" providerId="LiveId" clId="{6310AEC6-588A-401D-B011-26F5A0EB0CBF}" dt="2025-07-02T06:35:50.301" v="554"/>
          <pc:sldLayoutMkLst>
            <pc:docMk/>
            <pc:sldMasterMk cId="2190635900" sldId="2147483660"/>
            <pc:sldLayoutMk cId="1185005289" sldId="2147483666"/>
          </pc:sldLayoutMkLst>
        </pc:sldLayoutChg>
        <pc:sldLayoutChg chg="modTransition">
          <pc:chgData name="bandhusingh1608@gmail.com" userId="0352d70b76a1bbde" providerId="LiveId" clId="{6310AEC6-588A-401D-B011-26F5A0EB0CBF}" dt="2025-07-02T06:35:50.301" v="554"/>
          <pc:sldLayoutMkLst>
            <pc:docMk/>
            <pc:sldMasterMk cId="2190635900" sldId="2147483660"/>
            <pc:sldLayoutMk cId="1743520843" sldId="2147483667"/>
          </pc:sldLayoutMkLst>
        </pc:sldLayoutChg>
        <pc:sldLayoutChg chg="modTransition">
          <pc:chgData name="bandhusingh1608@gmail.com" userId="0352d70b76a1bbde" providerId="LiveId" clId="{6310AEC6-588A-401D-B011-26F5A0EB0CBF}" dt="2025-07-02T06:35:50.301" v="554"/>
          <pc:sldLayoutMkLst>
            <pc:docMk/>
            <pc:sldMasterMk cId="2190635900" sldId="2147483660"/>
            <pc:sldLayoutMk cId="3730372700" sldId="2147483668"/>
          </pc:sldLayoutMkLst>
        </pc:sldLayoutChg>
        <pc:sldLayoutChg chg="modTransition">
          <pc:chgData name="bandhusingh1608@gmail.com" userId="0352d70b76a1bbde" providerId="LiveId" clId="{6310AEC6-588A-401D-B011-26F5A0EB0CBF}" dt="2025-07-02T06:35:50.301" v="554"/>
          <pc:sldLayoutMkLst>
            <pc:docMk/>
            <pc:sldMasterMk cId="2190635900" sldId="2147483660"/>
            <pc:sldLayoutMk cId="3198963252" sldId="2147483669"/>
          </pc:sldLayoutMkLst>
        </pc:sldLayoutChg>
        <pc:sldLayoutChg chg="modTransition">
          <pc:chgData name="bandhusingh1608@gmail.com" userId="0352d70b76a1bbde" providerId="LiveId" clId="{6310AEC6-588A-401D-B011-26F5A0EB0CBF}" dt="2025-07-02T06:35:50.301" v="554"/>
          <pc:sldLayoutMkLst>
            <pc:docMk/>
            <pc:sldMasterMk cId="2190635900" sldId="2147483660"/>
            <pc:sldLayoutMk cId="1765641569" sldId="2147483670"/>
          </pc:sldLayoutMkLst>
        </pc:sldLayoutChg>
        <pc:sldLayoutChg chg="modTransition">
          <pc:chgData name="bandhusingh1608@gmail.com" userId="0352d70b76a1bbde" providerId="LiveId" clId="{6310AEC6-588A-401D-B011-26F5A0EB0CBF}" dt="2025-07-02T06:35:50.301" v="554"/>
          <pc:sldLayoutMkLst>
            <pc:docMk/>
            <pc:sldMasterMk cId="2190635900" sldId="2147483660"/>
            <pc:sldLayoutMk cId="2519718792" sldId="2147483671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352D70B76A1BBDE/Documents==/Documents/Sample%20-%20Supersto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352D70B76A1BBDE/Documents==/Documents/Sample%20-%20Supersto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352d70b76a1bbde/Documents==/Documents/Sample%20-%20Superstor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352D70B76A1BBDE/Documents==/Documents/Sample%20-%20Superstor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352D70B76A1BBDE/Documents==/Documents/Sample%20-%20Superstor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352D70B76A1BBDE/Documents==/Documents/Sample%20-%20Superstor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0352D70B76A1BBDE/Documents==/Documents/Sample%20-%20Superstor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https://d.docs.live.net/0352D70B76A1BBDE/Documents==/Documents/Sample%20-%20Superstor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 - Superstore.xlsx]segment revenue!PivotTable6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6576" tIns="18288" rIns="36576" bIns="18288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'segment revenue'!$B$3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DA-46FC-B1C2-407C9B02F1A1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DA-46FC-B1C2-407C9B02F1A1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BDA-46FC-B1C2-407C9B02F1A1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'segment revenue'!$A$4:$A$6</c:f>
              <c:strCache>
                <c:ptCount val="3"/>
                <c:pt idx="0">
                  <c:v>Consumer</c:v>
                </c:pt>
                <c:pt idx="1">
                  <c:v>Corporate</c:v>
                </c:pt>
                <c:pt idx="2">
                  <c:v>Home Office</c:v>
                </c:pt>
              </c:strCache>
            </c:strRef>
          </c:cat>
          <c:val>
            <c:numRef>
              <c:f>'segment revenue'!$B$4:$B$6</c:f>
              <c:numCache>
                <c:formatCode>_("$"* #,##0.00_);_("$"* \(#,##0.00\);_("$"* "-"??_);_(@_)</c:formatCode>
                <c:ptCount val="3"/>
                <c:pt idx="0">
                  <c:v>1161401.3449999888</c:v>
                </c:pt>
                <c:pt idx="1">
                  <c:v>706146.36680000008</c:v>
                </c:pt>
                <c:pt idx="2">
                  <c:v>429653.1485000003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BDA-46FC-B1C2-407C9B02F1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200" b="1" i="0" baseline="0"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[Sample - Superstore.xlsx]Profit vs discount!PivotTable5</c:name>
    <c:fmtId val="5"/>
  </c:pivotSource>
  <c:chart>
    <c:autoTitleDeleted val="1"/>
    <c:pivotFmts>
      <c:pivotFmt>
        <c:idx val="0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061535643284869"/>
          <c:y val="8.7224840508075177E-2"/>
          <c:w val="0.61668228256364976"/>
          <c:h val="0.72389289614345653"/>
        </c:manualLayout>
      </c:layout>
      <c:lineChart>
        <c:grouping val="standard"/>
        <c:varyColors val="0"/>
        <c:ser>
          <c:idx val="0"/>
          <c:order val="0"/>
          <c:tx>
            <c:strRef>
              <c:f>'Profit vs discount'!$B$3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'Profit vs discount'!$A$4:$A$11</c:f>
              <c:strCache>
                <c:ptCount val="8"/>
                <c:pt idx="0">
                  <c:v>0.1-0.2</c:v>
                </c:pt>
                <c:pt idx="1">
                  <c:v>0.2-0.3</c:v>
                </c:pt>
                <c:pt idx="2">
                  <c:v>0.3-0.4</c:v>
                </c:pt>
                <c:pt idx="3">
                  <c:v>0.4-0.5</c:v>
                </c:pt>
                <c:pt idx="4">
                  <c:v>0.5-0.6</c:v>
                </c:pt>
                <c:pt idx="5">
                  <c:v>0.6-0.7</c:v>
                </c:pt>
                <c:pt idx="6">
                  <c:v>0.7-0.8</c:v>
                </c:pt>
                <c:pt idx="7">
                  <c:v>0-0.1</c:v>
                </c:pt>
              </c:strCache>
            </c:strRef>
          </c:cat>
          <c:val>
            <c:numRef>
              <c:f>'Profit vs discount'!$B$4:$B$11</c:f>
              <c:numCache>
                <c:formatCode>"$"#,##0.00</c:formatCode>
                <c:ptCount val="8"/>
                <c:pt idx="0">
                  <c:v>10448.168499999998</c:v>
                </c:pt>
                <c:pt idx="1">
                  <c:v>90337.306000000041</c:v>
                </c:pt>
                <c:pt idx="2">
                  <c:v>-12760.415100000004</c:v>
                </c:pt>
                <c:pt idx="3">
                  <c:v>-25550.161500000013</c:v>
                </c:pt>
                <c:pt idx="4">
                  <c:v>-20506.428099999997</c:v>
                </c:pt>
                <c:pt idx="5">
                  <c:v>-5944.655200000002</c:v>
                </c:pt>
                <c:pt idx="6">
                  <c:v>-70614.396099999896</c:v>
                </c:pt>
                <c:pt idx="7">
                  <c:v>320987.60319999978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77-449A-9A64-497BD9A1BE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7061792"/>
        <c:axId val="177063712"/>
      </c:lineChart>
      <c:catAx>
        <c:axId val="177061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Discount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63712"/>
        <c:crosses val="autoZero"/>
        <c:auto val="1"/>
        <c:lblAlgn val="ctr"/>
        <c:lblOffset val="100"/>
        <c:noMultiLvlLbl val="0"/>
      </c:catAx>
      <c:valAx>
        <c:axId val="17706371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061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400" b="1" i="0" baseline="0"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[Sample - Superstore.xlsx]Sheet1!PivotTable1</c:name>
    <c:fmtId val="8"/>
  </c:pivotSource>
  <c:chart>
    <c:autoTitleDeleted val="1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0.13302034428794993"/>
              <c:y val="0"/>
            </c:manualLayout>
          </c:layout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0.14671361502347419"/>
              <c:y val="-3.840245775729717E-3"/>
            </c:manualLayout>
          </c:layout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0.15062597809076689"/>
              <c:y val="-1.408073851578248E-16"/>
            </c:manualLayout>
          </c:layout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0.15062597809076689"/>
              <c:y val="-1.408073851578248E-16"/>
            </c:manualLayout>
          </c:layout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0.14671361502347419"/>
              <c:y val="-3.840245775729717E-3"/>
            </c:manualLayout>
          </c:layout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0.13302034428794993"/>
              <c:y val="0"/>
            </c:manualLayout>
          </c:layout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0.15062597809076689"/>
              <c:y val="-1.408073851578248E-16"/>
            </c:manualLayout>
          </c:layout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0.14671361502347419"/>
              <c:y val="-3.840245775729717E-3"/>
            </c:manualLayout>
          </c:layout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/>
          </a:solidFill>
          <a:ln>
            <a:noFill/>
          </a:ln>
          <a:effectLst/>
        </c:spPr>
        <c:dLbl>
          <c:idx val="0"/>
          <c:layout>
            <c:manualLayout>
              <c:x val="-0.13302034428794993"/>
              <c:y val="0"/>
            </c:manualLayout>
          </c:layout>
          <c:numFmt formatCode="#,##0.00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437-4F07-BE7C-52EEFE33E46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437-4F07-BE7C-52EEFE33E46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437-4F07-BE7C-52EEFE33E468}"/>
              </c:ext>
            </c:extLst>
          </c:dPt>
          <c:dLbls>
            <c:dLbl>
              <c:idx val="0"/>
              <c:layout>
                <c:manualLayout>
                  <c:x val="-0.15062597809076689"/>
                  <c:y val="-1.408073851578248E-1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437-4F07-BE7C-52EEFE33E468}"/>
                </c:ext>
              </c:extLst>
            </c:dLbl>
            <c:dLbl>
              <c:idx val="1"/>
              <c:layout>
                <c:manualLayout>
                  <c:x val="-0.14671361502347419"/>
                  <c:y val="-3.840245775729717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437-4F07-BE7C-52EEFE33E468}"/>
                </c:ext>
              </c:extLst>
            </c:dLbl>
            <c:dLbl>
              <c:idx val="2"/>
              <c:layout>
                <c:manualLayout>
                  <c:x val="-0.1330203442879499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437-4F07-BE7C-52EEFE33E468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Sheet1!$A$4:$A$6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Sheet1!$B$4:$B$6</c:f>
              <c:numCache>
                <c:formatCode>General</c:formatCode>
                <c:ptCount val="3"/>
                <c:pt idx="0">
                  <c:v>741999.79529999977</c:v>
                </c:pt>
                <c:pt idx="1">
                  <c:v>719047.03200000292</c:v>
                </c:pt>
                <c:pt idx="2">
                  <c:v>836154.03299999656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437-4F07-BE7C-52EEFE33E46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350335215"/>
        <c:axId val="1350331855"/>
      </c:barChart>
      <c:catAx>
        <c:axId val="13503352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Categories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331855"/>
        <c:crosses val="autoZero"/>
        <c:auto val="1"/>
        <c:lblAlgn val="ctr"/>
        <c:lblOffset val="100"/>
        <c:noMultiLvlLbl val="0"/>
      </c:catAx>
      <c:valAx>
        <c:axId val="13503318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aseline="0" dirty="0"/>
                  <a:t>Sum of sales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0335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 i="0" baseline="0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 - Superstore.xlsx]sales by region!PivotTable2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'sales by region'!$B$3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5D-4610-A402-D1DB7680517E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5D-4610-A402-D1DB7680517E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5D-4610-A402-D1DB7680517E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D5D-4610-A402-D1DB7680517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'sales by region'!$A$4:$A$7</c:f>
              <c:strCache>
                <c:ptCount val="4"/>
                <c:pt idx="0">
                  <c:v>Central</c:v>
                </c:pt>
                <c:pt idx="1">
                  <c:v>East</c:v>
                </c:pt>
                <c:pt idx="2">
                  <c:v>South</c:v>
                </c:pt>
                <c:pt idx="3">
                  <c:v>West</c:v>
                </c:pt>
              </c:strCache>
            </c:strRef>
          </c:cat>
          <c:val>
            <c:numRef>
              <c:f>'sales by region'!$B$4:$B$7</c:f>
              <c:numCache>
                <c:formatCode>General</c:formatCode>
                <c:ptCount val="4"/>
                <c:pt idx="0">
                  <c:v>501239.89080000052</c:v>
                </c:pt>
                <c:pt idx="1">
                  <c:v>678781.2399999979</c:v>
                </c:pt>
                <c:pt idx="2">
                  <c:v>391721.90500000032</c:v>
                </c:pt>
                <c:pt idx="3">
                  <c:v>725457.82450000057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5D-4610-A402-D1DB76805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60000"/>
        <a:lumOff val="4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400" b="1" i="0" baseline="0">
          <a:solidFill>
            <a:schemeClr val="bg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[Sample - Superstore.xlsx]Profit by quantity sold!PivotTable7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'Profit by quantity sold'!$B$3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'Profit by quantity sold'!$A$4:$A$17</c:f>
              <c:strCache>
                <c:ptCount val="14"/>
                <c:pt idx="0">
                  <c:v>14</c:v>
                </c:pt>
                <c:pt idx="1">
                  <c:v>13</c:v>
                </c:pt>
                <c:pt idx="2">
                  <c:v>12</c:v>
                </c:pt>
                <c:pt idx="3">
                  <c:v>11</c:v>
                </c:pt>
                <c:pt idx="4">
                  <c:v>10</c:v>
                </c:pt>
                <c:pt idx="5">
                  <c:v>9</c:v>
                </c:pt>
                <c:pt idx="6">
                  <c:v>8</c:v>
                </c:pt>
                <c:pt idx="7">
                  <c:v>7</c:v>
                </c:pt>
                <c:pt idx="8">
                  <c:v>6</c:v>
                </c:pt>
                <c:pt idx="9">
                  <c:v>5</c:v>
                </c:pt>
                <c:pt idx="10">
                  <c:v>4</c:v>
                </c:pt>
                <c:pt idx="11">
                  <c:v>3</c:v>
                </c:pt>
                <c:pt idx="12">
                  <c:v>2</c:v>
                </c:pt>
                <c:pt idx="13">
                  <c:v>1</c:v>
                </c:pt>
              </c:strCache>
            </c:strRef>
          </c:cat>
          <c:val>
            <c:numRef>
              <c:f>'Profit by quantity sold'!$B$4:$B$17</c:f>
              <c:numCache>
                <c:formatCode>_("$"* #,##0.00_);_("$"* \(#,##0.00\);_("$"* "-"??_);_(@_)</c:formatCode>
                <c:ptCount val="14"/>
                <c:pt idx="0">
                  <c:v>2724.0038</c:v>
                </c:pt>
                <c:pt idx="1">
                  <c:v>6348.9009999999998</c:v>
                </c:pt>
                <c:pt idx="2">
                  <c:v>1185.066</c:v>
                </c:pt>
                <c:pt idx="3">
                  <c:v>4293.3670999999995</c:v>
                </c:pt>
                <c:pt idx="4">
                  <c:v>2044.1570000000004</c:v>
                </c:pt>
                <c:pt idx="5">
                  <c:v>17687.890800000012</c:v>
                </c:pt>
                <c:pt idx="6">
                  <c:v>10856.796000000004</c:v>
                </c:pt>
                <c:pt idx="7">
                  <c:v>34286.972999999969</c:v>
                </c:pt>
                <c:pt idx="8">
                  <c:v>10325.467799999997</c:v>
                </c:pt>
                <c:pt idx="9">
                  <c:v>49516.594500000057</c:v>
                </c:pt>
                <c:pt idx="10">
                  <c:v>44223.390799999965</c:v>
                </c:pt>
                <c:pt idx="11">
                  <c:v>57015.525000000096</c:v>
                </c:pt>
                <c:pt idx="12">
                  <c:v>38448.408799999961</c:v>
                </c:pt>
                <c:pt idx="13">
                  <c:v>7440.4800999999989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7A-4A34-A792-73DAE8721D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882240"/>
        <c:axId val="165880320"/>
      </c:barChart>
      <c:catAx>
        <c:axId val="1658822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80320"/>
        <c:crosses val="autoZero"/>
        <c:auto val="1"/>
        <c:lblAlgn val="ctr"/>
        <c:lblOffset val="100"/>
        <c:noMultiLvlLbl val="0"/>
      </c:catAx>
      <c:valAx>
        <c:axId val="165880320"/>
        <c:scaling>
          <c:orientation val="minMax"/>
        </c:scaling>
        <c:delete val="0"/>
        <c:axPos val="l"/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882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400" b="1" i="0" baseline="0"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[Sample - Superstore.xlsx]sales by month!PivotTable1</c:name>
    <c:fmtId val="5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'sales by month'!$B$3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  <a:effectLst/>
            </c:spPr>
            <c:trendlineType val="linear"/>
            <c:dispRSqr val="0"/>
            <c:dispEq val="0"/>
          </c:trendline>
          <c:cat>
            <c:strRef>
              <c:f>'sales by month'!$A$4:$A$15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'sales by month'!$B$4:$B$15</c:f>
              <c:numCache>
                <c:formatCode>General</c:formatCode>
                <c:ptCount val="12"/>
                <c:pt idx="0">
                  <c:v>94924.835599999977</c:v>
                </c:pt>
                <c:pt idx="1">
                  <c:v>59751.251400000016</c:v>
                </c:pt>
                <c:pt idx="2">
                  <c:v>205005.48879999988</c:v>
                </c:pt>
                <c:pt idx="3">
                  <c:v>137762.12859999997</c:v>
                </c:pt>
                <c:pt idx="4">
                  <c:v>155028.81169999993</c:v>
                </c:pt>
                <c:pt idx="5">
                  <c:v>152718.67930000011</c:v>
                </c:pt>
                <c:pt idx="6">
                  <c:v>147238.0970000003</c:v>
                </c:pt>
                <c:pt idx="7">
                  <c:v>159044.06299999976</c:v>
                </c:pt>
                <c:pt idx="8">
                  <c:v>307649.94570000016</c:v>
                </c:pt>
                <c:pt idx="9">
                  <c:v>200322.98470000012</c:v>
                </c:pt>
                <c:pt idx="10">
                  <c:v>352461.07100000011</c:v>
                </c:pt>
                <c:pt idx="11">
                  <c:v>325293.50350000011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88-43D3-9891-C42B8F1235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6981040"/>
        <c:axId val="1146898416"/>
      </c:lineChart>
      <c:catAx>
        <c:axId val="666981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6898416"/>
        <c:crosses val="autoZero"/>
        <c:auto val="1"/>
        <c:lblAlgn val="ctr"/>
        <c:lblOffset val="100"/>
        <c:noMultiLvlLbl val="0"/>
      </c:catAx>
      <c:valAx>
        <c:axId val="11468984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6981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5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400" b="1" i="0" baseline="0"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[Sample - Superstore.xlsx]sales by year!PivotTable3</c:name>
    <c:fmtId val="6"/>
  </c:pivotSource>
  <c:chart>
    <c:autoTitleDeleted val="1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ptos ExtraBold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ptos ExtraBold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/>
                  </a:solidFill>
                  <a:latin typeface="Aptos ExtraBold" panose="020B0004020202020204" pitchFamily="34" charset="0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'sales by year'!$B$3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Aptos ExtraBold" panose="020B0004020202020204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tx1"/>
                </a:solidFill>
                <a:prstDash val="dash"/>
                <a:headEnd type="none" w="med" len="med"/>
                <a:tailEnd type="arrow" w="med" len="med"/>
              </a:ln>
              <a:effectLst/>
            </c:spPr>
            <c:trendlineType val="linear"/>
            <c:dispRSqr val="0"/>
            <c:dispEq val="0"/>
          </c:trendline>
          <c:cat>
            <c:strRef>
              <c:f>'sales by year'!$A$4:$A$7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'sales by year'!$B$4:$B$7</c:f>
              <c:numCache>
                <c:formatCode>General</c:formatCode>
                <c:ptCount val="4"/>
                <c:pt idx="0">
                  <c:v>484247.4981000009</c:v>
                </c:pt>
                <c:pt idx="1">
                  <c:v>470532.50899999985</c:v>
                </c:pt>
                <c:pt idx="2">
                  <c:v>609205.59800000081</c:v>
                </c:pt>
                <c:pt idx="3">
                  <c:v>733215.2551999999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C9-495E-B7DD-CE3FA3052E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7055375"/>
        <c:axId val="987055855"/>
      </c:barChart>
      <c:catAx>
        <c:axId val="98705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ptos ExtraBold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987055855"/>
        <c:crosses val="autoZero"/>
        <c:auto val="1"/>
        <c:lblAlgn val="ctr"/>
        <c:lblOffset val="100"/>
        <c:noMultiLvlLbl val="0"/>
      </c:catAx>
      <c:valAx>
        <c:axId val="9870558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ptos ExtraBold" panose="020B0004020202020204" pitchFamily="34" charset="0"/>
                <a:ea typeface="+mn-ea"/>
                <a:cs typeface="+mn-cs"/>
              </a:defRPr>
            </a:pPr>
            <a:endParaRPr lang="en-US"/>
          </a:p>
        </c:txPr>
        <c:crossAx val="987055375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20000"/>
        <a:lumOff val="8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1400" b="1" i="0" baseline="0">
          <a:solidFill>
            <a:schemeClr val="tx1"/>
          </a:solidFill>
          <a:latin typeface="Aptos ExtraBold" panose="020B0004020202020204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'[Sample - Superstore.xlsx]quantity sold by state'!$A$2:$A$50</cx:f>
        <cx:nf>'[Sample - Superstore.xlsx]quantity sold by state'!$A$1</cx:nf>
        <cx:lvl ptCount="49" name="City">
          <cx:pt idx="0">Alabama</cx:pt>
          <cx:pt idx="1">Arizona</cx:pt>
          <cx:pt idx="2">Arkansas</cx:pt>
          <cx:pt idx="3">California</cx:pt>
          <cx:pt idx="4">Colorado</cx:pt>
          <cx:pt idx="5">Connecticut</cx:pt>
          <cx:pt idx="6">Delaware</cx:pt>
          <cx:pt idx="7">District of Columbia</cx:pt>
          <cx:pt idx="8">Florida</cx:pt>
          <cx:pt idx="9">Georgia</cx:pt>
          <cx:pt idx="10">Idaho</cx:pt>
          <cx:pt idx="11">Illinois</cx:pt>
          <cx:pt idx="12">Indiana</cx:pt>
          <cx:pt idx="13">Iowa</cx:pt>
          <cx:pt idx="14">Kansas</cx:pt>
          <cx:pt idx="15">Kentucky</cx:pt>
          <cx:pt idx="16">Louisiana</cx:pt>
          <cx:pt idx="17">Maine</cx:pt>
          <cx:pt idx="18">Maryland</cx:pt>
          <cx:pt idx="19">Massachusetts</cx:pt>
          <cx:pt idx="20">Michigan</cx:pt>
          <cx:pt idx="21">Minnesota</cx:pt>
          <cx:pt idx="22">Mississippi</cx:pt>
          <cx:pt idx="23">Missouri</cx:pt>
          <cx:pt idx="24">Montana</cx:pt>
          <cx:pt idx="25">Nebraska</cx:pt>
          <cx:pt idx="26">Nevada</cx:pt>
          <cx:pt idx="27">New Hampshire</cx:pt>
          <cx:pt idx="28">New Jersey</cx:pt>
          <cx:pt idx="29">New Mexico</cx:pt>
          <cx:pt idx="30">New York</cx:pt>
          <cx:pt idx="31">North Carolina</cx:pt>
          <cx:pt idx="32">North Dakota</cx:pt>
          <cx:pt idx="33">Ohio</cx:pt>
          <cx:pt idx="34">Oklahoma</cx:pt>
          <cx:pt idx="35">Oregon</cx:pt>
          <cx:pt idx="36">Pennsylvania</cx:pt>
          <cx:pt idx="37">Rhode Island</cx:pt>
          <cx:pt idx="38">South Carolina</cx:pt>
          <cx:pt idx="39">South Dakota</cx:pt>
          <cx:pt idx="40">Tennessee</cx:pt>
          <cx:pt idx="41">Texas</cx:pt>
          <cx:pt idx="42">Utah</cx:pt>
          <cx:pt idx="43">Vermont</cx:pt>
          <cx:pt idx="44">Virginia</cx:pt>
          <cx:pt idx="45">Washington</cx:pt>
          <cx:pt idx="46">West Virginia</cx:pt>
          <cx:pt idx="47">Wisconsin</cx:pt>
          <cx:pt idx="48">Wyoming</cx:pt>
        </cx:lvl>
      </cx:strDim>
      <cx:numDim type="colorVal">
        <cx:f>'[Sample - Superstore.xlsx]quantity sold by state'!$B$2:$B$50</cx:f>
        <cx:nf>'[Sample - Superstore.xlsx]quantity sold by state'!$B$1</cx:nf>
        <cx:lvl ptCount="49" formatCode="General" name="Quantity Sold">
          <cx:pt idx="0">256</cx:pt>
          <cx:pt idx="1">862</cx:pt>
          <cx:pt idx="2">240</cx:pt>
          <cx:pt idx="3">7667</cx:pt>
          <cx:pt idx="4">693</cx:pt>
          <cx:pt idx="5">281</cx:pt>
          <cx:pt idx="6">367</cx:pt>
          <cx:pt idx="7">40</cx:pt>
          <cx:pt idx="8">1379</cx:pt>
          <cx:pt idx="9">705</cx:pt>
          <cx:pt idx="10">64</cx:pt>
          <cx:pt idx="11">1845</cx:pt>
          <cx:pt idx="12">578</cx:pt>
          <cx:pt idx="13">112</cx:pt>
          <cx:pt idx="14">74</cx:pt>
          <cx:pt idx="15">523</cx:pt>
          <cx:pt idx="16">156</cx:pt>
          <cx:pt idx="17">35</cx:pt>
          <cx:pt idx="18">420</cx:pt>
          <cx:pt idx="19">491</cx:pt>
          <cx:pt idx="20">946</cx:pt>
          <cx:pt idx="21">331</cx:pt>
          <cx:pt idx="22">221</cx:pt>
          <cx:pt idx="23">252</cx:pt>
          <cx:pt idx="24">56</cx:pt>
          <cx:pt idx="25">136</cx:pt>
          <cx:pt idx="26">168</cx:pt>
          <cx:pt idx="27">127</cx:pt>
          <cx:pt idx="28">454</cx:pt>
          <cx:pt idx="29">151</cx:pt>
          <cx:pt idx="30">4224</cx:pt>
          <cx:pt idx="31">983</cx:pt>
          <cx:pt idx="32">30</cx:pt>
          <cx:pt idx="33">1759</cx:pt>
          <cx:pt idx="34">247</cx:pt>
          <cx:pt idx="35">499</cx:pt>
          <cx:pt idx="36">2153</cx:pt>
          <cx:pt idx="37">199</cx:pt>
          <cx:pt idx="38">172</cx:pt>
          <cx:pt idx="39">42</cx:pt>
          <cx:pt idx="40">681</cx:pt>
          <cx:pt idx="41">3724</cx:pt>
          <cx:pt idx="42">219</cx:pt>
          <cx:pt idx="43">50</cx:pt>
          <cx:pt idx="44">893</cx:pt>
          <cx:pt idx="45">1883</cx:pt>
          <cx:pt idx="46">18</cx:pt>
          <cx:pt idx="47">463</cx:pt>
          <cx:pt idx="48">4</cx:pt>
        </cx:lvl>
      </cx:numDim>
    </cx:data>
  </cx:chartData>
  <cx:chart>
    <cx:title pos="t" align="ctr" overlay="0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400" b="0" i="0" u="none" strike="noStrike" baseline="0" dirty="0">
            <a:solidFill>
              <a:sysClr val="windowText" lastClr="000000">
                <a:lumMod val="65000"/>
                <a:lumOff val="35000"/>
              </a:sysClr>
            </a:solidFill>
            <a:latin typeface="Aptos Narrow" panose="02110004020202020204"/>
          </a:endParaRPr>
        </a:p>
      </cx:txPr>
    </cx:title>
    <cx:plotArea>
      <cx:plotAreaRegion>
        <cx:series layoutId="regionMap" uniqueId="{6FC790B3-C062-4427-BA37-CF1F840307A4}">
          <cx:tx>
            <cx:txData>
              <cx:f>'[Sample - Superstore.xlsx]quantity sold by state'!$B$1</cx:f>
              <cx:v>Quantity Sold</cx:v>
            </cx:txData>
          </cx:tx>
          <cx:dataLabels>
            <cx:visibility seriesName="0" categoryName="0" value="1"/>
          </cx:dataLabels>
          <cx:dataId val="0"/>
          <cx:layoutPr>
            <cx:geography cultureLanguage="en-US" cultureRegion="US" attribution="Powered by Bing">
              <cx:geoCache provider="{E9337A44-BEBE-4D9F-B70C-5C5E7DAFC167}">
                <cx:binary>3H1pb9xIsu1fMfz5Uc3cycH0AE2yNm12S7Ld7S9EWZK57zt//TuUSnaJU7bVuLp4qFfTA0OqSjEz
T0bEiSWj/n3b/+s2vt+Wb/okTqt/3fa/v/XrOv/Xb79Vt/59sq1OkuC2zKrsa31ymyW/ZV+/Brf3
v92V2y5Ivd+oTvhvt/62rO/7t//5N/6ad5+dZ7fbOsjSP5v7cri6r5q4rn7y3sG33mzvkiB1gqou
g9ua/P72j3j7ZZts3765T+ugHm6G/P73t88+9PbNb/M/9V+PfRNjZnVzh7GMnigpOaVUvX0TZ6m3
+71myBOD64xRnZqPr6eHXm4TDHzBTB7msb27K++rCit5+Hdv4LNp4/fnb9/cZk1aT7vlYeN+f/sh
Der7uzfX9ba+r96+CarMfvyAnU1z/3D9sNjfnu/3f/49+wWWP/vNHiTzvfrVW/+NSBmMWfqaiPAT
ajJKDcIf930GDCHkBIgJUwqpTy8yA+bXE/oBME8D58B8PkpgnPt4223L+6fdeQVZMU903VCSMvFN
JPZFRokTLg3JGTEe3xdPz34UmZfM6DA030fOsHEWR4nNZVbW/ht7W2Zx8KqyI04EM5kSTD8oO8o8
IYZghpSPoqPL5wi9fF6HcZqPn6F1aR8lWn+U0TatttDAr2Z1+AlExNAZ2UmS8dz4mPSEM5MIIYwH
FafPJOklMzqM0PeRM2z+uDpKbD7UW/8VcTFPGGUKKk487jt9jsuD7VEG2IKcSc6v5nEYjcdRMyQ+
3BwlEpf33Zv1NskrP3hNo8PZiTSEJCbbQcKeQ6LIiZgAM3XzG2SPYvpodF48rcMIzYbPoLpcHyVU
9jYOvmZlGrwmbVMnVHApTbLDAbRsnxwQYp5IoqginDzapiexfcTpZXM6DNL+2BlC9h/HiVAWZ+X2
Lnvao1cgb8YJLI4QOqePcjLHRwd34MpgEgK2L0D2C6byA1i+jZyD8u4oQbny4Xa92VTxNr172qP/
OTAc7gw1qCl2pNmccYFJwRHD0CeX5+E1w+elszqM0fPRM5yuNkeJ08W2HF4XIwbhEVTB73mu1JQ8
UTqBu2rufNUZNi+ZyWFcvo+cYXLhHCUm51kTVMH2VZ0d/cQ0iK5LkIMni7JvcUwCkk1A1oydM8Sf
hPbR4rxoSofR2Rs6g+f8OO3NU4jtTfb1DRR+k3x5VW4A8dFhWwgDBPsQKXWiE3A3yXbKbwbRP53W
YbQO/5UZcI59lHJlZ2l6f1sHt039dLpfxSQJJYhgT5x7xhUUgqbMQISOzvzSF87mMEzPBs/QsW+O
Ep2L4NYPvG36itAgcqC4MiFMjzpvxhYMAWh0U5ng4Q+vmZ/6khkdhuf7yBk2F8fJEpZg2MHd9vWg
ocaJMIUgnD0S7Ckwva/sDAR1DMU4NXYfmJGFF0zoMDLfBs6AWR5nRmFyuU/vy+p+eD1suH5CGEIE
goEwTK9ZYEfxE6kMgUTWo9SYM0P0sjkdhmd/7Ayhy9OjVGur+6z0XpUg0BPJYVC4uYNnLjrshHPO
FNd38dCZ6LxgQoex+TZwBszqj6MEZnO39V8xZsD5CYiZruhTyGZmbAiB2AjkG4x5gPqXEzkMx27Y
DIyNc5RgXASgZlVWv6KJ4fKEQUaQG9jJwUxOTH5CTJgXpE+fdOejr/OiuRzGZG/oDJeLy6PEZRMj
6ZYF1dMOvQJfhnWBjHBE1w6TMqTduCGZML4nTvdDbC+Z0WFwvo+cYbM5Ttu/Se9eOUhgnkxMWAlE
AR5esBzPSJk8gR+D6Jq5Sy/MDP8LJvQDZJ5WMgfmOITm55Uo+3nQZ5/8p9U35onQmVAw7QfRMVFx
QKaQ9FN8bYbOrEDmx9M6jNFs+LOVHEf1zWPC3dlGr2tmFOiWZDoCNjs6/FxoQNJQ6TEV6TzR5Sdd
usu5PZQ3/HpWh1F5vqaZ+FweJxfYZN1r0gB6oisuITf8sNgwiBUCo0TfvT8LAvxqNodxeRw1w2Nz
nET5IkvrVw1Gc0QyES4jJnyUh9fMzhAd6U8uCJVTDHTf+L9gKofx+DZwBsnFzVHSsrPXrrExEG7h
ippqZ1vmXNmAcwPrAvvzqORQZ7iPy6/ncxiWp3EzVM6ujxMVbElzG71iKIapkymVRlEq+NyqIHRJ
DYAF0/MIyExQzl4wlR9A8m3kHJS/jxKUi22Q3j+d1ldwXwS8yqmkdk8S9jmyNE8okYTD5hwE5pfT
OYzKbtgMkovjrOi8CKpq+i/Pg9cDZipOp6i4/eY2mjOJgU0RkqKkY1fTMbPzL5zUD+DZX9EcpONU
Zhfbqtre+k11X9fV68HE6QkKmxCdRObl4TWzNKjgkDr8HGbMTMyL5/MDhJ4vZ47RkTIzHLusKV9T
imDopUIlLT8c+5+KbZViijx5M7Ok5iRFv5rRDwD6NnKOzXEWQF3efym3VbR9RdFBcRNKAqeS20fR
meVlEABAiQdI3FPAc4bNS2Z0GJvvI2fYXB6nAbq8b7evmc1kKIUWkoMUHI5pEiJhfHCXQKE2bXpB
6e3T51/P50e4PK5jjsrHo2Rqn+6r+s3HANmy1y22NeBMUoEigN3ltNkdKUNHrS1TyHjuVB680X1w
XjytwxjNhs+g+nScUH28LxNEBZ426hVoNUeURlD8D7u/z6dRPiMllaY0duG1mVJ7wUwO4/Jt4AyR
j8cZEZgS5xf3fXD7iilNxk84hWgQvjM4M2yILk+IDmAQ/Hw6Crug5otmcxiY/ZXMsLm8OErF9v4+
TashbrevqtdQpmGYuEOwy9U8GJVnkqNODGYYU0jn0RNFCGFfr710VodRej56htP746TT08n7Oyuj
p316BbVGT1DvTPl0NfrhNZMg3AKFS6rjys4uWjBzSl8yo8P4fB85w+byOMM47/zgFTUbZIfjxiDq
Aw7n0lB+BqlBDvrJzUEwYV92fjWbw5g8jprh8W59lDrtOmv+d27lMpQ/I4VJyXc2tq/VwNYME6VN
uF34qNVmEvPyeR3GaD5+hta1fZRovYtiFDu9ai8I3IAyGMLPu1KAeQGnicg1qIGuK5TXPrxmEvSC
GR1G6PtaZti8OztObMp7L3vNqmdIEG6to4RmlxqYBUIJ1U9wV5oQNiNt7345kR8Ashs3h+PqKOH4
FFS3WVoFr4kIKv/gvQgmd0xshohhog4dl9pQHfiNJexbmxdN6TA2e0Nn8HzaHCU8j/r51+US/6yz
DYo3OQMJw+3oR2U1ixFMRRyU6SgnlLNE20vncxie56NnCF07R4nQDbwdNPG5v39S+P9zGs0E+gsh
eqPvwmfzinT0H2Kc4Ur1D+61v2hKhxHaGzqD5+Y4itOezRpdoW7u+1ftzkFQ3cQMDnvyqLtgVPb5
GoLSDN4PvNBd9G3mhf5yOj+C5WEVzxaHtf11lBLzacjQuct7PXlBkg1qDGGzH7RMQZYAFIAgYK3v
LNLTsx/DNy+Y0GFYvg2cAfPp76ME5n8hGI2NJ9QwkWR7NDQQh31xUQhWI6LD2dOVtXm48wXh8cPQ
fF/LDJuPxxms+bRF85TUq1+VOqOWE7wYuYIf0IAH6ozbN0/p0RmDftmcDuOzP3aG0Kf/Rwj9uBPe
ty6BzrbeLh7aC+41w/v5uw/LR8/D2dBdfOUgWXgkw5u7398Sk0MivnUtnP7Gs8DMH0996eZD7rdV
/ftbbSotRKHnQ+SHTQoQAbkOeafpLVzQQR89VB8gu42bPBLp1XQqzkXjQxQsTqMMA9d3pncwh2oK
gOAtgi5IoCUmLvlC2xLjW0/H91k8wLH7thm7n9+kTfI+C9K6+v0tpfAE8sfPTavDlQhDKIZrKQZu
12F6DNGN/HZ7hYOOj5P/kxSqqvpIduckyOO+kJbR1WhDaaHrT6afZXlr0MQOC1WPzSqiSZzon2rU
hJNFlOZJdUMTXo+lhTJxnS7iMizzLrRVmxa5cR3INK9kbTdhGpDGzruep0vOujSx09Qc1qHWdZpv
p4LSpN2UTZxUbWWNdZPW+UUaD2HqtG1gVJZp5Om5cMP+NNOSVt+EgRwuBu66NyEr8tNUk39pVdau
uqxVnq33pmOKMD8PkypYJWHfEEuIiN74MhhTO/CbTrPMpIs8yyhbc9GxouicuBy9zJKx7K/GqBVb
PaduZGFT24tA991yQf26a6yybYLRMpmnx6u0b+NV35ax4QgzCzYy8Qp1aZp1G9rVoAerQtMy/M18
qFd1GbWNpcVabPsJj9a5W3bLcCzVaCktxR9Oeej2dtK67Tsq3PTvuhvIVSf9tF1ldVg7flW1nuXl
A+3tyhtGq4qS0glF0f5Vl3z46I6ZknbpFXm/6TOjjyy3FFgod/WG/uXGYXHeCRKvKirLBSdRu5Be
XhCrIuV5l2Ukd1BB0y10yfzcCqJObKRbqY9mOPTntO7MahWEvKiXflXqsdXiqDsaawb9z0JGC1pr
abJidezaMhP9aLVhraygCkPNFm3SKguNCcvM0RsurFy2ybrIXN/pvbYxlrTrukVXh5mdeLT1lgOt
dWy0l+fCJlXcfVVuoG9HQbxlJCCNy8gNyoWe8mGbIGRHl2aZiFWT9fk1SUv/LJJ1/Femh9Jy9ZZ0
dq559TpufU93aKneJclQOg313UXpZ6qwcz8mODSkJ+3C8+JiObRev/BVab7rRZGvCrds7Kbg3qlv
ur2yMpZE1zJmIreE38R3eqhlm9oN6aZOVOKgLtz9DGkoWysNifnFTVoSWENVt9HKqwt648ZBs+nK
RC1p3CrfMlO3ujZ4e6t3QnPawRgd1yiHxIIEBJtM5SyxB69vTduTBjlPZMxPI18YfyMeQ1dt5UvX
EtVIiCNa6lkVTTTmVG5xI3hcXhaGPn6J68R1msIbPjZBnqzd0YUIappuhlaujWzR5lr1bsj69LIQ
YdhZdRaGgUXbwLVFFRkO8d3sg/SK2uo0M92kZuB9qos46S2jduOriOfUrsYoX7V1sqozA+dQubyx
BI/0P4VfNPZQ98xcZimnHTSLS9yzPDdCqxF1/q5MXHNZST2+T0k0bAoTjVZ7vwitth9MK3Xr21AP
uMOGrrOFEfB1GJumnXG67bvhk4hLYaeRZ/aO2VJVRk7BBHDsrLzw80a+7yrN9fDYSMhmKK39pq3P
FOptlg9l4Pm7PrnffvzPTZbgv4curt9/ObXZ/f4Tbuc/9uf96adw3XViw9X8Q5NV/Pa3vveLnUzR
t+axM9v22NH3B4bvp2++zCpSJiniEj82i8+viXy3jbuBO+NoyhMxNYoVBNfvFELwsE5PxlFHgh5V
yKZOBapYYAO/GUc+dTrFnTC8rVOU7ilQ2p1x5AKhSKIzhWEGUmCIOD5twjMwwQZ2P+9bR3RueGYd
OXKZuPwEOVKUCIMTBgu9bx05LE8le0XPR11wb1wFUL2162RUt5KhutBqbi7yRMW11RoiLCyDs/Fv
jcaS2DQg6wqSde5i7ouh0JKlNxSZrbKxusi8dO2XrDk1ik45PDblGXoLa9dFWuXoxOFpZ3VgECvn
ibxujbz/EBpmnVpNFmorkheZlVRhYcuqGiz8PbKkRRGkltm6bBUWpmtj3r3lC28dBf6FZEl5Sk2e
W37h/tmNxbu+yhywAt3iSU7WRZUzKGgjslUsTwl3HbeJTMf3irtGkM5pwryCZSpDu2TpcOGWngd9
rTt9q9/6mgysIq60hRuGZDno47gSWeFZqUdXWirST+bQhosqjwJnjPki7st3ZTTwheZF9bakNVvG
KjHsXOTlmiUSz09IZWGnuFOnhrkeqia4Up6fOQkh4zqPqGl32eBaXZ63a68O35WDqdtFFY2LpAiI
1aChjcX1nC18sDLHCzRhdUnTW20WV6dRoC58YroWYcmVqSfdonbVykyadc472MyYptZgZqXNYeId
6uorLQiJLfzho6jbwW7raRF5VDt1w1wnHhrPLoUmF7HRfEkq02F9n5zmKQnO8jIYbEb7RTaqpRbE
+VKMReo0kdSsAHFBqxBybbrmaT1kum1EFHZ3dLWPAwsyi+mNWFRZblis6fsl5Z5paW0ybGjmhzcq
zMdNRYzWUaorllVPxJJW2uBUvc6d1BTSEoa36hvJrYJJvjBJ+Dnvc35WaMZmSN3ERl1M4TRV2Vks
9lY+a5RlFnnhxLG2iMLiJqvkR6Mfz0PaKctrJV9qaaAviD76K5UnsMfh57Co+SrM3NLuwi5dwJ5o
pwU17/mohU7dmsLBmbiJq96SHY6EUXp/mlmYLRsvGmzqubEdebXdGmS0eRXrFqnFpqAh+TzwkdhR
WZ31WvRlHHi/6H0jX4RBOKxF6iX2OKYG2BTOQpCGhaO8nK/9kTcL7g+9rYPtOBEpwQrrxIlU7zoy
rVq7yoZiRQwgmCEhuJRhUi5dFn4oqfQuUt1Plsz44pmVftp7YAYil9pNzElS2Y30uaPiILhK2siw
U5grK4z8YZUHZnmjpz2MpDKjq1EZ3Kmq8QI90+OlEUbdgrq+XI5RkzhocKEWaU88q6aa/j6Q5bjQ
xyhZkMrw7QYU1fFrFlqZCuWG0NK1A89o15R6mxq2/azS9MbRqJ9/aATDLhoucygPlS09s3NElxSW
LrLArkSofxhcrlu1RiQktxiXtZ8r22xGYpVjlF5HGhveu3mjn5K66oSFsg8/sDst8hcyNzqnrxNp
N3EaLdhQRUtMtTkHT2X4oHaO69vxKovkpcajL0ErfTtMjXjTFsqzGqPVHDViP/OxEmvlx6EVMP1r
7/qG03eZOM3bkVqhrK91I9g0aStPjVEFFi/FlXTDYtHpLFv4Zl9YYxdLh/O+tmhhosVSfBUM/XuX
NO9juAiWHgZkNQTafcLHYQn+flbW6jzo8PlKpatODgNYdZoulaeVdlJWuTO4cDB8OFYW4cG2yLzO
8ozxuspov1YtHII4UprVGU1towxpWNAgo06ZFjhSniwvBqqWTUK3ZsFyywhCZrdJJa5d6nt2osxF
M2iWDlFb9by4b0FdLTUO7qUoQ7bSY0JOXSOOlmFM20U05JU11FHudGZirH2mv8ti+lnK6jz0eLip
RP/R6CplqQAeVDwwuWn0IL0xzfZTDN/ByXN1L31QotYNarvz4htKmjPF6/IyN+hpkJWJJbIsvoiV
tFK9fB/7buq4zDdstyi+lmWjO4HJwR3HJltx3gSOK4ZwUXR1fD7EXbnifWlYgrnmOg5Tq2L+Z3Mw
zJuBD+ssTsnZKMNm2dKhWNZG3Dq9gSem43hTtDx4X0XyPCQwQr3m9lbUmZBn4sXLshHC0hNxnUeJ
78i6CM6Gotp4ZZFbbcs0y6sbasU+zIufFPLvOOr/6tymWatB3WUNbS3fi/1lA5dk1ae9tvRSV9gq
ac13ddy+1z0w6oLzaeLdRV5Url0LmtuJe5WFY7boZLDsi6CzoNDiDfG1T42Zh1ah9XcsyCl0YdNs
jHYsoWvgZAyuK9fQv8Gp3/Ju5WnQcp2hCbspjcQyYspWwcjE0lMdA53Pmd3znKw8FX7q2kBsRs24
GerqrIqKElTb+8q0XJ3GaewuNRWPFs8lWYpMGQvCE/3UyHVqZRyWfIRWXZYSLlNnDCNLv8SySusP
PKjdKsKZ1QozXfedFvDc7uvCyLqPtdsmCqJYyCqMrQKnLzHeuaI0u9xSPo0mIcvCRFRsXdAsaImt
ckndD6zpUiYjaxjKyvAWosqgvSOrGPMugANMXXHFeKJk+XfW9umYnpasrZRph5lhKAEnJw40P7bS
vBzLEuV04Iy7MM8zRrZPcPf57v/P9Pp2/wslngLiU1iG8p+S69nN+D12PY3bcWspTxAiYvA3EY5B
V5KJQD9ya1yHmWLCSG6h4AhdgQ3w513cCZdhGPrM4k7/rn/cjlcT9AhEugvuNMGFABONgv8Jr2aI
eeXfg07TE1ETYKIImipcVEdroee0OiZhmZIuEvcGcevGXNCc54iM6HkbjB+FaPJoy7VSVMu0GKoB
TJD2wu9tLXP1L15a8lSzobIjdWr6YmicyNTSYg1FGlcXsUhybbCyqBf5FxHVYZ85mpQxlLWnFCf3
qs+G5ir2exVvDUPk7i1LWCEvPRkU4MEJCSpMheeiTN75RK+71PFiUUa5lXUiSc6JGgpM2UsSMpzR
hKXhV61qM4zZ85cOOB9IAD/bI/TDohxMjU8ll9guILvveiiSBI0vfePe7TJwnHWd8JivY95WpVqP
lVcHnT0iZhd8jXU3oO7y548nk2uzjxESaKhRRyUhym1xV92cuT5jyAywHBnchSRiUWDXGRMM4QqT
akW4LPvOK2un9GuP+5bGtTFP33ccbIHahI+yY6c1gldQVllWsJJcosNugfd+PklEQffmKHR8zQi+
BQY0HvWMhODLL57vUST9AkdDay/9CozGt8akU/JzXom0+XPQjIajD8s3H/YAJoeeJ9Ar8yHxOH1N
w/Pnqb7PEcnVm8sxKQUtrN6b4hR6FgUis8oKzQb/2fMUQfcTtG8CBggHP5QC7J8B1rmEpG0QXrqh
12rXaRQOOnVUFCu2SKtCYck/f+C0YXugK1yDY+iFg2wR6kMnOX++wN4PwC9Lpt1JrWzxKG9UYMLL
2OA10620rKX8HAndrTc/f+7ssE/P5Saug6OzP0WLpPlz82bIVKYx484bIMTSavU8rv7yuUtTz+rC
oAnepS6+FKm2fD9D//9fLHvm5uPxCvlk9DhDsB8taefnyBNtoOm9z+5glVXBbNHpUmyhmbR6k42B
ii8DjWTkgkXF0FxHlQ4vyEK2KMam/Hwjnp8wnCxBke1BtdR0dRQ+2AyAWgZ6OESpe+uaYyrKVVbk
iTssNBe+5bAajLIHKj9/5H8vHvEVibo65BSmQsjZofaVj+jwoJd3XHZQm8uByJFES1F2TcUXgeFy
+blssOuFVUlcFfuc6UNbmos2yPS8+8VBIDPTgA1AXAdqB5oP3c3QA+D5CfTMMRRmXmtf8EUGKtHW
fe1PGibpMx9xwaYL+cjtIKkGuMu9SRlmJRCgb66TXIaDnWqkTK/NxE/K1ClEVlJ4bEFaffn5nk0G
al9OkLPDTXgdLSPQiRXSMlPOTYcQrV6M/Ze+rEscAr2JdGyW3ndMaFYPiqRd5zQqJqGpu2z6J8i9
5p9uFq55odMIQywMgSUOW/F8s4yCVvVQyexLGgsNRjGEORhBbge9HsQZcwUMaeU1+AaVJBQpTFSZ
JyURa0MLtRYcz4f5mkzp4GNUGoxxe8b7KM+SX+jpKY43268pAU3RxZECYTk1F9hXZD2SPrmZjuxL
5VKpJYuwrvK4eV+MdZCndlcgPBbbGmg83oOTnmSDY0TjoF0jyuNuKrOMQ7hY46gPZ4lfpLVrpYgY
usgtCV2Lr2RieiNiGszsYWOoFg4kPdVHc0q3RIHbFcUvxJQg7/psQah0wF0IU+pI3qLJnphZHpzM
tGjTNv+sRCZCYec6+lcWlus2plnaZFSTOXKHR+0ZNxzvNQ/qJCeugbf6rmayWDYd+7VA87kWRxsT
sDvkBglFXeZ/HYuoj6rE9bP8c15CiooFQxCfX1Dis+GMVc2A7TDdNh4/Jn4/DMpq/LIrfBsKv5NX
XoEg1LpMeDh+LLWmkpdGICfG1fM2ic1V1IgJnqxiJo7Q0CrRXuVlGI0fx1hGiKHpcTyxgAC7D4Cy
1PTxS4bY+vjRSPoe2DERIopqVaPu1YaTwyWpllI1E3ZR7wVgbMXD403D0wYkDLI+xJ/IwMYw80BL
J7JV5yKJtn0lkWpcmm1J2mvOsrE+L8vILa04TkokLjXPTfq1x8FW/k6N1OUfW+SEcMiU4YG4tUWa
gfP9XDfMVTh2X6EIGSlPriRams6OBnOH1CNmHn8eETkqPatH2AfOfofIV7xhTdFBUfz8iXNtRKdW
Q5TAbiObjPj37InIyFV+l7DubzY202HsGj6pP1qpCMZbtgg0fnZDNuIQdrSpK+9CQbHgnP58GlNS
+plQIFQuqYLhQiSLcrgdz6V8ZG1TaKZMPiY8TWqGPFIjtPus8AtoIz+qUrIoXZUF71t4mtA4uS8y
b+EZNW0zC81HurhFaMwrzmLXkNc9Q2Z1sKqOyPaqNjQ9sAsx9tkZDpHuW6HO3SBHfhPUEMKOYG97
lbU+2MXGDaN6kvwW2fh305cL5oPFopL17ernK57rNQNdA3TQDawaq0XOc2atIun6aVdU6kPbpDq8
AlGWFF5BO07nloNkISxJuh7Hto9M5JkR3nhwFTSZT0eaNWFH3Wu3l9ORpkUAXrlGHIJNKrIYK50s
i7jNkcYexRBB6lwE+XBgyWAkkE5FCojRz5dEZ5rNAAMyYDah1YAgauxmqrpgaTJmYUo/GLWP7Pqy
zr1pAjWyvZPoPsgxbhgNmJvrI7pT29CVk0op8wKGRvMJ/CLSi+lXWRHhwnpshoqvgw7lBYVVDF0m
L92ix6cCn01LHLxEVstIUyVb5kjJs8oeYC+w3F8sbcYysTQTTe4pWgmAU6Mj5GxpdR8RFTfZ8IF5
7aSp6rLA0RrjMchua92Ipth/nRXjR0XTyT4mWkYASC+T2BsWYyJJ7S1NpjXdB7DUEtvRqZDh9LF2
hDZJA83EEeNdnE/arYHaXAc076DWajASPBDhGx0/wWkl2IrE49iKula+VtsibkKIhG/SED897s+k
Cqf7/i93YdBzSaI4EkwbSTV8F9B/UV3SjVwOstBuEC1C+nv5SG+pb/RtZMNV9730V2phZo6mR3L0
qqeoHcD/wZqeqwUdsSwu817dVA3BCakH9P9AccRYY394mPNMLNxOy/oK5RdswIbHrZuCskDpYZe6
so/r90pWhhsu3ZobUAYQyPaqRJkbLECiQfDrHiH5yx1sXtGl2Mo+NlLICqRogsOL+gkIDUFj/GMO
odle6VmSYSYiimCbUDYwOf4/321usuc6EYufjACUBKprcINo7tmADlaap/fDje8PMnatuolYbrud
7oaXko68HBaFX0okekwU74S+VZZFUJzqccN61EqA7WhnpZdo/MJNELm2iy7rvVs9iPU14qJcIr2R
ZvEdD+OxvEoymeBbYUcSd+94S/R+dIwQ6aDcLsAfq2bZdcJoL8vCd3sUpiR6Qs5RqkBMJ01LhGjD
vm5K18p6oxhDC7UnJe9tr49aCAOCot0QI54rQh4uTUSbOcog6oFPFTek6ZpVbnY+ccHfXK/e1L4C
M7PVGHfjiDgBjmK+6aPBbRCbzEO5bE3lMUckWj/edDKjwceGx57rMF5TYg/wT7PBkl6NnJoZ0C6y
PRF7a3R6qZ0i07vxzDVTXV+Rjvh06WlIoeiLPMoS/mEQrRdpH8xM7/ubHpUH9QUSQal2BYuhmjtR
Sll+GFXrpZmVo/TFr/40+zGOVoikh/1yzLiRZJYZZYz6tirHqjC+kCQ00juf5giCOjgqQ3FvNnXX
6XYUdxUJ17WbFsJAdk8XsVy5iYb8iEmUFkWrVua0iv1730hZjV3uCTNKfjGyrMWRHgkyE/6fTOq1
1BdpyhHZ3zSmG/jxeSr6qPAWYevVXYv6HdcLgqXLk64RV25KWbGRIfc9Y4mzIllkIbeiw6zHlRF0
puVpXBaoHHLLMRw2nVdpfrDqggTWxo7MjkPBtnnQiL8yrZGi2uBwdJprdwy0hVw2OViXadUDM3r5
LqZK4Z/68ZdaEMR4DxcaOR43ZhUvvoxNYdL2NJRl7tE16TVNKXv4v+R9W2+muNbmL0LiDL4c4D3k
nEoq6VTdWJWqbowN+AAGm18/D0n621Xdmm5taS5Gmq2tjip5E7Cxl9d6DgueCVsAqefR0EMPsuzn
YpgFHYbTJhkOlW+OerhYap4xkrV3flWrKu45DfjaHwuRBLG6ENaTcrnLeZJ1pNKE7JhEYeaMieei
pTTYrtK0nzBTARj2aLhB1NYsuwoSaooeyjbwwv09lC28pIeVIxC0B9mhvaapEbL2W/JL0EPAFrbM
d7oJleCmbMY5DLLxJW7jEdcbdtnJk21LrWuDOhgzG5e2wwlSRznb/wjuHylLpTXZc/qUTRg95EUR
4PUjZ+s+Y0k/gwup5MRmwDlDsYf8dJnbEuTcOkssgG1EvnGaoWnC59T7UNmcbZg+zQv8D2fJRHG1
nkU7JBR1++OJVMri7Leod/s8jynhAOcCGxg8imAUJUt/1xoFjT6arkOmVa9l5EFxdiXLbIAnmFpt
n2c+2m7EfAVskydmtzRyNyUv9lvu8KTV9phjZeEKCX6kX2ng9gWWm2B/8pkP8L2eDPvULEuEj+KI
hcAB97DA/4QxfozHmCTRr0AwGb6XOSXzR5GllCR1uhIAQJUqWIS5+Fg9dJsI/mTBg31wdPZvk2Gx
akz9keOSbMv2fyVTJm6SsDPB48dUB+8f/3OS3z8HpCAWN0WsBtxANAZseRVdrjpz6sbEY9A63vAy
7qqNk7YLH1GAt5JU2fuDktsyY6mh8ramvRgj4mlWRYItPr+DkEBilpZ46PGRWAFjMzVgDrqQSoR+
T3rbIYvxzb5oQ/1K3mdQKuwgxLX3MbG4Q41WKznma3T2ttyr8/D90b4vj5yKHvOTpx1+45AV/T54
l3uGddpGZr8MS1mOb3qpw4I9bWCK7AylJEv26X1fSJv1EIUdMMj9r0SdmfB70OlAaVVNM1QSf05o
sK0b/iH7RKbFIQgzAJEXGzqgOHVqd0QrPKydldjT5A2nVBM0lWCGi1i/Rnk7YvlMGTJWDN4sSHbv
JpAD+x+Ml/1LurQlvvRjuG+HYcv2+x9t3rL1yfZt33bHEUR48Mh0ErXJWUy+iOar5H2tdHwic3H6
mHLCF4PbcV0i8EdwAkhcnKtO4JxfIr3l4RMyNw7lhNLBPHZ1OLUUF884wysZm7lXwDZ7AAaAbPCY
mL0oZLtvZ4vzFd8T3ua8PAoki85fJmTqnTzPqQyHoe5J2g9LRacWsGFEIovPs1lP+IKkMetvB23x
X/8GUmfhGgEq0iBH+ttFzGBmkepwXD1irVye85E6VAHUb/vaXwlCOT+6RMeIMKVhvS0P/YAjdji4
YKRkusgIjir3JcwdR7xpeymFOH/g83zumeFHy3rUu999OqF/wFlxhuk4JW97Rsuyx4RNdBV0ewZL
LNf5SScrW/Pz/D50R9oJU5QotwmMSLTrlB3yLYwQ5SBB3acvAj6OyQRetS/xd/y0nMSKGYhsvI93
7roYXwwWOD6vO0ChUMP0G3BlksZiJBUgC58PN4mKDD6R+2ivYZfMTkDU3kGWLYLojx7tqA2NL1qq
N/yN7R16oyjLgRpqSA+Bl9IIqr+vUHwKOdZzD2AiuxrAGmCkcwp6s6tbUc4IlUlOPc68ySPS8CNq
vX3ybJfsUEFsSwFyg/dji1/Hy+0wyi8r0jMaXK50Mqa7JQlIe1ZJi+PuphA0yedPKWAsTw+O8sCz
Y76qrJ8aQBdA+asCIFD+NW2TCCU5DkOCh78F6YZR5eOwHxtDRvflZmITYfG9zySfJZDopAu7ZLlc
t2ygxSexQc38aJBMA1XYlCb5V8RbgLTBqjbMAE/DfQxUQSStjx+0Rd8hX0VmTQa5qq858UxHr6nr
8/42z7Xy9JjGcpqDP9Yu4o4ecKIlfVZNPfDvoC77qDDPQCRXMX8OW83btoZ0IGHuYS2Q2+gfZOkW
HX+ZaAlo4mSEXQZSB/E2iWdodOJUVhang0OxH0USOWVRZMRGdpdCcBLXC74ZFEtVrKD6XPMxkvdn
qRUHQFyj04Lfh/UWbvp+2eMf8e0eTZD975u3m4b9E+Mbeg917v69LAoDfMK3fv8gTYBODAdU7ju3
0fVUYSu3yBbp7Tb7CHIjbNR9V5Jh/8nHkkVOiUhEoN/Cj97x8D2cBpCBOW+SoopiE5b3lhXtKqsV
MmU8aL9REl+setx3eRtsOxw4gfTBlxRp2XyhtxDrOw3BP9wCt9zvHJwSfvXjQqDxcaRpLJXg8b1i
Gzu+FaLio7LpJ/EesMQ70KjRtA2rIej1DkJOkBGkaTO0AzTXUADmNni0XaYw5nkFLbpcdnG7p3EM
go/gsVj6/bbs24YLpMA5UtHM7ptcxTtv24yr29dkQbdYdNBAT+MwHBjvsRsh490JAuDAe9ATUCjj
76ZTFPArFic9dA7/XF79paAHloP4gBUcI7jl0d9gZTaDQwBeHT8yKXPcddG2DrsBMqP+VgfpvoP6
BcALq5ZO7/f+z5ffC9efWID98mjMioYE+4ulcP2/FLbGOhlAowOo6j00cmDAuAvUAdhJ/3ypvwDo
2E0hWEdcC5AV/pvv0NtPNo21FLqkSCX/XCOhcFLWWtE0vcP7yPbVTXK2P1TbcTxhmZoUj+wjOP7z
vfwK82UhemHg//uL6qEvwDqPf70XuiQx4FvePkI9izDWQZmPED1NeL3WYZNInf9tnv9+QVg5ARxA
DRwDXCR/wRUFM2EE4wl90G7EQdEKnPgXhRdYah87+58HGO2w3X8e7D5CYLfvtpwYbdr/CmS6nqft
OPf5w0fEWNm2g/Y+T3yWHV06lcuRK7qZT3ZNPG8GO+7xPDEIDcG0pTiP/uWOfl3puCOUUvv7MqFs
zmAi+istBolrsBY+0Q/9+6ZakddhjzsrKOJ6Vy4dHgFLYciIG5LgcEBqEbD9RrhKtN3qRaOyP2ZD
IrOwcggtvkao1/g49geNbjuPd6/ren3ns9R7mP3nQfy6XQAnouEd5nUXpYBlxL9/XTer31xntkyc
izEwYldtDUXyNTd4vv+2Yv5+KegCShBOcHGjJvrrzhxoPECZm7fn95NzyVDMY9ixHvDln0f1FyoI
fx0KDQLueG+lQHIEgl+HNYYzgzVJke8hB6r6sQriXOyZjUngaTkva7nAcREOqYmh6DM9gPmqR+Y0
1XMyuuKJryH27L/c17tE5KdlDMgNU0Ag3Hnjt6Hg/vXOwhD0RtGx6WS2OGTTIc4g2UYqi5bFVv4x
bSN44VpOLSBKUg10Q9FVzVk7R8MVDj1Ig9paCgUA5TpOUcKH9wOFtUKePY7YTN5S14nI+ZrGYG6+
TFoPqCYMj9NRH4bebvFchzLMp6EpTQbE6jpxkUzye/JOi4kcOX1yBy9KpN2NaNlCIOWxS95FgBY4
JCRn5OtFNzR9wBWWyMc5XwT4NVaJ99MZiW6JmJu/RYP3jF28zebKhhgREBXWfpquSxwgL5Rw1vW3
Y2wx3chUclvcJlO/M3fBe4qgwDHiuYUKouSuEtAPR1s1ToaMXZOroue2+hM50Dh9WPWRD7wlIiCo
Vszvpsv9LCz0AoAGKbrI44MqJS45CCTny2UI0L9r694N6Fl9Aize8/4pQfZIktvcz1DqX/A8DPaa
eloM4Er/Xs6Q1U9QbTOIiYFeAsgoANZXnM2lpHVgIWcNh0qjRVsW3xNNFPxcrUZncXiBPFk2+Rmw
/U4MIZUK4/xWQvor88+dAmjbQkmegpU/MqOjiNdDhNztD48Kbiovs9yt8dcoc34ub4E+UfVpJISL
+MBHiJJRUMKu4eYa1kZQ0odRejzbZnXxZnwVBijwlxoZDiwWtU89Xa8FmeZpq8Dqrh2KUlIa0Isd
C6dTGvbz+pqHg/CsoSny1rEainEwLyMAjMBW5Ttz9ZHJatDKbX5dDgh//DiyPo8tktG3dAX48Z5u
+RF+RfZRzPVvSdVY9AKVjyEQlkB2asJ8gC56amWB24iFiKtVBAv5jFgoy0c1kqA/Dl3WZhCftutj
5ruMN75b6alLl+Tchcl2MRi3nAEIyIfC5HHtSMZui27uYU1IF/OZYlGf0zaTU4Xdx15hlOxf2rCT
jSMRRUnXJ/MJNSOQmXjMrqAE/SoFtuO4qvw6X7vdnscYnm4YmCMvXHrgsrN3G+/n8IDkdj6UPkx6
rNh8+A7f02McperKpEF7NSzTDFknkFzoOdrzIi28HWQtPxWKadDjqvvRTRpeBqbaykMw3WSUaKiy
4+Ho6QgydVTwkiGd82Od8rE4rviTFyXKmlfjpD1BPkB/aCL6k3ARVK2e8OzIeCgfVQqIu+qBdExV
kMj2aXVb+a2HLwQVsR0+r2XcHUL4/S7RaINBnxoEyXUKtOto5gk9P3hBPwGD6yD7mRPyIwJjgrIg
UtHDEnPWHZUfA6jnh/lhWlLU7QgFzeSdvUwm40WVDSvUzgWB9vylW2LiL0Dk2+8TRPPRQVo1o1ro
BuZhZ8zK38s5g38voIG5HAhY/SaNZv7JLYlAuTHIq2yaI13TkslvIZ/UtcPLRq6mPNpXKM12KrJd
1kuHrPAmLMRyARA5uOxEwuKmRPT7Ea1rAmXvVkYM1acKvqxKr7/DI+p2r9D2bZq4jEHMQyFMtm3C
ymW96isIj4xt1LYKd5nbFj6KMFLdrY8KBGJUJvWyJn1yCQt5ry6N0+YYKxtfZbs9D4Dpc7b676Gl
9DaNsH2Wyc4NELqwq1oHY2aTeZkc0mIebxVLzRevHFKbECxxO1VWQEoAV1DXwuwY2CT9BoIX3pS4
H08S9XYVh8P8yUWj+DQxiNlrMc/tk2ZevxinhrjSzrqaRgYSa477A3FZArrCxnMMlg9Xrvcknlhf
j9vCv/FBbRW4kuEZBgNdKbVEsIuk5YWKTQnFdUgvIY1Ov01l7q45YPMF6H1qcVE6V9QGGoWdba/z
MpBd1UeCfDMBcuqmRJrDq4xP+j5fc+jvY53nNem24jxHkt1D7gKJxMrMUyxHeBiti05cLfk3k9Cn
FeXm06aHrTxplfqK66H93WNCTmwurD0gm/KPsyEZrUyqQXzC0VKFbFkucgJDpEY6F1VtMZEnMs7k
NXEq+cwNla/Ltmy/WyzwZilkfJOCnz+FOCka7fT8iDQtqLJ1XK4DM4mvWyjHU9JHFAInoLK3zIcp
zjKHiAQXRAlYJRP5GS/voLWaRn4SmTVPkEgluP8lvozCMTnyPJm+AN7S92Rk5hz5njwOA1wTLaxk
B1cg5KKaHLrbMQ3nS2PT9X6cqPlsyjL9nogFwSHWfrlN/YDNA2joLkpme+VMsV7AdJFIwB/leKL5
kDaoMqH8BHpAIIE39JpSZj5tccmeSggnv+itnD/jwG/P2GzFzRYFM6RAkOb3hGZwcPRRUs8D6Zty
8/CchJB0Hbc2kPcCSPZ966TSNQQW4dGsXH9Rs01b1Kjbdm1Iaq+g94FEPhjk5zbZyICYPbhDUojy
HIE6qxe1pXfl0iYAuE3wI6AxpFzXPku3jtR+cBB4NoUFMlxeiyxZivkQooMnHH49UfR6DVR7D7Ci
h/nFj8/9bL7hd2C7nbvoeRqQwXBb8FtHOFSMmYq6SyJV/NUG1K51z9bwBooZ+9TFy6JPLO6TtCYs
Kq5SKk15hCFtJJcDK1UDOjSFjxq0cVOSbSgqvs1kqYaEjrcyAG1+5QNdYK7zcJ3NtSYL+JLImWi9
GFM93CUuDT4VsOqqOndwOsNSo8wDb7tlOIA59exq6ITsmsCMGYSFlEbBqVhgXXrw5WgsO+2pR9gQ
7WQvBWZNrq24FChtTV9HBTKXOhssXW4AOvCpTmzUfl6LTfpahn1+DdUbjZo1Qop4NaOenZ+zDkWU
QRwxas5yJE7tCHXOeZnz4jKLXTjyz1viKRwe3umQ2MsYwS68KFMA6yfd+9E0bJky+0hgHeQQsrQ9
MZWBubcXdZAS99glEJ9UMUv7T9JHwQYLEIqzOix0HF6vhLuxjg3g8JuiRzhtoDPbGgmA6JLHc1fn
USEu58C7id/1PsjJlmD6x9ANDeCOQexiJxVnw908p7ycG5/zvI+BU08S+6EES1jbyMcDzPW2Z9eC
geSshhFoab3NTo9VMnjwJ4Xl4jx2aSYP7ZqtN6ID2thw17lz0qZR2eRlyAogS9xEF6I1CqyezQpf
xStI5HyO59sgI66oB07TqSpSkQDRAvT1HKnA/IDpjjeJQZuAk5Q0Sg7twmIb10jhWCBrUNxQdMGX
xPIHH6SyQGJmS9/1NSLpjA/IMOjQ8xlBSJf5gakeLvdWR44cxFBEBTuo2Mksu4mCJbdwpY4DPXNd
pt/aZfm6bax9apn62hKV8QplwvC4QiJxoCU1pxCHR4ggkRuwSMV21fu4vzVJBxMRM6RWWm1wqkDt
qKphyIZHM8L+ZUzuYSrrUsRXuMu/zy3djoXswYa1jt6AqCvDOnLTqpsNh016TyaWPBbQ4ZimWwCZ
YD1gwUCp3a0/IqnEJwWPbXmYiqK9nuQoH62e5vZg0YuAXgB8bYsqGBy5GCQ8hPGo+6PQNIP0OowO
ZGbyStAsuImFS69iBe5PthM4YIKyqIljio7MtrCnzcVxX6H/eD80IVn0dFBRLm8hw1vnC2VWWpFp
DV2tRcvrNJ8WVZFooJBiQldoL6Ycgzt4YMWPG8Vr0inoY33ioKkag025VpsXsHlZtIJYulz0TceR
X+AW6ANOne5oCwL33qjYM+/a6CsALHeE9oWcZEiGY6EKfh/w0MC9lrOXcByeeg5BVYvC7VjElH+R
azxLOKik/JKE1FzaOIGJixrHy7oDxnhJVYxBtyGA4s4tNYrw5I6jLLlc1qj7LlhSfBW0jV5ElKzX
CwjQJoNp+SIB8voMDDsWe0xzqkp4qG9yShPkrQiO+yJMv6diL9L9OOyntounV7mUQXfo8w58IjBZ
mV/AV9zJejKdgw+33yQwt2KFTTfpEUeqHJbd7KZXU/zKGJtFhUYL0VjxvoD5TeDv1kCRsCaYV9nF
kNu4aFDCL71BriXay0HJ+TeFqo3VQiVJ+BUH72oqEpTrcg5mkTez4sG501n8tNPvx2hbhK06H6i7
LHP81cKxjeMBledRWgpRkaRZcg0GzFwpD23G3tsiNtdusupVxLODYxNo3VJ1S+++z7PHXsGmRJ1m
FcDAHwvIn6UCsbUcRr4kl8B6WyiPOrchmYf68ne8kHihR5i/5qvUo36rAqQjc9NTHWSHQA+Qzobb
kj3PU99/KdTiajElU9OHgQ5v7VpEjyCpSgJxDXK4Kp9X1p9WJFWXiH7jenCaMVjkHEHqCTFEIG8T
tkZBbekuaPNDmKmDUQuE+hB2YBHVKRsYT8VybKF80GQQNRdI0mCnQxm71NTrLkZOnYx0exknO4q7
WEbr1KCqoAIhjeRyU7WJbNv7UxDGfEzvcrity0pEuku+9VBfBmO9BKXj9AjeSbjwRjCZS1Kj2oYF
r7IbGyZbFzhwM98w0EBlX1mIolPfjIung7jyJQWkU08WBZi67xegVknloJYmFi5FpbuXthWpbJsV
WwVsBFxCyWiqxWmZz8cWudp4YZkNhj8mPbklOzDIiIbxkGlQVo80jEFhnBT0RvPYGJ8GIb/nVgk8
hzSA6sii+4UFlL5ALY7h/z4EpAgxjxMffUMUc9lLZrKYPb5jnoHacfu5JzvCGEfUqSu0+9oZcNDu
O52AfbgVP1q0e3H5CfLkDftNRxPpvli1soBVYwkADuZWQfma44hAOJ6fLQOgUF7PSCjdbchJ6NPa
tpPV4rSBJMLTwpHHJX9NSlh1YWHuZ+vHq8RieFvVSYgVphrakWSgj8mcqS4/5NB7dsllaK32EnKe
bkaOg9qh1ce3nh8x1G6yERDz3MTQRCF1VwQR05MOSVSZnrq5GLxXADMXAJIdWgWhM9CaHtrRpV1/
UCuEKwTYwSjL6w2pX3mgQZ9TkEkLJcrC2atJeijgmkxPoM+GZ1Xa/imASAU+YglTXAWvq9sOEG0M
P8JRIMuCiJwZcZD5RFizGMg9XLXFGhzellv/Jla/RM+T5R6OpOUMOLW7liFNahHn9oZH3g8HlQzQ
PC0EfKoK+kdO3FpcaKRwRZWMyqeVG1cxnswcQgzoSrWO8Lgs4ofaQrQZoiYdaJXjHLXNnGz+YeqC
1SFBCPoDMlBUiJSrLDuZPIWhnQ6lew026ryqonbV0UMpOpE1K155/t2gcZSpJr6gNBi3YEE1YnjE
DkgnzHS2LBPLjzaAWTeokVHHY70J1h7hH1tocBxsVELjArv1WNMwlfKQ+nA6R5MsvvQLrPBTXdC4
lTUAxS5DhVr46XYoc/jS0ajDzi9QEEB9ACkoxGo1pBEaXXBsFEOeA3DrtkXlPVSpRh5+48BbuWpN
RHEoRN5fBu0koQi3GTwKkKipAQqI2NupKceMgNkJZnaC/B8PpnBtUCWQqJ216jWvLQCz1w28P9YG
JZ9sEEqMc1PHHP7je4+H3aSEluTAIVH4PYAGCOAhV+11gDA8fUVxubJPBR/MnnUlcXdGBpNfmrTI
uleEyMSfkiXlD3JN6A3Uhu2P1kSY+XLdHFRf1AIZ2bbOVaoL16fSZfZ+NT3DEGCvA8laDBLRtBig
+RcZeYgAHxYN4XK9iABadM0Kiclva5LC35iJKT2jERSHys9kj5q28jjHY/iSmymqSAE5HzP9BqH7
tPkKNiJ/C69n3DWxnRZ4o3r026pIt5DlAnZ1iLymcYOqsqUrOvWspN8VBqiGazUWPj6CaAFdiRYq
3dS0S7Ig9AawDXTVrAqo9JJ20kgKRrQ5Sayy120cLWUTZq0qjtATqM+rK2aId+cRowSpXnxNDSvb
akACfgdDNTLeCV08xwo5te+qXFACVYfQHWtwoHMImACX3G8DEIBqy5XKD2KBTq1JwqE7bNrhd9oM
qjSoLwbVLIn6Y53YiHYKk6vXOfNfCkSL5crNo1FNr5fyYcrMbHG5LNMoCDqgQEMsb5Kexlclg7Mf
ahuKvkomouQqCFj86vtOXLpATfeQvPEaUqr4G8wldoS5riC+7rKJm7pY0843dvV8qnqDjkcHy7qy
R/w1SX/Fo9hnxzlfs+eAMuVugVyJBGCAHHzVqyH60hEIByo0WjG3EkKN8FCsmUdRQGKYAzQNs+Ew
RJx9Fpkza41zE1kd8vOGJUaX+7zld2uyAoZOYklvy35IXjTECm212P5LMg3yxcxoM4behcAeIUyE
3qhdsOR78wWG9bBFbuWCOkDmcWMsXDITcJevY2uDC8OxqRvTieJutrO8nDMNy4QpxDVwgeIc0LB8
BmLcoQHI2OavKkavKJeG08NifHwhJjnHNV/Kdc/WwgEKlBEQTzFN5RndAsa82UiAxGnoiDuhydvS
P8DF2zUG4FZjsNTTWicZWnYkJLoavWSQ2K3RC6PevRA6o/vNhB4FLQijw1D29A+oc8MmzdL5qUS6
f0KfmuhVQsj9gvZsPqsCh4mDcv4F1pXyxoErP6llxq4r7TfofOd7ZUO0jSlnGUbYB9s9aQN0fDBR
OpxwHhh01ymnpIGn/QooWnC96tj8xgF2NKVDoaLRYW+rHIvkc4AOIo+cwRVfp0D1LxTavcD/CcGi
SJLv3gL9NwehgAeZVxxQYlgaUMkwA72gopWDejDpJNPsbuZMI8pPeKUKJD5Gw5cNrt15PmhwDeDt
5F3qoUjxpzWG5SFuEhm6mV2Elg18u4Ae2s9PtHNr9j0bUynOsOQPc1rT1IRz0JRLlqKNAzY2RCHg
2iAz4CTq8rCBfi3akDaWoe9qI3ITugvrHVDMKo9ddkzTcS2/5uM4I6hoJXrXI45lLMwa5Hmg+5vA
52gCpNEVTS5Q9SKNhzjJw6ONTQM1OLq8+YUp+XuoA19MDbhd6N3QBWj1gkHq0rUCohvV0l2LjTWo
QYO0vN1C/WlJyhklTJe43JhnWa504Q34zBJ1H5w3neO3nMvJymZa0ZI+OqDTj530qxXbEvkKf0Wh
7c4qU6Rk1Ybmbno5U7gNOamBWO8jSfM2JP2JtW4p9G82aLc4qzpaCvwMkvIid1fBPKFgvuJ+on1e
OzRRLJbjP9Nzv3LaYA3RWSqH1RNN2kHSgZP5lZvrMjQTydqu+CGk2q046Cuz6xQGQXo88ECClvoX
ovJXCnm/ImzcICt3qyv8xHurgJ8lBADnyjmEvP/34f2KaFCx6wWSbDRgkqeCpRaarSV0ARwKHQcp
+D7k/6qbw/+px9n/tZYP/082S8NbrH9aHX/rIfrr2/jeGkAkb7/yZw9RNAoNsWv291792sohiGJo
Fz6aN6AJM95+AUVGHsOYGhW7Wwkk7VvT0Aw/ygAdhajF43Inqf+LvmiwEWKt/MQs4+X1+3KCISFB
c4Dd8vXrWmIzthfO3eSm2JtE+jXNLjzEcgbdZBCkPVq36Aa032WOFDCqZKQXdDpqpwO2bH+y8aTR
zjO08UvGNnELRABtGzWYlrSOlXZZY/eOlsi6lpd573I57/0u2VvrS7IAuq3U3hHTvTXHxLkcPdhk
kl/GvXfmZtCkETt9b6kp3tpron/jeuz2npuF4QN4hL0RZ7H35MwJbhEmNO5gLmhlyhHWEnePmFvk
R4ZTsj2TNNpsswe4V257dFvrvRA/dBHoO3AAy1Ct6+DuKAWJDkCKYuwDMlfAFMA9iwvpTbpB4G+h
kwUaj58mU6biS1u2/h4Cde0vWnBh0I8M3gWXJW5QAgneggHOqWFIPsWlkp9IytuHjYvlTu9dDTm6
zTUgt0uo7vamp3xFPwiA5aOueSqBCQAUcfemtGJsIIFys4JtPX6alZqLDe2GaChnfaZR1tkTdBJt
UpxKCHpbCOq7cENXN2TCI9CdsXS3SbENY1TPkMdfQMYlLcDIVrO85ohsI7pDIQ8KevcbzLzplDws
YhSQPCDvRpPHji7uVqAZEKFQA3QGanbZmgEOL4UsEQVhkrd1FjBO72jkg+NCZTShw+M0J2hjqS3q
nuspDBbWAAbOQXaF04q+kTG0r7TR6bTsC6fYzpvj4AuDN4uoGHJ4CC/n2VoV3kZ+4HMCjBitU9dt
QBeiGFaNl5ayON6+uG7HlH/Mq54HtEpCDt/TT2+7+L8KeP8/doeMwhAB439caX+Ld/+r//b67T/v
Bnprs/z2Kx/xrkRfZCjeYGZFU49oF3792bomKEu8DhjxCPbaGEEI3TH+J/wle4wrsgLdzCGRy6F6
+0/4w8s00MkEb0RB0w6865n8d20hfw1+e2uCXR+G0Bvv0pq/Ht08UjFWexqcSRCkaG/G/Xa2JJ0+
/zQn9+/R9Ofuk79mCNnbZQqUYPubKMMSUfvXGLtF4LDBEgZnCMqiz3A2oTayYXk3rHDJ/0tusMfr
n+L5fi24xdGEAxZ5qKX2JtU/5wZ4FlDRLwk9+0iSuzA3yw2UTmCVt9Ddq3zo/q3RSBL9fXh4Ayre
FxDCh4lXPu6vc/r5kk5MmYaQmJ47byj4Oy3nazDdaMKMJs8yQxWzkmech0l8DC3qU2BPaFNxygFO
jyedtbbOliVd/zd7Z7YjKZJu3Vf5X4ASs8HlD46PER5jRmTkDYqcMOYZA57+LDKrVVl5Tner71sq
tVRdMXjguPENe68djHNFpZ+l3dGvZw3Urt/pnyuUZuzEeh98b+If1NpBgnYXM0RVX53pnsqHIsfM
Xmjd8MEY3OqMhbzZg9lIr/EypFc7AZiws5JKHpaW3iZNeox6Q18+mOi0v6EcWV9kbncvoklu9XFJ
IyWKKhzZSh5X08pvbRtxWigza3ww+7H8vlprfbdaKvtg6mkWVHpc7J1WVnSd5RSOdaWOeh3jfF9b
8+BNOjwZrLKRIRmTF4PVX4Qx1FdmI0jX6TPe9SLRjgVcxd3aaerYLhTYgT37scvTz6y/9B6sInct
Z3boqxwDvVUcu51n7/Xe7N7SXPNVvptlJ3qmK4tCzf/mk5a69DeyarK9qARDIBVzn4e6hPTBpKCs
Po+daN4yXFCvmZ+bjz6ltAyV3vtfMw9bX4D8X6CHMJc6R1KVzvtu8mhBEVzKz7ksPAdgo13c6QUz
8hDZUX0jsA5eFkahL5DOMG0Dd2aTsikaMiqGwGaWf4cQ/1HOqR7Gc7Y8SlTuUW/o3RsW1mlfz/qw
9yYXzueM//FrV5byICv5ZemyZpcgIb4kvofQx1gdWUY9F0dWcXHbFuX6CopEe7BAX9zoK3L1oJ+N
nDXQpGu7PM1iPdBqdNkuLDd4ijZKvqqPrCXNb/QsGb8mvTt8zo0lK6I1Wd0q0obUP3MJelx37pd2
KELF7uBaFTpzXgEs2poVLb19ibUBLF6efPB7GtU2boqD1nibC6CE7z2rCnOMrYfYAF2KleGSaZ3N
eJpKKHR1L3tHIRrzxeKTFY/Wjtn3wgrfbR9jVZg3ruzvnVkpI/A8YXNr8+mZacApBGw0W8b0bS6F
tnc6bbjF9Lx+HmBihbyzzucGwccdEwtkoeswPLbOoIUIqB6xAKTR6KwftbGzruYqzchc1v6qiXWN
lO+qJ5DuY5gY/rRfSvuhUuWrsOLaPKYsvSY7GFhELl8qN0VdFU8j/Zs7ooYrgsVrzCxYmVju8qTM
sZSY45KHS9G6642nimU+Fb4OFyiUFAJ6EGt0bC95r7ANoegce5VwIWpgpsvUZ8825p5kKAKMC96k
nsUySOinvUhQujDkDbUYYX3gUFIE/kANc1ATIsOPs2Zjo0RTbLISArwIHLHQFm/fZ33a2pi2Bjw1
uVoTihxnM1w26ZRc3ZZNeVBTMKn7hJWSZwWN2/by4sfahAoFO43zZjYIDaBEVbEmI9zMvvmSYdpw
9qxUHPFVzGxT0DfhCDxDhYTW8pSXiCKZcPh9/qY5Tf7kT2V66PSKY7guhXOc9KF4EfEC1zK2zHgJ
1OhaZ9SdtR6odaL2pbDyD85gsS4y4/bGmGfnaJaaLphCLoyzytU3nk1ZJ1nQt9v/LWI3flqWUX1x
zYpVS2VUzZ7lsnWqC6R5wWizl8jHwj41vV6dmTr40VCOAPXLNmaEzXasvkBeZA0uJmHsDRfGcNGl
LEQaf4CYqntzgGSMAVMc+5+QJJRhO2jVE/7smEVfpY1M+SZVPsyW3XyzKTBveCEp0HcMIyzO/HLd
4QkrZNSBEDghJ/LvCid13wuwvxJn5QSQoBflg6ZygRQJv1kVwlngvznaUH5H5lG8WDq1cZFnLsbo
tayfklIi3OrpogwOj9wd+dwWu/9WgT8COP5Ncobj+DSg/7wKDN9h07GdSyEY/IUw/PldvzS+hgW3
Qd9gWI7n8AP/wQc3SVDTEcZTHv5oiqkffumDDaTLW2gKOLofNeI/+mDIhxY/UHj6z2iN/6gQ/E36
zbaHAsbEqoQRgpqTrvvvNcyAhbtpx3G+VsoCiKUYAJMPgGE2zIWaHngkLeeMTjmPdD0f3obanj7k
dg/btver9vWXq/d/1IvG3wc8P16NDaePzpxH0VYe//3V8AFtcl+O09VsK+Oa5GsVB6Oo2WPP04B/
dVL2+CZAkqdBV3pDG2KJYQKKvVbYlFui+uoPg37Hz5Dsc4rC+ICNwIOx6zrxN1o0Y/45EGKW83/z
1Tdk/K9l53b9bPgI2Do46ahxf8On2CkbeexnwxX/epLsXFz4H2gYPWs/iKV2AFnNRrZLBefRKlw2
AkuuWwdQ5IuBEqIevsq5740w1RpnhwKrZglYSh61onNyjK11Ju/zEUEVe71+hxbQf+lle8Gx78xR
2mvubdrJqTz86/fhf78NjPZ0wRvhcm8A2/j72yAWjb1dU/RXMFX+S514hhnYucmt0VTjfK/mzn9q
YqP4+K9/7W/1tI76hnaImpqt9fY/28v6xSGExiOxmz6prpW3Glf8yOMV3ToO71i+/OvftDUevzQL
P36TD85jc/dAtNii2H/9TQ3JG2uLpOyKStl+B0jRFYd48BYzyBsZ6S1W2dDSF68O0Z+q8t/dNL+b
c7bWTzcd+jm6PE6H3349/pKUKSaFumhzB7DZ6LznxfYaMMn3EXuvOlh03vqDKlqFBjWvxTcW5/AN
/MW+mV1W3yF1OKK2DGH5B8RSJhWUtyzfGm1qdrqG2i4k0MXujgRsruO/abV+b3y4fIAqOTZwwQBi
YSD798unu6NTOU6s3RpjXL6n7IuSwNDyobIDa4EddVYyzT9jiUZivLZYR5llpyHbN/GdCc5ah4tM
BJuHbPqWdpb4OjmNFOd//RbjKPr9TWYAw020JbqC2nDEbx2h23mp3qG6vs1sXGa+txt8uR42moa/
H6jfsDu2+sNULs4Ik1EK9BrVgc6iORQ2cSB50ZaPDTDWORCFSl5VVtanpWef0Dht8wF5qLeL8UPS
+WxZI4gE2AjGWV9d1RZG0m6xJAnVZBaw6MY7Y06yPCIjLB7NLLlPkIXOQTGK9jqQdDJQ2Vg7d4s/
MdLF5Gywx3UNdOVlN8UWlcKs0T7LLT5lZepPgIAuWd5wz6cn7UfWitpiVwxFAMuazV+aHgnuiBmT
hWk5CMqKdjzBojSfW2hOcEKERqbLKvP4s/8j6SWtWu3TWCIfb5qezRg64pPR+sXXdGpcPvdbZEz6
Iz1m2oJkuphImYXrwBLL9O+Qyc0Rq5p2bxgzKTSFI0ikmRSoiXDagmrK3iKypvHvZIw+eodpdjjy
qDFViGWexKZBFB/nUpcMx/zmyUGIcRhh8ZvYMcv13XPrLur1OVv3sOsTRmWz/o6iTH3H+UPGDj4d
8nbIayB7Z95ieKwtkGdJJrJ5ui2mh/azPFZ8KRbDLcWH/J4JPeqPdB8REw8gfmT+2Fv8j0VJV6JT
yKNkM6M9KIugoLTfMoMy7qRhbw1bltBsifnG/TlzG39O4BAhbvM4+XM61ytt3nbmfsdRXn8x/xzl
jT8ne0M+YKVBk9GuB1xDQ4z9IqWQy8yiftJh752yxbK22B4f5A4NvI9ugJEpTA+I3hIreK7aCFpd
ooddMRjxnfw5Y8wXoeRumQt/uHF/TiLVz7nkyLNw7/4YVzKn3maX7Y9BpmEB29tXPwac7Jq2aeeM
KI8q1zd81mAxDmA8VjF8AOnDjdyrQhR0oTFVwX7LMlhDb3U4MSszR8xeyk4jXqlfkv4eEQjO2jpJ
ve8a49BU3+m1OeA58Ubv6iB8jc+VJQbhZGE19+26HHud0w2NZiIF5uh+Wtu93/VVul8Kt1yYoPZl
Ezome+9QzM5SHDrQKFrI22q+ak25GjtUUDkhRnmpa3eoAjVMAENVvWZl6Zcnq/OHIsqx3T6uI73F
nugj07hIJXuafiDjcjjE3dRUTzyMrTMLPTPfjw2vIKqHIlkjz5hX9nDZ0qjb0sM2Eml8VDoMScZ4
7oBVF7sktpJxJ6DeEocheuqTChTx+o2Zh+8iGxyQVAKJku3JIBXoyAYtd0M8O621S+s03q1jnLMM
Vl3jQ5FRmR1aWH9X9u/Zql2Yuth7o4kRzgvpiyYyQF/WJ5kaKoly35bbgB2VlOHTA3P7JFgiZ5Wi
dUKmp33qWFPD+E/5HJlXY2VskAbeZGvWM8R8c7y6jb/U5G+0w60zVjySEpx+fIOPdszag/QxqjcE
gJU8t2BO5j3RC2t6gSo2PNuZ6bw7c4wOyDO4ecEbYO+KenclbwxdToYNzgKnFrIRjVKQNm8FDT5J
Ckk2PbGtVJ+bTloIAlUSRx6MXqTJBERYe6eogRpV3WRckVxa9kM/OMazMSCsC5QLNykcQMHM0WSW
WXrsUK6iIBdIde5STfgvld5uN2eWtf1BFD2ThXmxBy9knsR7I1XFC6tZbhgXnmD+Cztl7u6SU7Lb
eYY/E43V+7F5n3WYSR5Nr/Lt02xnarwd5mErPsnruHdyzSUmRZX86rpeV2YlZjms+CHE9sdvL11x
PvG60FNcbafirxhb+AeBzOt8Df184qPTFEmePlQQf9AKj1QFCf+NM9UcKnnXGvbCit9qpM7bTRc+
3paaRC6T6mOLOhb3tRUtU4t9jH+nieUv4gBBG7jVyUNVvqAW9M/4bFMvAJqTc18gun5XFdI3JHyM
paxh1vtLQpmbkZsHIuXJ42lx6CvduLZ+0r7BcHTbDcySmufaS/zxAqQTqcbSiRZNL/beQ2NyWTfF
+vIlL3Lnfh571EwtwN38VZEv1x9RCZffgYJsZ0jaFnJHH+BZUYoJq98zqfVfNT0u96ViUYM6nGNu
6ZR8TDH7XZBiZs7OMTsTWkHh2CJAHO6/dJk2JRHJN3xMVi22/JNdsbL7VnIgL2fP4JaKMHhwj2QO
usI9SsMp4iGj2ovRjaYbxn4xTDxprUmn9G6zT52Pe05bKNPPqz90xlfcXEsPW90QE2YRkx81l8bm
AVKYdE8Nb4sKNXQKwLemabidF4GGbmIy6Yn+aJfs8o+r2rx9yLD79dAUeV3fVu5s32gDOrVItlU5
XRLoUTL0nL6Uz1Qi/Vcd2yYGP5H2U5DLXqGOUpPX8hRY2qciaY30o1GvljcFeFDy5UMzYCHgh+F7
IQEOechZixv1meg4bYLY07v5KcXk/DD3WrweOqTjaZSuWyJgag6ZdT/nxepcS7fZ9OnNpLu3tiEx
3i1UNyw/kdPjRPWqdBPSipKzo++LyJitudtNBQOKwwp4jZdqkz9DWAnauzBuUIO/ohgynjNJVBof
h9R/4V4v+/vKJzFtP5qND7OklOj65/ENKJUiOirPJ/HBQcCudgpLr43DqACd18bAdHm4c0dHTWrx
btI4EPGXWkPOLLZrpHWPGaNwTxDifP6uedaS27zTGrUre1StAdXYONwWBaPyoIMCs++ll0vcnrp+
Wlqbz/3CcoZAl1iK/8ZB/Bx8/JtJCmFrG4bzn49SXr/1w//7K2/3r2nKn9/55zhFiD+wxLsbItZw
TKoUfuif4xTP/MN1QK+zcqPeZ9xCe/mPcYr+h2vpSEc8VlEWsw7zr72a+IPoUJe125bGZuKD/09k
Ba73Ww+7IWPpjmzgKQZNx/8C2SYL7MwqS+SpL8V4qZF+WiSQNP2FJ769K+wB+2w+sgwAKYLyPMFj
gVsFJbuhjlAENJwm8Sj2Hfi0J9/ja+DW+C+pNyD32VwgmE38+lLPDuRlt8SwOJOkeOrjVXT7MRvj
lYW0rZgMew68Gxt40G7ylxz3AhThNrbPlYdBPeiWpGMk7CUfjIqnWzA5ZDX5bvbRV+qFyMqYALK4
Xz6sw7QdccWyTydN3+EbGh+gwhhnMoYZS8Ks3OLHtGIKOXbbR5Cp6Q3fQhZnp2/i8Vp7SOMmY5nA
dvvYWW19u6qlQqVu6a9r102XjD77OW4Wa790vbw3fQ6LwOcwCxAE5Dj+SzfdAfEp9q5wporn9VI+
JRKIhYkVMcSkljIXaY0LwrAPdc7IBRrvdOvZCxuVYghxCNSIQ2tG7X1qD0858oN7CmLrIWYGMge1
29nGnkAN/uLC09adP8Y+h/ZkR2YzGdjy22LHa85RPqBMQ7ldBgjjBTI365WKoDkaqbwRNnYlY5R3
hDFNYPVwNxY7wbMptB1lE4SZrPbNoMEOC/rKHciqW5GNl8PRV1soDpw9gizT1Yi0yYQ3Q+2PyrOv
HN4PZ7xZPfM4ZPpbSoW1G/lbojweXuJq0c++6j4spNHBDtKrT7gJl7NBUBbZfp7cOfkSJcbg7GCP
J4+9XVnk0WI9gohXtleKOPK2eAxj1mrgbt4lGKvu4RXGO02K6S2GTfUAjTCLnMSdb5a1+TZAkyOS
alndKG7T5H5VWX+effwgeDNDBh3zDQTtGO+qS1xnpcUPhjV8RBddhc4g8pN0WZReSN4rpgeIM3X7
ThJf/0lX7fg9zXDLumXjXLKktZ5yd1OzEINx4/R96yLrKrlkCvr77Wjqn0jiHa9aY2qRqfRvdlV+
EkrVhPw5VXuaMqI7i5REKnaKBraMbiFsNJHj8wpjAMFnXERuGxdjuJbjWB51G+j0PnbrqoDhptQn
maw1XSrK6ybqNcwRyK07I1h5lyNHDGUEj39idlBv6z7AzTdNS5JNOBtL/DA15r1yjLe199/0jhhY
Zl1RJ5AAH303bfzQFrLtDjRI5kFPTPfVib3nJG6+6ebIHgRxDGYUvNBHp5gm704yjAAV76VhJl3z
mHDmPPITkkBYvbz2pE8xf1QnLMxlz828ibCxPyjztvf7NTl48dwlSIaat5IZ4/jYDdDSoW3T+Izx
PeSobUubN3g6rWnXT+68H3X/sNiWPOXoEdsHE9NreRxjAwCWNy7ZJbf0DNlM31SgVPXaue1J2IqE
VcuTLGMjapuBBaHQtJ3RuN6r3TFgCYb1UtHVknbYy0PuFZTNrsn+Ll7wBemL2qMZ3/zcRf5xBoy1
K7NWXbxU7O1qKIMmXgy4Cb2dB3mXOQ+yLvOocfMpcJERhd6U26RGle05yy0MkUhnDpPdp+GE3f5W
TY7iCmRbrlehOydn8LpbFq7ai0p2xN9eRj1PdtCQcaqnSe1Bo7NK2DgXFxWvCetvVwOwOM1rvEYO
X3UpHL2+NWhlQEfZ2twFbd2a+s4ZHUuccnfyOKm69gFwlPXsOeTiubBxd9IxqBCXZoXppsU1tMwi
z9/WzB/ZeQt1cRAw4CydPhU5sbJyGuUcoBTBC09yTDCv07VYk+U7tgACxCYh9mRjgjQQaTMe5rj/
AkUczS0tYR5ItzJ2BHyOp7hc8EUSb3iD6e0TDxZ3TzjadKzWFgdfEddbW4gfhYi9Mh2+mBVPm4gU
5f4GN4e/nxLjKWH4fYTmrV9SIPBhV3nZoRDIN+TaHfvGg4vHAzaqBPtXA+b00UR7ddLhG1JU5/Lk
KrIPSVXQL9iyCJHYTMJ9o5s3ozD8y1yJNEKc/Bi76xKKPhEH1fi9h58k/T6my8gklEBCel/OXmWg
9YYV055avIYrjWMO6XS27jujJllpNpfQ4SN6CwUivab6jFWuaLRwWYkCdQAUnJehZXoxtpe5xDCv
4yz4Sr4GfOCyUVFWFM0NIwF2saMtT93qf6ZXL0+J032l+RmjMVefy5KERt1YjGgcedwYnTx5YDeO
oyqsXRl718mIH2kVrCvKfSLIx8l5QHxf7jutvyZL9jhCSXtQMrtn1+2dY3bafBqLayLKdT+7uc+j
EVmeHrhT75K22Xc7MIBJBbmTRL/OnpcPdk4qINtSZT9i40nc85rB8bxdej2pI5MnZxeY6Ww1waBb
SyIDm6xRQJvM1PVI4i9an8pU97WPsKTnhc2EYG6ITcAMdcRvhHljsyzIl8QZYSzHxkmfHNG52Q6z
P6VMnxc2rEcDB3WNuiYwM6TMm729/LbUBrhnfSSc1axNTe6arFtfrWacX0tU32cxZMZlxLp6aBdN
EZpZguMNjSWfzjpzLI7+ouIaTHIACqHjbio5MT366vcl87Id67HsPOGqtgLHFOWjR9NyBv/cM/Bx
IiF8Rey2l3yl/9UO/aCc+37x2r3yWmNvdXBhcTJzvDJl4QLlCykxUk+SF2AugEmycsDxk/c/5hwg
z7vVnnb6ymBYsVdVAU+3FRan3ViXrhlLGQ00Z4S8Yu/xPeRTk753ep5tARMhj+h0MTJczQt5Xnqj
Snar10/jSZfLeClkrp20tnUp/JjpkjUBgPgOrqRL0MSwtuk+d1o/qnGX4hYHa4qkoNXfCMSUBsJG
PXvw8Ec+Zj7tGMNM1O81Q7pDn8YIVTzdPa7obSZWBjOdrE5fjhuxW4ZXyL/+js6J+O3MK52g4M3/
uFopGaK9c4AYOGLAW4dxCTw2gXw/ydl9bZFPi49rgvAIcNgC5wk8wc3gKGiiLcLSNb2Tndr6K3iE
LEwaPZZhMlpeDtfEriZul0EP2Q8MHzm818jiIl1qH1KjyPGiCwfYD+9o3JJauRmjfEBa5PKO2cL4
w8FmNrjYKG1XlncV/k4jdNkJRYMjbxtHkZnBaPtGjYKgd3gDgCUQyjz0BXOaiPys4mBXBMWDIrLO
Hvr6aVew9vk6gz/55FNzfzAXV1xiG5tHmII0QKpJabbD9Jv4t1hCLcxb4uNQWv3rEjPncRPH3hfa
moQYDPRTh3ikC5kgu29WY08q7D3yf1NLcA6Q6nqL0mv5ZjLiDEmINN45T9Mz7EMjosN0P4Ij7xfy
YUtBjiLLf5YTOqGiyUCeK7gf63GEMxUxE8N6u4g8yu3UP/hzOUZIJKYL6G91XfpEPfYi74BeqBn8
NLoUYFfyHdc6+1mzrhkUMjVxg8Zouqg1pyEs6zkNrHhoI80l1NWcdPHVrMz5hoCE9Urr3jw1isSg
kPM8+14PRv/sVzqcHwO1FvqTzD/XC1NbAqX0sw6KA8C10170NnEfrHVQ7CWa+mRig4g0xs2BIewm
WiphUPvrbsTSaAxrMUjWy0VZ7ZXbOIcMms6J3hv/mV+oZ/Zg1l7Tu2gAeoJGuSMoIyunK4hK88Ih
Me34APJhEROknImTj1yMNJRa22Dwz9xosY0S49i0tChNej7rYAQvDAriCABfSwE1FF9k7jrrUWDY
jtJ2dL+zXFZf3ZKIXmZw/nw7meZs7RUWqJ+rv//qaf9N/w8Z16Dp/uf9/226SVS69FchxZ/f9A9J
LZnpvrNFrAHb2Jr7P/t+3/mD053OHV/T3zp+g2wpmPw/Q9R/6fhdRLY2u1+kuYj2GBj8Jx0/Xpff
1oykDJrMG9B2eHy4nd/TRjrDzVrG7PK8MofiJCsSF8uqncXmgpTKnt70pBQQL5z6MYX2dF2Vv0GT
S90I0ZtlkcFa5CkbyIqKOnPO76Q3EF7qalWGX7I7zD57iAELakAKGOnWjjej0cKGt1FNcyX2i3Tk
ZSpUfaMn0LeC2ixuGnRi96K2vEOJupFtHwnhNo/ugVKH9q4nwRt3tOxOOXug27Ff2DrAa9KAoCwD
fjeoVpeloDdJR7PGhA6HLpwFZ5mFOAOMgzkcpwpWQ41cSpFnpHBf6Z9pGOp3ov282zW3ICJ0szdE
fAGz162xyDdutopnIloN1wcrJuNaP9Ey2ce8M7UvbOHb74I46juLNOZTHZfdt2RG+xVKrIf3qaTS
pT7rHu3eVpT6zLtRU+BvC63M/JYB6uMMZAAM8cOCIMBs+5roVXLpm1VDtpd0Q2A0tXllAFydgOR/
nPyZJ6kCVp9Lb/ogm2F48v1hLgOO+e4zUQvJx474A5+MLsBJrpvAzlsrZoo4kU7FNtuHH5V2J+n4
uQhN0+je22VWY2ja6tU1QSHBBig+F+lAo7+mw57M5vTLqo/FDavpO54lzhkbGdCreF0vTcwYpXJE
vxez15Pa7KYLkJllNDve1CT/yEYHPytXaeSnlVpPYDr2TTBacdjVpcsfCrQn6I14BIDvaMcMU/hh
ps99ritbvubQ6vOQWBrLBFCDM7p0ncwAF+YgjZUoflklcAOeWnbPt6Ptr4SG1zqZDIsBnEECYMfw
ug10VV+xUl0hmQdwXBSdu4nvqpkRoTLp2IbbmawIB3fmAKCUuEm6et056zIGZueVt82gZTemZhk8
AEtla9RVuLCJem6Sl1isJsOrMbE/t7Oi880bBxhA0fFVjV4e12ZlrjwJaH/M1tgHlY7/kMQLCl5P
ixqJEFkuEzx/55pCGvhSCSs/6R3bEJVhmN0BD1uoC+R8WQlvoQv2h4qYjSz+qJVuop3j1myzyOeB
9bVFE4wwQFfj47SqOo6mJTfeBtaxVZhU7fhggO/+1IErheSkjPe8s7opnJYB77sShXe0rZwarfP8
mgwddges0GYb+L/EoEw/bb2wbMA0xCL/8+i2UD8Mm5s2FN1aHJuk8j5lhHTd4qld9NPs5/4zkI6a
dgbiFhZ0uRlfG0Yre09W5buTSP9Dl9qfNV01eC87C3GGu3xzmo4HYc/CvdoYNtVHRL/ojYouGwRv
VtW9DcJmrbSIrMGPWYNW06axBMfl+DfShE4CY+7B6D3fDlrGkFGn400mxdGOPBhEYYmGKFgnXO6z
3aRERvhjtKqhPee1ARVJ70W4WjLzuA52dqA151jrrEWEmt/oBwz56aM5ac6hTuEB7zR/iO3IFp3+
ZubSj1abE3UydYo7H71MdhBDU5wSKLLX3N58635tDY8IPWwurCizVxTP7RK0xmApTrSYDjiZKw89
OZTwSSxUaLbm9ayjfAAkjr70d3bfaV9quHkgB4xsul/oTjhcVknGhZbBZ/Jte9prnmw/uWqBdkfR
8EZxS5QmRXcZDaon4stysACEPjyRO7n4MXQYs2EJLVV8kqamSJTVmyeovw2hgL66ALROw7KgfXUr
cbaxcu1wpRYPiLyK3ZSk8Sljsx/Vht0eMI8/J5UzHvqNupNatkFd3aV4/dn3VKE/TG7UkpPzdbWm
GRi4wRygtsYS6JecCCJHa303Qx+exouNIrkaQrtTTfq6aklRHRdhAwb66MG7pHyUnWVQrI/jAkIq
Bg8fEOjj3hkZW3+2vt0j9Zf+iKslAWSGJ1oQcXiaEvXiAF18bH3Po3AlIJGhdha/qM6tPlpa56HN
EJU6yyXJX7zKRSzdKz5WHsmJ9/o4l/eAQ8AvkysRDmluX31WQ2E9rSi9nQ4ancEjL5zLJb2OJmyT
1gOVyTi2LK/wPni5bq7tGVpLLkyhNXzUkS0FwCLcm9bg5a/zYN46DrAWllZD/GR7nXvK0lw9YyH3
2GdOsfxmEXh2B89rLAkKa+ubBav1FfJZ87Ryj58S/vAvDWqNk1o6BxVRO+5nuP2fcpt85nBF7nNM
DObkGTPCYDaGEa9FPEY5Pn8qVuiIF3NYBXt6WYelyu7bYsRr2IIdiuuitzlk8/hRrfGpdjPztptr
GBXVahNA4431PSm2BN9wPZ+7ejYIqWD4wnEhDlnbaXdsyiYrYu3tPBT+Kr+SMZViotMU+N52bvg9
pGmeF/azD2beqYO/+P5pMsb+BY5feT8ZMEH4PMGpqsa6Y8UsGHKjSp/oYpeFsX9WMbsaLb99UBvc
ADiHxTTQF0YkiS4Fn1XYdyOa79tV+POp58GYBoh7rswtv+h16n8xeqz/gdM77ccUthgT3zg/9bXW
HCpLarTQE0cNt5/kIW0XloP6ThfsHLL8PvZr9akhWm+XD4b7RvC7d2fCVooGFC9VABTCJFxOoUOI
us4066dq8T+mpO5yYktPNpcW7ZMR6hXJYAwdlP+WoqB/ctCmg1Mk8rg/4mBqyV9wIR4DJTNa/cZ0
h5TnmG8gHiBRDYl1yIOfK1+b60JYQQL01PKWvSVdsW98V4Syqtw4zBL1sBpmnV0GGMnMTQdNfsSk
7KTvpstHnKV8rjtRh50ncYPcnYEG3qKZQt56qFn+6+OZW9bs8rOYKqQN7228vlH7zq95rlVfsmk2
X/xhFM9GmzTntk2fW0gYUWm15Um0fROKcSpDUc+PbrG+cQB+t1P5ng3u22ZS+WzVGxHD7hyWIQ5K
Wl/LjszmivvWKCJll9oNb44ZeMxCTlU+tN+tddu50InRr6vW8tC5jWlx7OpleEAZmS/hyLAM1GUH
P+zZc8cuKldzfZAr9U5AV0U61k/14X9bqH/TQjHGQSf6zzuo/0/wXNW/9792UD+/568GCl+cqyOI
BFoLytz9q4ey/3CpuQmds8UPkTqK3z93p5b7B9p1pMA2glkWrluTRaf2w5Jt/aFjb3R84n/wLJLz
8h91Uh492a+qXNox/iELndWp4/BKf5MdExpnIrwc7ZNTeOBSHVLRu2qYDispjWe0DigotJqE5Fqp
hcFtL26c3Abp5RmGeqzrkeSAvtHeUacB08KdeEU+bj27qDOZ3jRutUt6W1wpnPrHJZvS57J3AP6O
U3oqE9f4VDcxiTSZyP6HvTNZbhtLt+6r/C8ABw66A0wJ9qQoUZ0lTxCybKPvgYPm6e+CnFnl8v0r
6+a8Jo7MsCWSIJqv2XvtI8r0DanE9VfsOMl+RGDJeZ8ge161fTW/E66l+XEQAkkOxtR44B6SHiGH
FKdAmpjDzRa4T1fclAydGfMHwCaSPDoK1aL/iXN0dLnmmGtDC+WRQB32DkE23pYVxvIqc70zgx2V
wBEcjeuo9R4Q5lS/EVMMeZPMELVSpVlvDSmynaAveFmUXhfEH3diBOYUGOIRylC5ZgXHc7cG4oZz
rjJ/oMxdxKAT7jqhCsNv8qYDZC54UibItEzLBrTTZHiq7Uyvvg0DL2I2lP91jAyMB0P6VFsJy9kx
o5JjnZzsPdSw68EaQATKCZO1MPrPpRsHsFii4dqV8fzuTcP0Av/KvIbQl/fQLJuLYybjlR6f6CLQ
P1vghP0J5lf9NTf7kUIo5JaqMrWTIuVjhCNtRFpkdJwfWmir/6Z55ipu7Mk3verEnR5lqzZuuDGR
2AFndt3awU2eVjnSWO0ANifFgF3ilFNNvatrZf8IoRfxEOtiyJ7WsCOHKzgYJG7fEXs8G1tuiynV
ShtoG3NO+lNlTclzOMXeq6wdck1jpwIgiGOsUkP96AVWfDPrjn6D6YrZK/ay+DOP4Pac9Hr2YDE2
3gF0MTzuoCVrvTGTySrNTPM6TzK+CUMc9pOUCG7wz8l79D5UeEVXu6hOTbWgs/U7r+FcKcNuecTM
Vvbej2N1CRwn28OKNlmt4L7LKwdUmivjl5rItksRVvYV7My8H1GoXdD/mCcqhCUGpgxvO6tsH5OZ
xzgI9+yQa/2hKgIKTK+wXewXlfFaeMK5qUMLxZDIqn2SZKCvcjCH28GK7NusGk5GxHJblXWz1/QO
qFDYvUW9q0/0l6lgfx7It9ocvtv1yB5lqoC/Trl9KNEhbCXa0/UkC+PZtNL3aTCr0NdCy3iVbvFY
KnN+bttqAphV6NcychwWI2iHjzbgWDS1iPQuEXWL8AdSgd5QOyV3knUQbBTT9N5hoUS7QvFD4Rxn
TwjBc19RiW7YceTsl/kSB9OMD04PoNMl8+qBbWr31XTx0K66VDwibzgg13OOJZyegmgMH4tdXpCx
k6RXtCnZvR1ke2cauqMTzMUBRA44l4p5fs/NEpuMFx8k8r4twMB6LVuskkExJvdVq1vfZwB8vpkm
kT9HC2mhstMXIPvjkywq7VoZjC/5QiXZSVEKTdkB7qc1I7Jbpz7VuFET3/O2dpfku6AFxwt8JwMv
e1VBoF60YABN55jimugEjRXkyLZ+NujqUuiqeTc7xuz4QNewO+UOZiGqyUz0Glox033BslKj9dbn
LIaWM5VkD03h7dyW6U4bOx7o02Qjk1ejs6BoCAei8970xdzCv6K1c9eep57CecJSnqUeTKsmhECq
tTGNWtXop7Cq2TQXAVFtQntJqEXdVRiik6dXx9ZHE+x7DeP4TIs/p0CZmLEAmyr1hGl2kpZfM3Kv
TkEZeVcbZNuhbW1mNWCVu2vcaelaSmQGAMTenESOu0S33Tsd/XjnV+A4L8plQOQG+ZytCCxzqJlK
79njqXGZ4dJ/pj+Nz/msvngMBvY8EWc67VZd2tCKOZWG5NwmDhFck+ad895q7rokqG8SpAvPWhBn
kFHzioatDbfCA7k445bZ2G1tfk4Rhe4djFabJnBLqBwMq2YZ9jeD7VVvllkvDxeQ2C8RjIknkkNV
tsJj6m3NxAt3YCDB+k0h4kIRRHcCsQklL3QiFdbjg95z6IvIntfT1CFVGA335OKFSNZjVka3pkwG
TjQx+J5m2VRpbOd2U2j2uwLExiH15uop68kAEFWyIdh0vktRhm8qpZgITWwkQNNpmDrscNw6daku
QoXG0RNh+gW2VLpmdOaulOBxG3OJn2j8qj3qKIJZ07rxXlMHbU5eDPpLhpZkz50pOgSdsZ6Y8N7N
faK9V5bUjxXJ2Fuote2tiIvswE6dDDErbK/ZNLhP4eAGW6HX+kOkYtCHSgKZnaAbU3vL5sJ042sB
S+5dn3tu/33TzTDORitEoD+INcpIlpStdrILnf3HqgC4SjTUz7pUFD0Q+Zyq+wq/oOHZnyThY29T
iKySHmAzGyWvu9Zhne3LiEt6NVbL4oqtLHsZLF31D2+plNVSMxPQrp1j4MnAp2mp0MbvO0psCJiY
2j/KblSN/deUUhyO9JtOaS4p0UmGvy8ETDMSCitejzq+WSr6htLeWGp8nDHyUVWp8ZwmQ/GOhHz8
zLjw1f3ZHzAj7OgWqp+9Q0WvQyeR/ewrKLWAnq2QsNNyxEbZWaAtESuNhi2hwY29e1d39eS8tE6w
LNtNd5+pgS8Ok6sBSgCRrM+IdkfIYjXv8qgqb5hAa+VrxQ2U2stTxOUF6bZOyb8+uhrCyXZIjDVF
XnoS4VQcGfjLV3uy6y860+PkLhij7CSRQjSPCBmiYJexJcXkCv0YuiXrLzv55uKI057smt047ABy
lJnDwPk+1DI214WmT7vGK4utctrPeKIHpsxhtibMm3YjtD6Dfhr2yGzom/Oup4Evxq1HbJdPY3OM
G+vce2yJifRAKJZCV3+GcartqUWeijnKNkhs5JEnCEmNWhwSkJAJhn1iuiis25eGb/PIlmtFQzi8
sZifjo3naKvW0vqdKMalf17KLXLqe7JUzeYUx4c02BLzRFBtGXR7QjIsP63deNdC+fCZfV/zGWdf
UmvhYbZIHSbnIDg2uREfO50oAHbxiKlFdcaND7E7lPWX3nQyH0rjtItrFUMybL0Npppg08RZuRkC
q0LVFrEW7FDeEk7au/terwygC0a+s9k6/7B6wGt+lVasQVEKmuKbw1jG/dzqfSHb995afGlPQQ07
tvORaMckbn60Jv9t4v5DE4dXSPylDvZhaa3+3/otLbu3Xzu5P37wj1bOcz5ZMEccm2KCVslZAC5/
uop1SFtYy6nX/9iV/aOVs+xPHpY4vtBl6/VrJwd3C9amgZEVsIyjC2hYfwOuZZi/GxxRkNuGTjvn
CM/Q7Q+f7y9OTo9NOlxRcr8tppVX17ZyRrkNXAKu942smBaDczbuzcxRO7dEGSDU5B2AvoFKSsvh
kWlkfjJbI/dF3bl77tCg8IIkKXxk/YkvnSJishbeh5W5t9KOxFILRQrQv+ehT+8Gw+pAJYUugnwj
WrGggz7bWh4TeDRrqMjAedRWZjx0BdOQqjKWGXWItGFQ7SO3fBIHZWetCccFd6H18B3MJwjCP8yq
q7nt99cJw+99Ujr2rh6YfAIB7/N70gz7I01cfZpkxKNmrHOCs805XpO7iXxycCR9JhPahByEo9Wg
r+ra3oQsXc7OOuRwXhpHM8bVgCZlrSjw85Uca4h6KDun/aw3+kavlnwMu7bPesPNOjPuK52Vn0km
Nw0PDMoA1n8yoikL3c7A55QyDCd2b9vpVY4jFJ8BWxMUa4AgVvFQEx4Ke58vKz/NnZVupa3RkqJp
4L7PkoEbQbUdDUbo+7GAj+Pb7YjJCH5rjcxyPUzRMw2k8TTktoMnBs1oQUe6itra445swvpk+2Do
G2qRGD4+cW5CPyma8vmhoLNM+008lK6GUWQUKI/KrNfmbe+ALF0hTGxnX7fxm680q6s7NhI4VGqz
cBkPe7qGC6HGQQlgqB52udE2eyBvTKTzgjSbWFjydsyL7l6Tnd6tJnxoEarbmYaKx0Rsn5FNsC5c
wh02WjprxDwrj7tcAuzyolG0V9oajskYzruyahAq35RJRqg0pNwSIglJoqZqJch/NRZzcZRB0TnN
a2kE9n0zV+SygscvY9rIFWTTJhmuARi4XUFGrQwpy2YwEVtCfZZ6zJqrprv3kINOztNARac/aAQx
syXVvCRDdWmEeT+CEGIBDfGLoSGJLeMNqOSpqrcYPYrepwQTdN7VeB2YKOarKSlq8LjIplFCaOGI
gNr2loCtlmcFYhcN8o8dp2sDD8e06lA+3KRCp7rC+PXNnsMlVqI2gvsii5incyehLUiQljwHcNby
i0b4tPDzatJvZzU4ClmMHDDC1lHJFgu33XEC2LxHTqthLpFmyHauZ2yKnwIFO70Me5oMoaJdO+aX
OrKMNWaQ8HaJ3bl12DJtOlXB1sFrNux4AzrdNUG9OUKozVjQ0MZTUd05RPk+s8EdYeHVAgY2TTrE
ScwBzQFZGosXknoObiW1gcEz6mPKC8B8QhMdxlpRSL7yOSV8DLfptBJotTeR3nb3vZLFHc7IcCfB
pkRC2bce8fWPQVaNJ3bLoDZ5WM+v/30g/l8QG7DRXJ4e/36secIK0r+n068Pwz9+6M+5pvjkSe9n
gipTo38qQ1zvE7NEy2J4icffXp5q/5hqep8WYzLntA7D1BA6FvY/p5o8W5eJJuNW6+8/C8VvgAjm
Orpg2gqJmtJcGL8DIkDyR407B+ERZWgX+aYp5HUQ4bw1Uf5TwUkPVePXZJFQVB9qChC43j0a/27f
yFztzFrUO72Ldd3/5TD+f2AbtsFn/HXeylvjkCBYwbRnWCTALMqWX57SY0tlnho00hIDfnnreal+
68KLR++IKCBdib584E6qWZsYaWMXmh4TKoXGngdM8A3ykLi2JOLVYMsnmcvPc6WFF5KYEXdaUSte
c6IrUOBlqgIhCd3KXWd2Yui3zF3dVltbTqe5+yWte23padFFawElny0wEe1p88QeP9zDQwOp7Ht2
Vt+7QZtNa8TJeCM0craPbtOTW2NMyQYgxWPt9lHTb4iFM+9mQbQLyzugv01NoDk7IiTnPVlLX5lA
6ffE6pXJSlnEevks5BhY4TcdBQRHI8qOnVlmKcuniZFc0pugoOp2TT2BSr0Jnscg1HAdz82xDhOx
6xn3vsfQ92+93B7XTtLS+pTHChT/o6TNvsNCOu1k23cnRJIKWLfSUN2CnyCOKXEutWVO5yKMtkR+
pOgwEP7dk7zxqpsJNPO4Lcv1oiRFiR5g69B7e7jRQmw1c88ClniICVderMZzKGfGAWF22+BaQC+O
hoEVniPCLRpa62vT5uiJqqhdjRSUM8s8PXbudTet7lVcmD7a5fzOJoAhUr7ZiPTGRMlB2bPI70ah
xbfzXG8oTIwthnQKNB25XhGZCPcWCV+2iPmqD12faJzex93jbAjnFPvRDKqNBKO9MhdR4LjIAy1a
KAo7JIMc9Rr/QroEAiIoDAUGVQpU90ihgN4wWKSH1SJCLBc5Yv2hTEx7rXrAtjhfzEW4iIiC0Aho
41trkTUyT8fUt0gds0k1G+ND/8hxt7ZI3mn9aXqit3SRSpoGym8eCw39PEJK7ErDhb2xOtlD228Q
Jng7q6Yl7LS5WBlDTDLwIsyMFolm/yHWbBbdZvah4Rw+9JzzIu20+SW+NmbaCmI/ek0PbYgRMuzL
PxShMFZv6jyyYHKPqBE+pKPdoiJtPwSlgYzEwVBO0qzB9aNrmTtZTDtVGmzNpd0ijScCVhKH5NUZ
ymvTm3h4Yi9aOYyrH5nhQ8KytKw7eGODKaoiBpCHpp4dlJybxcBKslNI8scJaBdHj1YQg5dKNsy6
oi2BRqQe4bq23lHmDA7zzqF5ZDJRnD0UxBy+uU5ZpRNawvQs8A0X9N/Ki1yelGFmBWqnnMzM1kbn
DUR36bG9kylpN2nXPHnRMH+Vah43wdBaB8xm5Sp2gGKtK0EiC3fC4RXAmtusKteZ9FUeztgY0rhB
fxUOxTCtyraRXwrSEPu1XRPlA5VXuAqlfYUjW6DRWeVgriH4AU3PzxM6U8IIJ4LsypCaia0ARA8/
Cdzs1iZsmyCUODRu28xCe45BmxlmEakREHyb3VpcGDDLXWJjhlKV2rZpRaXWlILOxeF2cMojjyFp
H2TYqmkj7uPe7MrNmBnmTUC27FmruxJgj1nrt7GblI8k5GnZWvSxBQKBv3c4R7EFYd4/IqxvbgaS
RO5iY0ifMIgX+EY6Bg9Tn0PjHVIAZCU3X7tN0/ckhE+xiskRhFhmNg6MhSnTXioznAefzCvv3jAH
N95gOAr5UiqkJltLz73vzWzWR2Dww2tIlgBCJaHuRafqPWF061lzQB+HfRntSatBOt5Rlp0iT4FR
HFQDkaOck1VA4siVzs/4XIJzu5cA18W+xf9wZ1lWhU2Z9J3MN2TUfsFzQLCrBYKNzI+FLhgAy3uD
e1iLlS1GddO5uWKALIYlhAPFOIUte/Zb5sxMcm3V8nJZ2Kkf3N+9e0+Lhm0tnfaLo5HS6dMAzGe8
iPAbMCYfmtQYN7Ri9YZ7w3iAXhW8qFQJ/uCk4z7PRQ4HDiUb2yFSdGaUjp6OQQPBYC3PIrQ9/FST
ESHHb0V9RNSGBAfGfH/qXMf5+Nr2SIBOud6QQ9ObfEgl5KaNnHf8i/iTXatirDOaz7HoiL5FrnAH
Cx0Ps5m/G3XrcSLaqXlLUsOZsTG3HDs7h+T3vI9tefAkgivHJiMlFDnUe72oNlVlJZfJLtFtopLg
Bwjkui240C1yk9zhYvfkVxlGb6xJ/zSYe/JH7Oral2RI62uDN/LExNfK/LaKildmBepdmVmLe4vZ
X4MMfLfUJV8zDTQJZylqd0R4xCRYiVTuBq5FRLaYUgybXcZYpgtRYGUzcTV93OvS2vSTNlnrIW+8
xbipLSmwc68/O0nXFZvaqdOvVsdCZjN5C+cmtEIjWCctEQ6MoTqQOm4kB9bZrKd2VRorspiU3rzG
bZSSndnwdUVvkGnVraZb6f2kOw/pGCAVT/IwZ1XZSIAOxKTdtPHgoA+i8LoN0sJivByVXwjt6bYd
uUbrstP5vgI9mUoulqT4YtoEC2p6rL4ZZH5udCfA2y5xpd+4dSvOLbczrqKWcIuQAQW9Yqwb0EuJ
zOAEkUb6Bk3qtdWEgxZeMMpDalQdyWPRaMJRIC78oxEPRJ8FAyhNENj3Q6R3FwhB0xXjcvwwZkoH
9NMKfEZNhgWOluw+9EDQUBTZN5FdRmvi6QyDWbIj7LUHHgzFpRUTvGrnVrghA0WtGd/J9yEZayxK
NWu1Zta8o7TaYSkwoSNs8qT0NpOgqV81JEUc3AT+NGq53jl3mGsszKZZj05JmyUjjSRRKKVmu8Jf
aZLn1hSWY/uUJ81nI4EGRqSBlVu7nof+lasWK4zOORBsvDJzjioBWO4jbC3qPUFz1rgeocgFPFot
6q8yM92HcQShU9YSFgvWVufkQjAfV5FnVkx/nCy5adiDjZBtJYouqN3PjeHV98Ic5Jc6wG9Wfoh3
SQjS3i3BEtAtZQ1Bt21G5uZhjg44EjOPjFpG/S5exMJGHEaMpBcxcdjL6gcmBiv2Mz3UD5WboD0u
SsXc1uzJkhjpW83u5ID/Kp2fRfZ/55z/Yc6JIv8vx5x+WRTf37v4ve9+bex+/tgffZ0UnyQqFYFd
ny7JADL3jyGnNMEAwNvTTcx/AlM/rc0fepUlQsCmtXEd609Ryp+dnaV/orFjaMrMFPa16/0tdCKP
sN/7J0lPZ+gGk1isSvrvrZ3NwIagt1gx6AjF2ojI9opQiWF17l4mJ/3q6sg4qnLuNlDzPB9mJ9X3
OKUASdLK1zv30VVueqRYS29GNOHKXeIwNYf1e2Mi3OQ5LxNYX1NPzhTpZfPWMnN9zVaIE96tPYRn
GgITp/d8DBLXKlDwlSIWJgnly0bUZICFgtdkOaCYdRW8Jnu0dZK2LyrzWHTFJYyP0vDRgX91mLOs
s5x/ngr2PqWSzaFSzQszWbRvtjKJb7W1TR7IZyJ57hNTfFXc9/nZ6iUrwWSGHXTfUsJlcoyriCAR
GwWfx6lG8meb+sURibfqFrbyoPHxCvg8aA8Kslw0eWga9xAS1gLyiUOjQFBhhTJXZAb8MFJtRHvP
oSyxWq71ml9KS2kiCgmf+AgcBt095PhL1pCb6Op03oOqLHbapE6u+sgo9wmd3rakTl47tcPfptaV
iVS3WX4ysWAzxjgxWJQtgoGJQ1CRZb6hBJuvYYkqd8pAmrW8JHW2jVO35u0PprHpa96QiRGZcXb4
lLYwugK5rMHL4sfEsG9fmw2VegA8AKkcbDcvC9+DTBMcB+/R09FM0GZVfqsTmLUk4mytznVXpa6Q
5yRe+4hiOwUCjuqDSLZ5S9TavB9cjp4JyAUqimRmrj1+nCRxPaGnsOhUK8l5AICJWzWu8Ub3HqGp
KAhT/IGv7api3lSYpNaBUZy3FQnj+DLMx6P0mBkroC9rvePf6p68xK1I13XZGhtgBonvBA4YMuA3
qz7LKz+37Qvn8w/U6WxZDd56NsRfAc/z3c/8XxJgAVBCK9ZD5xK8pkp+JucoUUy7a0NW841OceQ3
bfPy8X3nIWlbivW/3w183jDilMEDzVdfM6nvid446iL8wUXOWc3OijKCs9OVnCrlci2EdTc9ZRH/
67gk/gneCFceS2NqjEvP4cLb/DhB/toMNdcJotLgOIDZvYmQXviebF8kqbe+I/mG8e4mK5er8eNg
FBUXxaDxT6s0/5qDcN8EuqyPmcFk0go4abO0DY4Topl7krgqYkAGegfG077ZVdUWEbGxaVKoAnlj
cUh1xXsIo/bEJGTcISUTZ7MOYkBNqJ5TugUfSQxB0vhWkV5xlgEShuNVpDcoy0nh0LkRuIr2lN1r
tsGR/wOmQnxVkX35uLxM/O57XfTGZgRrse5Ll6Vgv3h1c75uZPrpMYz0AnW5mW7IFuUyTMFdfny3
Ws7H14Li7ChCU0PBKVBUtQdVj2PzcZbPMp23DMa9HfIIirw887YMurL1oHE6f5wAyxnOJX6NrZng
74nbmKe4vi2EofuPr7nr8Zl2DacRGrpuoxIRvFWLbcWO+KizxmvhetL2gWdy9yLJjgU1X4FIf6Dz
MZEAcfXoGldzzvrDNwoRHMEtFGfsVOPFHu2dOyRftTCeVgyni3OQGumGRXDs97MOiMDmOi1nW5zZ
1nhb6XCSFblZnDUCJ9H6cvvCFUyFys0BTBoUIWvnRVnL5njkl4lB+VZrOj7rBXPdNHa7qtlBHAan
JXu7IGZujHN9Dx7B3GhZyE0RDgeNL1+dJlNvF/TGNWJLt5sF3T3QJmPDJED58PQrP1C8hQEh/YpL
pNznLnewXBJM9nFvMrzR2HxctED6FPWP9sjvju7shlOisa0rAzFCBgJU1TY6JB472A8mZOBbUCl8
fyUhLotyGo6oNV56mf5ATsKhYaaOY59D7NCqrNOcX9kLvldctOnGGrt2rbk2t8BFSCIzLbgzkC2s
ycrMgEzUP+qlkMzxs3HRV6sw5n7CGCLeiqZ5py+xN4UGEpIi8DkvWUOlWnSnDf1Fll2ylM7hcYpH
UN5a1mYCsDqWdSMdgIEXowbTes5Q2tsZwwaHisDZgMbBrD3PTfLVSMoR1ETiAebXjUc7JE24dYcq
uYFA2OO51fkKTR3W4ApvL/b9RCeWNyrj7i4KLYfCniU7ksOGCNTEn3Asb0YSGFo2llGF5biutWMV
9G9kfpbfiJh4t2K9ZMFmjukPVlDaDL5Swz3nc/sf9mT5lVsoZaNXrRqtNn1c8FzzicXUL+RRtDaE
G9x4Qzlr28wshvbCitKVB6hyyMW7ae60lym0sDGRGJGdA4pkrOkNQBW/ntI6vtjKMaC6ABbX7oue
8iGSzuNfT4aXue8vdFzLlXBpEcY4jtQhG5uLTveXuXDmacZsEWSxl/GE2mKOfsQpDxdWb499U+K/
77jqrJgz/a9fl3H8/35d9uPMo11SoPTfWMqwben1u6rfi+HjZsc1aMbpt2JgPTdW6Y+/fjX2Av/7
1SSyZ8MSHvlnv73aPIQkLM5Fv88mTpClEvBSBJ8hAsOfn+u/TcB/agIck6/43692wNOWzdu38l86
gI+f+aMDYCfxSYfxReoNkUtLC/CPDoCNDXU+7G22NMC3bclJ/GcHIJClGyZk7n+CwP652wEGjAIC
VhQ0lmXt8zd0DtbvMgdXsusFnCBdXs7yrN8WKDqSKD3QgHIyH6gTSinPc6f+pVGeVTTHRM8lSrIU
5XyEc63lqrHPJrylYRPm3HNlh+dxsqrwuIS7puZNoaG0wIRDUGyoJyRQET7Q7vo06cZgl7qxHcdn
OxwUpRDT/yTo9xiQeK0n3UaHPIfM79gUR2ehcuI5MWy4UqNR0NAOKoql/GhKCyJkag4ZT0UyDxQ2
O1YamOmdrqmmh6SeidjZuFY4SDgTYx95t3FMoUI+bZCteBBpqAh6MFKQi5k5TAzN8NL4oV2yMP2v
ROj/hsrjXKfT/PeXzXPchPFvmQPmzx/6s3O2PxlcGaDz6IRphX/pnF3zkwOxGzfHT6PHYmf/0+nh
fbLY/fybnSi/DVG15PFqGBD4/s51I8WC3v6XJwwvT8ofv5J3oZPo969PGFc5ZYmoVexddyqIhFOl
uzQqkJyLqabqJaS1CL5MBRA7BNVh9KT3yMMt3SxPkNP7i1k6CNcaBRtWBgLlm0Tri72wwllZLHZn
RMYrbhyHOugeyYUeXZro+k03K1gRxMU24RO2z+LZ6BzCofKBk1sZWvPNDgrgelHona1ptN9+kmNH
Svw3ujz+keFY3nPnlNr3dJTjU2qW+fid5bSHaSTGlX6JSrlpMC+64ZicqMord0cRXTwOpIdT6IRa
b116NL7LuKDUHlHlVh1c50JtGEsxYqybdNXmcW2tGYqMF9GMpNviTocKleHJbzvlclhYBu3FOITn
pBLQXlOHOwLmnRKHLz64LQY27LAtI1gCRE7hAEDUdmdrbdN5vDQJLGNbBBaF6DLkC8zhmd3SdE9i
lcBJ0fYxkpe8wnc36xK0VGQdcDVor12bxeu+HccnZBLRki2UYQmeFRUd8BAWbhhWQI/O1AvVilh7
HJ2BFy6c5tnqjFti70F1asCsHpvatd76yopYWmVD9WqFlnte0r0eRxKqOcqp4FgguBWP3gcGeDIG
8RjGbFTII7b59Z2Z6Uw94ZNcWtMEqiq7tqJagEmWb1xbQRV2IxzDvtbUQKoHWihAryxnsL/znxk4
wRkuqdM4q7onDhYgfc7PQB5L5bkqxgrP3YxPx+7y4HmZpsTc9hxS5iEl44IHDyfW4Wh7z26Zckf9
iElARd8x03VZ3XNqWuKR7TsfI8dftBtkidJn7DzzYEad/VaNBMbuaPbRfjdjO5+8Ah0VPEhRnoxQ
AAROkAXRgiwHhWkQBBMAEShYNXfiDQyiRoclQyRJpK4G1Ws25HBVwwB3A4PpxkzYLsqMHaMsHeMS
QIcItm0X6OGhqxSsV3Ilum+Qm7AxpQudGa4UvzbCyJHtUEEDDC61QoGcdTSdv7B4eIAIdpYP787d
Atk1UIH5zbDElc21NA+Wk7OEG5foirntqlcHa61vaRUfgl5Hv3Nj5Zw/XtGRpCZtFQ6ow5AJzs1a
GRzfBOozjuEUMDPSRkz+1mAoCLWNsN50MoRd3wrH8uTooOxqWg8YR6RNgydKaHkAM3ib1ER/dIjN
mNqdbZNp+rWxINVDM+NjTbnrIqLNnM9Wl0za88e7ZP3QhxSAbNN89G28WbtyOMt4EIuL1wCgxMjQ
8rhrnWF5cuaqnh+6AWQz06TlK0W1txyTBCzCpZsgczKZKE9TU/L/3hTT0BBl3TpkcM3xDvc+J4RH
2M9OQgkN6DBxzliQQMBrkgT/Y2YT6ACb0pZzSkCCJz9cc3Ns84poIinysfejikn5KNNuIM/AmInW
c1heD+54p4CSv5qcaaZPgyIYxkRFTui65cE1c+HuVDZOddvQanzSBkKwPi9C0we7KS8O+uxTgi/4
mS/TidYmxdN9Ek1IpbKmrV47q2+DrUyM8UFxFhPZ6ebb2RQLNSy0r33cte8JSAf6Q6Qwz5mXjQ+u
Q7UgjYYT22AJwYfhAJwdHbG0X+QpjcRc2kXLqAfiz9r2ioVZHYcKwxJpDvuBVct7Da3T3IiiBBBt
BUwXEPMzuArDhOkVFOIEp1EUPDdQzM5Oj0WBF8yH20HYYAQwKyCi68yBlXkgvBWTl+pgjrG5KzMG
Rz5bh/BaiKq4z1TJ6E+lGQMSJkAG2pFZbkGwT98thkvHoOnifaJc8Y1kg/nZDftRbnVugecaSsd3
E1YF41R7OlQ5xmTWnYGP+u8JLHXzHBG1uC7qtCsRfCD8noSWrIxRy4i0KsiQ98Ziq7v5tClCff4e
45HnChhY1bn2IBlnsoCBfzcH5iuwk/bUDYGsfSRP4tDPTXqTk3i3toeBJPYAnzssK1iwlImo1R2o
bGAcImszuw2ukhG2wbHoRveSDdo9q0a2poh3UYCmrmL7lX0AH+eF/QhobQdYYES3s3AhF0LksLAi
04UaWaiGuwkcyeIDKSkKXP4hmia/+0BOqj42z1WK4eIpIAH8eYiy5gFlz11kq/oeA3S4GsJW3Aew
tB8KRCMUk2Pn3tYoxfaApaqNzmjqBfsVO0zYmHMIiAZGjbEDe1s2O3soGGvwvWFKU4SRceEP+7Hy
SMYFvdm25C+CEY3sTbaQOem0M3T2dadf2wjoyWhIBKkLzRMTe8MWCrFAtcEhxQiMrefwJajGPPMZ
FIAEZVjW5/upzkCFasLKNgqCLdp7vXs0itR9jQ2kzjwKIY32C3OUzIHqoByTs3owky8jj/fTkPX9
pVuQpY1b31R4VVhYDmPF7KgIujN4/GRN6ILxMGHSOU1jIq6pcLofyhqbL9MHJHX8AKbGH/DUrpnT
Q5ilhV/VzQuakeAaRSLA8wV3lVJwPKtOmD5jFKwyTnPsW1O7bZrO2bQf8FaUWt+zDulHPcfAhgnx
viZxp17dGGQrYWLOnVd59u3YD6FcpR+IWBy71UVS6N/oQW0UQDN17WqB2l1Lqx82HC4w7JYzHqs2
L77EfWf5wFyegr7Sj6nePHcLsTZa2LUtEFthhIcEbuxZm2zrZRhC5FxEDDT/w955LFeOZNn2V9p6
jjQId4hn1pN7cSW1ZnACYwhCS4f++rfAzKoiGdHBzhrXoNIiK4OEdnHO3muvjUAZGxLmohOKiqhk
3RIMjdPs8c0g53ZM+AAUNBk1y2oUp0NEb7N3gMKZkUByEuIcbpn8tHMbAsNOx+cCxqjcm5nxECSA
4kMCJFAGlWJdDG3q22OGHqOC8KvMSmwiPG3MFB5itFDU9gp0HFhg5PTonEyzsq5cakWXrte0NyV8
HCb6osfxl0AiS+dxi8y4PysbchuqLryzFx5xQXfEN6yxwkAyya3X5vlNnJQ97ZmFZkzBMvYhXyaK
LsSoEVJhU1ibFDKQfGysbbpwkfWFkDyhpnqADMoAZYflGSNQD9wBboHf5t6V1epwlosOE0mLffrE
yuf6OpJw0tYoWYYNuZxYxqKF2dwt9OY4puXZBPYBzJR7WqbhdKe/8p5l3t1HXfSYEOCwlpIyFTzW
PrzrK3Q/jhpR2dfKOto4f/cj4NqVQPeztTub59AicbZXObApskCcDsnJtGCp+1dCdbXAqsUrtzqL
EFrUTo7ReRDufeVx4X01NjdBUjpbUsWCZMN0OOxdQgv9etEIu0Gw0pEyXWOAKTAoJ0incCWqE6hB
wlq9QhXHBdQ2vDLb+JnxzHklueEz6r/D5rJf3FfQ2yvzLVrwb8gz6r1H23qTLUurasHEZQswjpha
zJfZgpGLF6BcQogH1FsXs15lmH4wAZRGcE7O4wKjSxcs3Qz3z7pjfkvP2iKzkM/R4Mgv8RZba5UC
/eryMbSvKapZC5sboEyP3GuhLIqvqWHq4dazC7R6yB9itN1GehEyyVL7G0/BX6vN9KrzS5QbXCmW
AWdmVqEDLCYrfEQeWqAOXISCAYrBcJEOzgSGVGinIlxZ3QQ7mRZNXQAcXnkUMukDyO6IvLE9GY16
2gHyR6AoW3UbDfkR3dJJ5c6jX3tmjUqzVN+wQ0HpaesG97oMdk3o3rNQG7YOYFI6hOIqeVVJyj5N
020ywjM/qmgejG3szTOY0leFZZkVqC1z056vkR1WX8c0R43JkJf1BIqhurcK6L6FFcynaddo+bep
H9Wl5k3zhQZlNt6E9AW6r25b3VbdVKTOqok7wox2MLAsDcy/vaOD71yXRvZQWdkYnRRZ7QSnVqE/
k9VTnY2o1lHH8C4cUpQ9POdkSokYSSLnGrWe1B/inD81w6pJi+CyrBShAkjtCbJZy2p4mCNRroXV
uKFzGZpVfcnsd2hzZtBh/2Ynf/nnFvhtYvLHEqinW7SnPcNC4mwIjD3vN8YIQTr6hKxrnaYRh8Fi
J4pb0LzFKa6+e40Rf5L0Jj9WQYHeWyAcTJrlumCp8LHWG2E1gNJU7gukPKdEeFbIWybyyAicJJmj
7L5FmS7Eedi7nUWb1raCaQ27PsrPgK0RAKPxYW/suhDNRd4QcwLaYAZoZhrefR+1RAoCgmKsAMXA
so328nc0GJbHhl60841pa+RU1GMKORNq85e2SuRzSTWrvVGwLdR2hkI7qHVh25Z4mtlPpOvAHdmw
hYG0WOuH7EVI+jFuc8eqvsCpV995ZYoXKOzFjeWFrOjbWvH3bVOvvui5GFHKsjfSlrFTZ4NlwCif
NdWpLYHIjdq5YdnsJ/5icyHKyrB3TWSQ7KIMt/zyuhfO7do4//1DX6odb6shnu5QyaRSgxFKpzjz
4aGnrJADW5GSIunlsdOMkyX2EE9HePj9gZZf9NOBligkl9qHRZX9/dsF9khodcaBsijjEVcu4UyI
F3k+fHviWcX0+tkbjmxCZmbZL3/36MSaU8u1XaEv8vrl3X/TVqg0SHVQXgEQJJV5aw8DgIM6nq6N
ImsWoTdHtVuHTYA25Gzbfn9wY8nUe3/thGmaOrViw0G18fHah4S4KUDY5Z7eM7+dbLJOnDlpbd4W
Cd5tHy8AF9+LqTxpw4o1qt4UHRs/aBTZPhSjcft6Qv9pCnzSFHCxk755dP5z+/xXdur5c/7jf/7b
/5E9D8/Nj7dNgT9/5l/FTZ1au0XV0EEb9Kr9+cv76IACdalauRSL3ieAWN4f9LNoE3gUDwBDLhXR
f/QEXLyUBinuti1Nvgrd+ju1TcP7WNv0aEugOxa64aI2Avvx/jVPE4QSxuzV+8meosc2aYuFx2eR
aDyS18vWvcnbbVVPlxksqWGNnA9ZDlYysAjVFiwNgLzZmo3HIIZzuyoKwsFI7Bl+jK2NNnRRYRCK
RV0ibC8LV4Pw1WVPAsiab5FWsC1CT+0mSw837IzoJXAT432AUOMmaemCj2AczrNE4mF2EbHvHfxj
Yh0keXO0DT1lfUDHXwOMi8W5qVdYWpqTsaY3bucWfJJRJruBk2PAaOzq4MzIZEsN+1rhheIIBwdm
Ya09xllOU7ouiNSox2KH5Tok0Q39TOWqChwbncN8VFc9uG6ppVxkwJUakXlFAzDd4kMhwE5aGoB3
LDJ6mL5UIFUQHXot0WQ6eipJVsbWrNtqW88cHc7dlW2NOnFr7Vlbog7oTJQHhkvttzszAqjq0Vjc
0CMxTkc6wxR1gFObLmBr081Pyyk/FW71SB6HuZ6NdiTFOnxCdXNYoAerDFILwPCnWiIIccryZky0
+UuasWGsrIhKqFt1OAJQeqCBXPMK3mJ62AROAuArsJdTqFH38qs9BMI7Z3b0CyvVtG3L1HgTKi+7
J31E3BvwM3evciAsAtaWTCwcFi2O00jPX9RcXeq2mPeB0I6tmOrnUhjNbeWxKo9igr3WVgXBC23I
JdGw+8CdyfiSbX0x9VHzKFL31lZxyQa6iXcG0XyndpA6G2htxt6rbXfTZO5dhn+nXglruAsFfiWR
Q1hCt6DyK9MLum+aXjfF2ql166o1M+ucKjVIcnTrI4qlqJ43lJtuLCJ2N1ZTNMvawbpWWettWboW
FJQiTKV8Oask7mM/yoij6vOx9nZNTVX+EFaGgWoAnW6CpWjVLi2Cc9MYu5MQvke3HRpN3jliiE9E
butPggv31dRS/4Q+GiMYJ05ra7jkUq4sgJknw1TL9lACAVlhV2inF62Qs7ZzyVYNXibPGc4ys8Fb
GxboVzLQAs0KFQCkkMS4+c9A/39x9rGIZej739tY0IvaJv7W/lf58l90grv86/sY7T9//h+Dvv0H
PXob27r7pxT0Xy4/IqEoFAEb1El2fB33/9XRcv+AdUbTlVAUl5GOttWbUd9lFWLyH23p/N2O1jJ9
fFhd6HJZSbOQXhplr4b4N2ubCTG5AWVJ36fAIPPwJQu1i3EC47kEdg7FnsiFowLRwIf0aKSMbJby
39y8y593Dou+9qdTQLJhoEn1Fmvjh8VdKW1iRtxQ35cwac8D8ThR91V9uinybZiiYtfxM/geZFkI
i8FZVYU0pU1RbAbzi0BwOEeovEhK0wmPjEt327L5rhyC/yI7WAnZr9DY+MTs0WqqvgnAO3GJJK+I
8OI9JQgElz9OQqxEPN2puUSHrVZK20zS24sSOwnlX3icel9Mq1lvUdBoDb0bX08JkrWK+8nFK807
sR9hyuSo44VpnYQdwniM9VeC/g79cISarrb4j1D0tJbaqPSUavIVI09Hx3CJJfDaK9v7YljahiyR
Z8hESFYTiuDEEwkojXntUTKIqIrAWUU9TlbA9agFt0k9NBtiUDd9Wz0xX+k79PGXoXJO0M1+ncNu
DZR7XdtDtrNnTmNo22XbWnzLR6Hv0oTC+qQP3wq4xKHdqVMqL2Qs6NW6shUHm7cx7o8wT8L/6Mv/
T01yw9AXWdL/PrpskZbE398hNP76mb9GFFf/g19BeVtHKb7oR/6lLXEd4uJMWy5SESQi9Kj/NaKg
LdENxhSLEwAub7GX+2sdaYo/JEJ11Bw6HA0TldzfWUf+9DXbKEpg+SJT4d1Ez/J+FRkOoz67Vdnt
8fgAYQGnRTtSmBGdaTisbFxlU5ymdhcXvhchN3xzr34xmHyoCshF084mkfsDy8A2PzqD6zqcPZx6
7W7ozH7jTLm9MWIzg9cW5/t/41Ck0bHGZQuM3uz9hdKr7A0jl+2O9Uy8y0zSVgi2qjaEidX/xlVx
Kz1riejDHvBhAzobY0osiYCPNI4xfKi59puWCL12dLpPdtr4D94Oxq83kCwAHUkCLwVkhvdXNfZt
l2aSG+jFpMn1FNlhINovYw/powggmJQsb1HgpOuK8M8/B4Vv4/8Lf5S/eHq8g784OCrb5S2mTPLh
Ols6YgGsknanlcKG7jhGmwKS9OnffXASazv5CugtTYtt1/tLVKFrqb4OOnBMwiazziwUgqaxdvpN
srTBPrko56eLkkgj0Qayd+M1eTVjvJlhJV1iDHVtt0MESycgbX44lvlCuSZn4Zaf2AFlz99f4M+3
EZuVibYMfweqmI8buSBCOetaZbeQ5AhEISKWh+WVm98fZblNb+oSvCkchfkaZ6qO6MtaPsU314X/
lrUDtdqdheEcOIZ2igLxYoIksIb8LT+5pl/dxbdH+/DQbKGHdSizbuf2g7EKSjLXerKPqsV6XpJ9
QAE0/fr7CzQ/VF5erxClHHok9uW8kB+GsomwFWQpfHZGZAuqaiK7D/WOzVU5Q6aCeux39bXTT+4a
jLT6bre6e6ykte/IDdj1nddvutGkNDs41bdxpOA7ocJZmbi9b+ZmWmWE4a2NtJ4/GZg+khuW87Z0
AHQLZslB2bO8H2+ejKtQ5Zctn1E8QIXBVD1QeR5H2W80zWKviVN0Xbnl4FvcvY0JdO4JW9yIatql
XQbwj0CkkGwnF/7J72+p/MWrSf3DsJYvXPK/D6eWeKQsYiFtkZREGzOIpB83BP/Vrt1uVB2qO5rc
yVofiNnwSwBrx7FImlMi3PuUnTd7xh5ydipUsqqnQl9ZRhVgtndRW5vhxKrLbM6p1muHGQm2D1EO
yqsjK8wJjXffESZOS88Fd08u+bqBQr5FgxOvegrkrHXGY5s2CpMPPdM2kB68WHkSifSuG1zUzmIi
tcOa021DvQK/QHtRes68r0EisHxE5D4GWXBKW2fpedWEjRTAdmlTvqSTdd26LWQdfKX71o7aC35z
sf39rf35A3FRpFkmX70A2+18eFlHhTFAsrrbYUU919IuWuOqPRjxeNvNkAxoBxt/+5PkiJLBWtJH
Xcab96+Z14y9681pu2uC4GAoscmM8JtXiNPGKmDFefbj76/w57ndpQbhOohjqcVSEn1/PBV6fcGz
aXfJlFUrsxfDIQQ1sHHNZvJ/f6ifX1PyDYGLQMuksfEqa3z7BYUdFZOhL5kF3V6elFptHEryuj65
gb88Cq0SlikW7taPjyxHgpujyWG6sxsdthVU831Xh+7l7y/mYwWZ8YCrgSXtslo0sB9+eFBprIEV
qSivYWctfVCfydam44WZF2EEabmI5SxefJTt4bFxH4go35UijT8bliyez/sJAwUNcmjpGhLS7Kso
+c2wVNfw0uLeQT4GSBgfk5dt6fm1WzG08aKdmsUBFCFsAb38kZWDc522ybALpd6f5fNsHWVaBp88
AfOX54Sek4onzSv5ccURCk3TgshSuyLsCvJW5MbTOwLhoRifB2Bx15FDdyeTfMpZTc5CV8XT2sau
4XsuLUynyH5kQAHOU3cktmN4gg1qruu4rW6mAp5H1cZyT8LJcCym7BzU8GeLi19fAGI6dE0UiKkP
v/8oAqPxSMwduKnRdB02YM+6QYR3EaMYOgsnITrP0Ne5Y7fMWE1+nKL5mXjSW9XY3qGrgmA9IrEB
IFV6V0iHyltXzD9m5KRHCyHilij7CQtgojFXtNm2Qe31yZRgLJ/tT6/Fmyv48HYS68kJlxPFX0Rm
xwD+y7GVY+EnGvkNccMg31EOThL9YJWUKlUFzPn3H4j1y7cAIwUFcNBCzkd+uzsxlkyyUwRE0UfE
IujKryyrLh2hEIx7+vcy68cH0rSib6pZt10frpPSpIBqRWgbQvKMaEQSe4RYY4iNAVmI2VXriAPu
KDwnxCKHxo+pMAyGSgdiM1wMPSl9kBAPqGebPS1q/VSTRrafS4Koev3GnjhQKBDJVoOn5Cf3/Oel
m2uzG6R7QCKZzm7p/UtDNwHQBDbNXZ1kD0Wwc/ok87UZPjXGMuuTdeIvhm3SzHAZsK7nF3+MGVMZ
zJaGQWdHAefFi1FnWAb1aAHp55MjLXuTD28SR6JR5tGAdpB8v7+sOgi7ygkkb1IT3qaACh5Qyy7y
/4ndhJxSqEg6MKdjYBvRJ6/QL2Zf9H9wKC2LiYmF9/tDQ+aDOpfomB6c6UvQuqSk1te6CF4yp/3K
ltf+ZIL6WLdbxnRbh4yFRJ4NNw2g9wf0ek2Nccwryza8QJ3AumcKLH+CBLO2+vmHHuS3ZZyNfjhV
LG4E9sFehQ28+/mTS//ly0QbmJkFG8ZPZnJUU72kGa92iJZaX68cmifo0VagNcK1jJKX33+sv5g0
SYLAUkOhUC795/cXbntJumAFechTg/+0MoL13LnRJ3vEX95fg0oGbxK3V3wU+icKFpYhKrVjj9wQ
1DwSwVUkHkZiyPyDQnoY9qLzNSR2kGtD8Dw9SSTIzcnnsj8bI3/elLs2zV+TTbmAB/fxex2mTsLa
TTmZHpNfFDrhVjUz0dekboW5oa0X/douWrBBZdrpn3xWxq++YFZD3GzW7S5ii/e3vA2hiyFJaVCA
iuhr5dDRWCHbbC8UdMZ8Ndilba8hdABw0tACsqC260z6OIGgVeWwLQhv06bhrI8svIxm23bGWoZS
ff/9m/GL08Q/bROniBbBoMX6/jQjzY0nWdj1zh4DSFdi7jcCoOeGtXz8yS35xaHgOwgHAQRlOPdj
7SdODIWI0al37RzkL4DQnCsYTCRxabb+b1zWIq6hLbyU1H4a1SoM3G3lkqclzbi5Av5nb0lWRfTc
LCDefxYaL/8cKd9qeH4xiHEkyiIsEVFzfNw3msD+krLjSMhCYZjR/70BXWlumN0AT445JfIymj4Z
Pn55K9lfA5GxDXA+H55aSNJh60Wy3kHmRIImR/iuSU6IoG6qTw6F+Y5X4MMMwUpDx9aC9Q0X/Yc3
2U1F2WGB4BURDTYPe4JBDkdPDMT85UGRre2G/EKbNXm2rq1+0LbsHLtxM4+OlZNJIfm40O7M3iFQ
U3ZvkvYR+Q2C2s6vsgxrD3a66BlIu3aWkumrAAFkSL0VkkmaxVyShdkEDqvv9RKt2WDp1nQitcjb
xSQez5tSNIC7wjQybu3OxKuRiVGa2wQBvb0hMyQyH73BiPMfRG0JsAwVO5gIIFpjBZiD0ia6U1lp
TIesoLq2i2IjFxtNr4xjPo8j6dJd2qtzmWO/PRNEJgdXtjKyYsu/a8M2HxqVAkgQXlr4RdqL8Mx1
iHX0OyBaybaTdXbTa3SXj02hlXtjkZytprAh5dGL4vtcIXVajZ0okwN48xC8QVfiN5hSpOGbnATR
5jTp2U6C3iB3MNspNXipP/ZygpzYT4F+giwu0Kk75JXpV7lcFlcxNrFnh5gMLHtBO65nF4PvDene
RIiVrUqmS2Tl/U0Ri6bdTFrtOdd6mcOg7aAwdgcWseO2dskixQ4e2tUK1+I8r5VKvN2icy03pCJS
/tM1k65RraR7l0QERI9ZXiKDFER1EHNRSbzs3RV13m0HcfIhqMzsMdNc/bot7GEV5Mm41xZWmFV7
Fx1ZakWttiNohmuYb6teRLCH5yLemSIlDMxL6Wt1/dHqp2FtkvqQpDZRBR2gqS4hvTe3rO/C0oYN
HSfM2TCjdjZxGRtPxPaOdEvk+APU2ATpwomCmf7VaevBF90ECMDpn+falvveGsGHjbgm4uxeh2lo
kzZyKb282Rh6EV+iPAelqMfGiZtn0Zk18DzYLRCQFgOKnC25k5qB5BZlEd3B4EBqa7oek7RjUUFz
PWOW8JVy5isIyIe6BVsdz5PkH+lFSnVpRD95TMfR9Gc9BZ5IptgqiYJ+TaRNfjJYkU8v3b0MXHGd
a9G4MQY32mKKJ7qCnrkfmAihZ5au10GYVU8wDfTTInLAhLS17SNib15srS7WGrhd36VgvUPdIA8N
GXIrtOnjAUakeVCTgz5g7I9047exrAwSyqfHXO/qxyIO9o4UN3E3PcoxoJWoexTquuAxt7UQnlya
u4e+c6D1azURs1K7xQ0bHFVgxT5aZhdwBfmfGcIMwFDe7AMMra7jRusv67Bxr1VHm3Gw1Gk7BQ6p
DksCiVb8UPVAMryFJSMmAxDlotu/CNUC6o4HMjL9tI/bmWSysi5mi625qTeEwRFD195Cb8Z1ZvLy
POQogUbfqdlHMJkySJCMOXxBWJKe1wNvWTJBCHFT4wBVc4Ll1ZZoMmb3hD/gIuCDQDxvykmduhOK
WPVlihrEa6vJDMSQ+rMymy+aYW31JCRvQDM5552jmeW30ZnTam+lmdn5uds4/WoiKtM91TQbh2Dq
uDg5YFdKwkgJxUTaW9bxvmm4UyTTFBlh8nl/G1HVv0Q8bt4GeZHGhyEBtCq9uD43oBZugRLBvSNm
ZjxGsdK/2nrAepL67sLi1LMTglKbb61yQxvuA0GDySDxbIyjsm9EnwYvHsX9jiwVO2fzvWCF5snF
99e7+UsDUZC40FwZTwVaJp8tGoDkwqy+xF4x+CpS065lxXLrEgPzpQexxcuYjZuyNevjXLKfjkdA
bQhS1QNVuEXlg2IYMUzHmwASo36MQrfG+AOOPB21+tHBxbVPcClneHdauKx4rR4wHE/sD0kC8+1A
5q3fzYqPA6CaXKcg4+jCYm4kg9k6dDU4C4cS8oZdqdcgrMcfvc8rcsbBu4X9fR0M4YxrEL3QygsX
9ECpC3AnqNktQpGibHkHteFIaFR0g+cbqJnTdOZWcTu1e8ANXKJTpV50Epozp2qn/T1xht1wFgZB
CP6RJKdSh3VTAvc5FbgVDpVVxTsBgfWmb00J+XxyapT1UXSRDKp6onRnbiicyQtCi2t7U5Q5BN1u
xMlYjiLfOQ4U8SyregcYPFFMfEQ1HxVPlyI80au4yy8cyDhfmz5srsTcGLcq5n5DmCVRaYI44kbc
VK0R04nGq3lVyab6KpcdJlLbGdBlWicxDBEZ7+VIro2tdejEG1EfKyhOp3Ovqq/tVDWPfcR9nZHT
fyuNEMHYDIM3W9XYBY8h1QikXy265UHJC0FE5mL09cKLESc7qDk7z6fvc2IJhE6ViUOWjvpgBNMp
wH6z8gePbrkG56pGpBMlBSNUF4BZKVH7VsYkL2JZBneVHYXntuzKJzsEiUTw2BwhA5gDY9W7LCJl
B1olbF3Ql42OwUXr+pMlXWOPQ3m8c7WEcTEM4v0rxanStfCiQxA1Y5uXrMALRIgXRPRkICaxRazA
mqaJT3JocIzylr8AqsUlwmjIWj+ZK0QNM985ZaxCPZCVNL24Tq++O6GQ6wDzwMFo2uUt74iypudi
yps4j/p75BGdsx5KTjKTenrttk31bCWRfaN5M5FWVTFEF5OdF3hVAAs8ZvU8Xrq26u71akyv4+Vx
m4QLnRLnHFzXoudAqTZtSS7XzRWLjIiUW+6ai6HvUg+16UWfy5hIJyHJLmjc4NoEUHIgiRjkjzXw
G8s5vWbJPt4hH1ff5wHb6xEhvoo2cPSnF6eizLcOOgK8V9RbVINdRhuKta2V4L1EQjj1Otbs4FpE
bLmwxKh6OuR9b2NE6XiTZq1uGHptwZvGmBVdZGlSApQ35vISTCNFXFwFPGtduVF/sC2intdkzb2Q
FcCeqdfzZF3nQ/1CGqBxL8Jq8PtBGT9ghHXdmk+vBrefzaBDk6pZ22YxpeC0ZPfDdLuZHIkeSSTO
VG6LzUyudvqQGs3q1YA8m5l27bVoxWPH7n+MlVtftQE8zq42q/O2x2GJtbm+Mlo3vAhg1e9aD5BQ
rFzrwDjmNcT/8H2TI9s+1MgB9auGvGHG+DJdgs+mkpvnWs4Ze+JgW3VBwyCGx4K6aWt1NIQt9wlD
SXse5PDn+yzr96/G2ppp89TCvt2tpBPGl7ZQ1bYCr3bXVH0A/jF6acOS/0tVVeUHfWV9BWkqtxAY
53WFptnHTY42sbfsncH9WtHRFOSpNnyHrZWjwc6b8ZJFyLAqSK6/h5YtSOEqbwA/nJG4BHpK12P2
Mk3jD52XnNfUf/QOnHWSVw2HTe0LfciN88jJGTcIvQAsFWtnI1S5C9xPwY0dmIBOxxjnVBvn88oo
aDbWqHIPMm6P/TRlfsy3eaaHQwMO2ynAU6EUYqnPEtCj/UcJ9dmTUX1InWK8TkmI+0569LGOdYMh
zeUflqo3BWFp67EVJ+OYiAfW2zq6nLH86g1Ln6lstxGVZagApUO3LGJB2ifl9ODipb/WybjdOmO1
t8us9r2B/J9VDMPNHeZn6n/5lzRHu8mcw00yNREy0LPDWTvTJCJCPFJ1SDXdWvWBpl+kuQC31HXy
JA+INCRrJL/iD7ABaFbcdrVmM9R54XWnOEgnA+ey0xGpUphGR+QE4tmLPfveVm22j2PnfgQlsqNc
GrEOZCm3yhedZBkP0VnsUrjBYHEgU8P4GunBsO1dTd+BGJh9FyixP/R8jEBg29WQUioMJ/ibLC7E
QyLkrpBjickxYQAuE3anoY0gcyE9v/RpZz6MlcAGnXtLPkkubiuyy9Yja9gtGPfl0lR2b0jHuZp6
npLs1VhvHdaFq6Ztwg25jdWPmVaTua7CNj6vE14DAr7CGB1xARq0qiayaPNErUcgSWsaCCtvRibb
OTYLehEmzwkxgkfYz/uWZL9kJYWGVpfsyFk3H9pYy7d8ilu4AkDS6LGxIHO681zI4C5LS5YZ5Hbj
09JhMLptfO3qzeynueWeqAmdbqBHhBdnKYjeRl7kcLLLdTR4Bk2LbD5MU9mf2VJj2skJtuKDswtC
tsbkIkusCGxiMmd8d03BtjTTEj4jemj9mRe0yWMOm2NHvDApGMQ4M2PNFSWNLtbGyyUg/BSyBHw4
ZoaYtMCGpEmPhMdr6SCgTpxxH4BS6F2VngFpKU9UgQJOiTKjOYoNEmBUC98lmVakpOwNgAuPHj1T
9jnPTUkQSE4W3Lqu4IIlThEBvsMM+jhOojmUpvPVmO0fWCDqJ1as2RP5xCWDFmFbTia1rdV34aYF
RXw12axYsgkKPCatFhQuxhfAffq47828j4+aVQ4C+5eunL2TGqjB4cWWF9oQYpsoJqe8oHwDussE
aVHSBsgYhEpgCE95nhRXZu3mV8SWQXyOJwbQJBra75ky9a8FdsrvdaDP0PM0fmGNCuAom6S8mbC0
DI8NKx6eGy6VLT7VjFligQhkFd732YPZwGxJ7WzODIAQuDWtQxnE5i3rY3amKcj1Y5iO6jvO8/Y7
hh+KCArA9ksqFoOkIhj8SVeJ8TWFBhyscBeOl6oegydSCtmEiyDWiHuZAwxGstJyAIe9h4I6lcVN
Vo8MDCoah3LrhLhdt8IbqGjA4uH1iMyOBQ7c6fImgoEtWWOWwZM0JD/jAYJofCcBc+ELcOnVqrBg
aPu94iwJP0cu5ReotOAy4xgnqyQWhTqJZ9myb9SL3ojWA2kzIW41g988a2TvHcRA+dGPhDdpO21a
lgAtHVIcRWPunSaRLgofZziL1iyweUrazFS3zsYueOqbPkKn2cULyDKU+YvZQVFedbU1ofQWlvf0
582UPTnpK5g0Bqg8paNMc4yZ1D/2E+UO50+4tmpbpYQKLEUBoq2KG4l+rNhlQEPuF2VBzAYzHdN9
RRKGd2GCcjC2rZwl6IS2vJEDigoeIf3W9RDUXF/qSOohTaWnyYlCxdDv8gnhxxlMwf6lt6mNrjpT
VtGZrRnRbTr1Jom1RfGQAxG4Son3hqBZufotBEM1ITEFI3whOi56b/Y658iqnLOOi4CHZ09jAZd5
KGW25pnw7VL7jyafugx3sdda/v5cmOp7zO4lXnGyS2Rvr37EiUqyndc1sD06D2H6DkSAOYId5vtZ
4UDCcFFQ/zsOsdKIqi1bVnQyElVy0O2GIkpDbwUCQR1LYtALwYabSZj5a513epDC5e+QVZnzOGcX
UW/p63pZQmZkqLZg+czozkh0c0MsgH6kJ93sh7wDAordDYxcGt/PczTcDSQc/NkG+4+T6RMnE+Zc
nbbKP0vDP1mZdj9KSE1Uj/+UtB6+/89///Uz/9KgLj4hctp0E0cepLN/8s1c+Qepw5QmHDQ+i16R
//QPThO13780p5b+B4IHgdYUiRKKAPNvSU6X0Ju3dV22PEjs+WU6JWSq1/ZSZH4jLfDMkuiH0s32
lht+GdJoXLWKcYgm4WOh2TcNSYnFUvdxc+NxGqi8ds6Ea7s/AoNwN6zqzYNFwvRBLRWkwhjkwVuq
SujRK99ZKk2EbDUvU4AKslzqUOVSkdKW2hQtZf1ae61XLZUrK6OuVrlxvA20Ytx0oXONM8q9HEhT
S13SyoohHvht3bJlrOuN0kxiRZdqGUWtdd3nF5Mip6laKmqYVA8gTuYrqQLpl87grI1p6G7N2INc
tlTloqU+JyjUDUvFTrXhgy3yeGUu1Ty86tFZu1T4kqXWpy9VP4PoqY1cKoEs5TeC0mBHibBbaoXT
UjXMKR8CYIHdQe3bb5baYrxUGdOl3mgtlccqq1kiLNXIZqlLDkuFchBUSfAafW+X6qVY6pjxUtFk
UfNs9tQ4KdMdmSnyLc6bge0mNaq5LSDCUxwdlippTrm0pWxKleUiWOqonVaP+8qiJjc6pXHtLfXW
dqm8osvZ5kR0YHbKr1NUL6dx5jbdKqGjjcO2y84aQPDDxnR7RhngJY8dO8YrGvXiYCmtXVtWwTK4
Cvvmpra04AbGojwR6cScpuUSLE9r14w6VXzelNnwGHgMlwhVvfsxt1ISPcuOwk1J1Ssidm2jBpgu
NXqBK2cYGOcyi4VEZvZy31pu9cWJE2Yoggmy+yItADCDEdjpgB3ORfE64xsZBfJQr5pTikWuX8UW
QIzYMzuD/Sb1A2VWBe60IMBaV+rFsdZmVqm1Wzg1CSfpoK2MMo8B/Zawe2h4bM3BSZ4ck/WFT9wP
vCyTem4CkOfGtYJ8M+ZxeUM4uXFu2TCJxDIDsNxNnqoqYEbwjP/P3pksR25k6fpVrt09ZHDHvLib
mCMYnIJTMjcwMpmJeXBMDuDp7wemujql6pJM+7YyydJUySACcLif859/8DiycFYSuyIlmLwDaLyb
nCHB+itDftEjJ93i38DzI0DhYGHpkoMwD9OmWZyxUFjlzxMw13vT46xkWFafriPENAcIkfydeBjv
uIHGGmAa7yZspMUjWBEkv46PhDMx9RuzjKY7GbE0nR776YPTDnx5NUXThaAdrrGoTLooFzOsFuVI
trYIYtmSQM8HIoCLFc4ISbmdhmLajF1Rv8a8f/vEZbAGBZKONxwTbI28uMufa1EmNxO23B8JdmB7
0Vv1d6yZxruwr+rbzytLYef6u6EXfHwupXcfLREcHHOOu7bC2L+3xwUaQ3P+I18KtdIp+8c2tfW6
ciemosnyxT8bVWa43ZM3FvzFPEzl0cE6rt1A0522ZtBCF9R2+vVzpSFy5LfN0N36lZjoV5JRB3gb
BtWtrgPqHIozME4AlmfKNfmiy2WO0RW2d09mr32ssnC84LIGI6WhK5FR79mHeuCh9r1dnrCCXqzK
sPTd4b7VfXRenJCxXbm35HZOVxgOyQvBE/5FK6PYxqxIgoMDJ/waSHAy7RQx8FI48kGDz2/08DXY
5VFsPFQzrMeZdJwHgocDrIoQ0X8+rUIX5HFFE1ZYbUbg4FrAwlxXSIzwMLads1CtHa7wyCYgwo34
+F4z2PZygnJID0mRzvivPpDfWqoqWbfpfNOW8c2AErU32sdBUasPTvW1TEC0CndaB/617Hr6+ugu
HkwUp118KNLmh6ODqwAPiVVHRVxK7zK2Ft1DvO/c+TlqWrIxzBE7JgB+wGMHWY2xkvWEb44sq0vH
Odav5MKrFolwL1Q/T61IxY07sIdnwo82rlcTM+LBfkyK6SYZg40e000bVier9MI70RnjrRhluvOr
iGmN9t1471bZ4rU12NsJg+6Vx1z5MAyYUXd+puKN0YiPMhrXg5LfFc4tVypO6isSO9ttKQtxhGb7
rRHdAcfBe47JfJ0NvUVdGoWvRiS/tIb/beqhms9lW+zyIe9gw2DaZxTWRKzJTBspGzmsa9etHnrL
ttfodOePYnAo15i/LbyDXd2ND2Xa16fAy/bwwGJcVmYecOKK3agwtkn1lKHpEE/EH8kVResxG6fi
aPrSOmg24Y3p9zU6J4x+zKCnHZ0Jaa6qV2X2TAzLyjxPmemdGhY+0wtsXpwhfDVFgaK+IPRaTD+s
qb7Uie99TyQYmK2V+dUDtNuILHskZit9I1jbwqpnaFeJpfw1ecAMIAC6T1iU2mo1YOqxGa0BRXyK
+xe2gqa9nkGXgvBBFe0HhmHh1iz96YZhqkbEETGKwR5PkrBWzqSzEapSnivh3uTs+fcsq2ZLBou4
swiN32qJxRS1rpEesjKrN3Zr4FQmZP29dTDvxkL9OBVVhs1f/dajnt4ovw02qRi+mCHu7GbFaY9z
iQMRtP+GNOMVV5C9OanwSYsabr2VDSsHfHNd2UyWG5uIY9jPa5fXkM6qjL7g44bXRGttOugKZxIC
oi1Fgv9he85w8eixnjJkpdQQyMyZKLrTSXchQq9BYkoBkyV9SjG3W9mtXXxvEQB/By/LTwEJYUvc
Qch41gCScG29y1p+NiqsLYbP5o2H/c29ZTOOimJFZWUtzJC68W/qodZfS3PKv2oprBu3QyviUGGt
cB2bN/gZQuAvugT0OC4dtQ6ZtwUrd0yj88CoRJxaGQosrvCIuyFRpd/5kSpMXokIE8vRuHVF42MH
C2DKQ6zMddhEBoYdaX+Ga2WzYkrcsSvl1IuBB4E2zthXNxVpGCebOf82VE5BYIMKnwO4mhfwJRyl
5lYRwNoFpXHTRb5zpFLI9sKs1DYZsUVDnVzhttSMP0oc8W9FEXVPukn0gZxz9eKSmgWhfyo3tIX0
tp7GddyuEyKw52NWUIWBIhsns2IDw5BHHSp4auu66VJmPVPI3Ev4XFYODcLO370WpV7bhPo2w8fw
ugnLBs9tHMSUhN7Vkzy4pma4HpnKQ2Dd4xZHH+zPr2nTVPUG7x8G2Fo1SMIzsUriNt8VtolZbpPZ
+7mar8ckxh6bkdZK9ii2nbwd7uaMGi8bqpaTa/BvJ820X6UtjkZovl+tLrghh6P9rhdnYOVO3S6o
3WhHXlBNQJGKgJQSXDabmVccUv0ywyAL0qluS4+c0zrop1VraufZqsf9qMdo05KlO2GzejMmklgJ
n7QcGJJ7lxZznYtmWw1V9F2RQGh1HHmDqvAwS1LUkuY4npJBtOs+bcMjcQjnJFIEIzq4epG5c5xm
d7wKU9irjDaMOBNbYN1LkLG7iiuvx3h/0fnEuaj3WaHT6N5yUyKBZd/qiJGexn1vFRgEpT5HkTLp
dgMzmgAK8GgZj9hfuvPZoVTJ1mlUZM52atNhM/o1KXcO/pBpvuLc7qtN4Sawn9qIZLhvcYZi315h
QVPJA6fhC730vWEGw64ogwXy6fVD6M2kSU9zexOlToWfgmNfAyx8UbOVbOfavSQBrpfp3OEawNRy
kwdOequ82nlvx2pap7Kc30UrumtdeMYuEcP3JpoYxjlyuPaHwdpgQGGf7JHuh9a9vQPokWcAF3WJ
KFW2MgRynQzvK1K3cKXww3/TXTQxDWkwqyqJdi+MxF1FKXGeGcY062FICKcGX+CorHP0HHayx8Tk
MTC6ceVk9tVsUWgDC3x4ErsCWxXNDSZR67yyceaRZJ50SXCaotktt6lYiv4ICOXdBCz88DInPWtd
ttTxrX2w8J8+EivyYCKqISyJWsZgVt5lx3kO8VqfZ3s620zf7+u8mF/yxsyv27j4RgNK6FYlVQ+I
0S0YTRlWm6SMv6mi4NQ3VPHhDe6yZ4Vdt+vLZNg1wmxeKV/crWTycOkwk11TA10s7DpvyaaI2hX+
ltbJtAO18SYs+sa+1M9ur/srVVvlec4HH8HJ1OW3Wak8nIF9K36HEEJ2d5gm464QMUeBGSyBMrSG
GExp7BU/EECzceBJKS7MGvyXDi7362wViHjJ+cTgJbRsgy3fC8p1b+rysVzG+c4y2A+XEX/Lxrj1
xXxMlvF/vRABqoUSkCzkAJKDySb4ZAw4ZUy2SprqCpizYglFFCVEt8IuKBeiAaDdQjrAjOKTg0D1
vFASxp8EBWshK4ASDT/ihcDgLVSGZiE1jLAbsoXm0C6EB1D1c9aQDVdHkCHcwhzuooUgYS1UiWwh
TcwLfcJZiBTNQqlIF3IFF/ZE4xduvCCudkYKBSP/ZGN8Qhn/i/r8HepjMez5K9TngH1NkvwB9Pn5
I7+DPliP/oaRtonSALWfQF77L9BHuOZi3I3zF/4xzmJT8y/QR8rfUD56EnAGSiGBwmA3v4NAApcD
vLEXaSQ8yoXR+09QIOeP9G+ij2HU2XRI0oWSiST3TyAQWp58Tp1IPrRtvYyp56KdViTEVByExJGf
axtOQZzkDTZ60DziODMuFBfTvrSNiRicxMdVuh0hiZhhrjeGK9ZdYNQUDwPeYqbJ57AcYd0ZQ5Xc
pQ3JDsQKO6D1MQSH3iYn55NkIA1zvGOP1ptP2gI5kNkFtsB8CCJifWJh9N/L2ZibFbxDm9zIJL4l
HBzXtrjt9BvWX9ObZ8VTQk3FbVvH0UDb22TNvKMDViecIuv3XsbpWxfp6c7IgLgZWEyvE3Hva2wS
Mo+meO6+D00k6F9y7MvQw95Hscv010gSou1a+bSgPtnfsNKthT/53/zKz0ew8G95qibBFGKRpv+K
wxWzbZPADBlnbqzg6Fi9s63l4soVYJNF/StVhy2CLIK7yqvludSSr1a7fkUESoYd5Byn09YDMj8G
cz9cz6ET30gYhR+CCL2XUjntJZ4AJnAaS69pqOHx+0snT0vt76OYrCxcQ6tb32+eutxCelPrM1xE
+ShjuScuB1dFV73/8pL8D6zZ4I+0Wb403mfLAkbji6Hcv3H/a+jBUWjW5YNdFeGrWJ5+VFXii5D2
eGd4ZnPsMWw9EgdNilBM9bgqjG7etZwmpKeN5nudkVNMzqYebyNcXU66spyHcOJPCr3fd1lX4ioy
pL6Ne5e0pUiNd44fPgPGSGTaQCVZSaqPm+W40OLZQfJ8Y+wzRuabqYIVOZsFa3qx27wyZ+ujdPuz
xubu0PWhcyC2dpkiIB1IRqwFR4d8KBOUgcHMa14H6cm2K/2NqGkMkjtLf6vZr4/ehPFZQ9TWKowp
SOuh33WJHi+8lNmNNxi8TC36scz6MBkmwFAIGxe3WXLYrohoKHD69cd+kySwzipmSHtzJthLJqAz
XsmMfCx5SquuTNLrIl7mjn4uXyboyN99gnDhbEBURdBBkPCB+ZXYlXHbHpijJVd515nXIYzFO78U
w7VDpdLRspP5tVXxnB4m6LXBeibU82Ik3Xjb4tJ3RgIK6DX7JJQ5y7tpZDMJZLp9IQtcvQfMBs+2
3QRrE6Tsbwz0/rRnLQkCkrQPKmJh4ekiPz25fgGuJdT6MBo8g3Rmc76HklHuDdGCoo2YzDUeAXno
alg7TTV/gx8HcxU/kWmNXCn+SOtqvKldGZ7wCFYvnrLrDf545p5Iiy8jhM0NFqLFE8HSZCkNDYkE
6YBTU86zP1dEeuOrAn2sdaKRHKxKXkaT/oBgDL7q1BvTNSqOZM12Ne0GNAHLhlpl9Oh1J7ZOZ8ht
AqLOZ47DeEM+2Hz/uWzrFAIaVq3TdaPIqBI1rkWYVptffKNoXwKI8y+lMSvy2RLMuXA7xqyRTit5
L81srypMNNcEn/Uxqq8etus04/aU+bF/65sKqOyvX91Pyeh/71fL7V9E+WiSXCzWmEQsr/Yvt18r
wpiiuYFH1NSYlHWoClZTo4yHdA74BoLQd3KUWuMxnRIiZR3MmjHlbMp43PtmwvFi8Q4CCuUqPPnZ
UL9lgwtTOaAkwpJJNOErsBVfZsF8jyrpjd0//wL2crwSBsS5DOvwj1+gnLO2EQhCLrmLuxgWzOON
qqNopwh9aOCds8+Q6sx+gWElsF1MECKBKvWbGZrOldBuCKOqIZVPTtWbNXri7GqYC7GE4bNTuR8+
5p5idhgT4Ouv/vraP8/jP9184jw8xuySlEccBP547SDISTPb2rlUvQOfS7dt+IPVHPqHBkrks8Df
/zod2/E294Zy30FnYLRRlhgA18lwguRN1hiY5DF3NCwB7NseO7eABaJt3LUa4hFuZ79NzrQf450u
gpxxcqvbH/iKgakEif3ehro/mvPsw0temGk9/NcSMZzXEH4F/WtcAM8O8t6LhLZ6MHy4Qy1CL9Iq
PHdHyny0q/N4fIVXit+/HkJq77hZ4uNLf91JOX4XmJA1K1nYmIa1tRTb2aoDEsizd3hLB3KAS7Wy
sro+5jaIV+nxqlMTjHefr14YGNFHExrxsHUz/mMPfnaax0ZeaJ+AyouUzDNgo/jDxJx7l5Kg+crK
G77bebHsIMutSb3whNXKfG3jjkQeQsHOVy+iykkW2aNZyxm/IpIlv3hF+o1QkOqoonjEbFa262YB
Bg0oQGcIAu3GAZC9wSCQs+SvFwJFIk/6DysBbSA1A4Iu57Mc/FPZwF5Ntl82YP+ci85bk8DNBO9z
b871CCSCqIKs42VCAUky2lGK1W8u1GfGQOxJhBK1x9hQHuZsaQ6xCogOnq+ZZOsBhksBzbHcdQrk
iom+Z75P2syf2P67d0mz/71PPNvYkL5aeJCAffiFJeXY9VB2zrbA95N1YJd4COZWHua7XIRQD8jY
6A8+ndNmmmvvCLX1Cbwd93ISxKd8bchkDxnTuAcJmaAW92b/AZmXLRJf8g08luowihnNLm/twcuT
peRcniuMiO6lhV2AuSBDlVEm8zawphdR1xjRESWw4nriAgN4XgiMC1msqWzttUva0zfEecWmGYbs
VDFOP8xBPhlADrPaz8BG1bUcQxsiSJ/Fz5wDyXNrpAgi51pb2OAlRfrSMmJgypEpNzrE1C1M7y12
A/ghdfxhBJ64GINeChzIQScTM9u90RbupoG5Hq2smGxK5i9E+aEyYcvLq4VJ0+qGP4ddv5ARYhRG
a+iftr3JiQ98jKKuPYaQnu3VLFLrPbZC1NURWvXsysDfhvInmO6hYFXGdgaLeS/yin21UwVKAHZ2
c22UGCNGjs5OEwsB+F8zCDPsKQZtRDL9RZBeQYKO2c/3yCVC5ileOl4aassDYfRYerftPP+QbuYf
YVgaW8zeMlLxAHYXG9VZb+2B/Eef/MEYaRCdLW5+rMJEUWWuRuSUHZGDNLJ1aG6gc+U/PE9faJ0X
M1zK1hDqmlcCHWbFjecV8Z0sPL3mMADFaHGJvv98kf63s/2bzhbzqsXz4D/zGW4oc+P/s4ZJlifl
268d7u8/+nuHiw0rlYyLkfFPa72lX/7dodW3f7Mk3tbMJOlzfzIe6By7+P/9X8v9bbFXoPvEJlh+
OvL9V4drWb/xV/FTlZCH4Etwxv2D2DbPXFrYXzZKOxCc9hYJWPTRVI3en45MLxupf3MIdGO3OB4L
DEc9FBsRY3U5NAET26E2oTOZXuweUdEwDSxlGfhrd24hPkvtpuPOmsci24LNRupgIBfTzaoeysLE
X86CZZY4jOWW8KR6SSmCS2QfO7uHKzfJVNETQE8bEsEIUac5CPIn97aYofkGsKpfy5a5d23OuGMP
WOEDvJXCP2ORar+VzeKyHRRGSch25LqrvpJ+vZfQoRoM8RZD7YEhdUHwZ8IMWHVYtuAjIZkoLINf
VB/j5TO7CDidlzhFIsHcgOoETNlrcJ8vs+pUOU3ln9wA1/HWZ76cE9gSYdFaGmtBEQP6vvDjpnyE
Rpb1AV+jDmwaVCmj5oBUXjyaMALePDkus2qjPzAftJ5mDVWvBIE/tJYJM9JFRXITScX3rz3if1I3
56OVSuol+ihtEbsHc/uRgonDjLMr+Zi0ORk3ITaCq9Fq+GsYM1dXRFc5b1PEzzFb5wIcoblanfPb
TCuSj2kYVxTEBNuQOBWMfGs743f6mYUpBdzakGBmh0ShXpsMWewEfknsxTcg9unZH5ASNDoZr9Mw
GTBPCLJjmXj8jGcs9xOV7JLyNOJ7vmFd819+PlDcu7NmE2H/9Sz75QkPE8x3HmnbfnHhgY9nXYdg
DoTfpsWGCIYsuTcQJuDDNKV8Sj3E/NtvF/Ikhk3cF43tLG6vJMewIU42ShfPgAy+V13hDAdw+dh8
oUG0rR3wrcEwV88/4rDnTphDGTxPOXvq3Do7xO0u7O4QSsMs2/TeG7BbRl2lEECLAj9smwU4xnpZ
tVCDUeFgUrWbQESi1Rwu8S2/FxEjST+f3IbYhS298rqB1SAbcgNI5+3I7QkmYB0C3HHazj3kdRCB
WxafISFHhoPk1fN0DU7N/D3aml0Nfxw2jwa5HHnAFYQ9crw+85OytC7JroH+kmCJk9OIMhVhvQle
y3NV43Nz8FJaaiMd4HUyQeO6k7mHAFAsY3zLxHWNhrdgxYSibz/G0eZXgh/x7IZlnUwLgRTmBC2v
1VnHwsGvhIxZPqxTJmUIHgJbD6bofuIo28KLrl+bGqb85xJGRcn9zUh+qpaXPV0WaegO40VbPbdE
S8gYI23vXTFL6CKIWbIdhlPBM/6k3LiuqgmrqnOfBdN7JvlkyClYAcsr0ecohWDLcvOmmGg2ZbJx
JCJRr7PXNAdmc3R+hHCIR1tX4bORmoOxqiHSYqSrwAjyxuPldKuJZDZJ+lAeO4wRdFLwdczEPibU
SURymBN/C2CGBWZYvOSUkdyfkAyUx0EyTp7MxfTZpns6egSzkaqTIwNSi2V6B5WXKSGYHVWP4TNR
7D1K8rtUDaR4YfI5sZ8yztuYee0dXKcxd2YOYcZRI3YoGpSF2PiM72uNDckSMzV5vA14KdC4NwUX
NFvsWIWsdHyZ2rG+/gz7+qQOWxPvckYFd/RxiYImIYgOX30qJrIMU8S0Y8swzVA8dk7dcwfx/7/U
LHQ6oDhTrxl5NodAtNE+7GL56CE/ugH/ISyNxM5mfmgJJrUPY88WSVUSnMcsY0UZAZRghq+GeISr
TNhBVHmQzy2SLOJTwXBin5oIIEAyyXEbNE8pT6D0t4lka0bfxJpCsckCn2g2MdBq8eI3dcAbPuJt
8qj6STymzqSnTQZNtyRUqGK9iBYeSLVE0+lgALcplhyCZMnIKwrB9SDEYN4wBMvK8SBETScbabuC
twJlmeQt2Duxw+pG2P2IU1Pw3CSOSK/sum8OPfW82n2ueVva/JDZ8Z3hiSzrHzq+uOmTIXgmFMbj
e5rLtod9nOruB8rxcUcLz/4GAAZrPLaW9RgsJJVa+cEzqSc8yJ9bWtqiud7UnmYpOSF8M+xxW4UP
Ir4xDaCvIe5sl7crx+0yZT7L7SXNY/f5xpFlbz9rwqvEelROE+8+d9aqiolo0IjEnkWCHeuzjqIp
e3G0xT6R20urIwaN1C4mdC/I4f+kvSruRdzLtR+VHzRIwbGp6+UwUJgdrqYwYgcGARc3enbYyHLq
h37tV34tVmMclyK+lVM8Hdh+rEJvRNRTQkD+L9EvYWgXXBVQnlGgeeHIMLdNgvx+TvPvqZmQPb7O
OyN65ihtDrRFBY+oNJcAi35kr+WdbGBtlwmaKi2dFA51435UZfFcRaI5BeHIvGqFSRFhlq7VPGLh
ecQ6jbvbLpmXqMPrK84Y/06UHk7DYUM6Jt7aCSob0d0gLYHq1WNxjet6/JR4CiCLQd5X1SGMlJU6
t0v+ZkPfaHop78Cq/5lv0hF10sZ9fQXCCDH+zozhIKAkBUbud/WSlGK4XnBX28MqJUQlBKEwXyY3
x0oYrUyBibqAXMeuiiqa2GmXvBqzR5du1sUG67AZS/G2cwjhVna6ritZHISgeV4ldu3TNmckIZVy
CFYeju9mP+qTk8ZwFMl0n3BvL+t42k0uXPBDwLLETqTtHRKbAKmvOrywbv2x807I1DnmklGRm2QQ
uFlo8WSLobo2TLe8ZbznnzwoHJtc2BQlNK/byGe2jdHxKFdp5vVX6J/Na4y9EPi0hjO+5cjzn4jS
erJTT+Vn0hzte5XFJXFzrSaqcG6CnQ/980cLDvge+7gFI9OXOB+j7FSOl2z8Zmp2eDUFB3MgUGiC
Zbct/HqM14D/sNmtNr32wVmna+6X+5F2fokEVIec44m5jRL9FARpvcsSr9l7of5KyOmSHOK9g2tP
BEDBoRC5kjsrI0ROdk5zz+g0pvwpXUYxxfgt7eWjAbCxEkBG134SA9ciPl9XSEB21WTY+zAYSMME
4tlGqn1UAcQciCdURtu2UNU1ph1sUVlBfQKtfgvmDkhSNOIkyVY9OEGFIiro7XNlzbSYeFFBLVHO
w0j262pUyt+i18hWKTvWQr/M7myVbjyqTmPOxC2HAJQheyh3kW+4x7yxaGHxErAIHz5Io232/nJC
QGiCNhAF/cHJeGBtMhmvbTiqDcq/4Jo5FtGEuGB0ZWlesiYl8IoIpyc5SuM8FbBwV4bv8XMwh933
bsgD6hIp51MHdr4nFq36AjpMqmfRo3thfcvscRFaHjwoOjemq8w1J68HJdmGCu1Mu7TKiqOG0/1m
ZMUX1MuIXISXF+uhaVpCwlg26Ls0uNGMkymcfjhg8NPWbP4R8vicg4gJ73EonY86juyt7IRei9rM
l91KHKe0sd7CxqzVJqza8QsV8ZbquqESTMxyA/sr23bKJnNAsaOw8zfFNqkEgiv4XgezJX4A+fK0
aeU08dByoc9xbwDW1lBMg56NxG+4d50D6URnudhiFdpM1OLAeuklgUtE658Wdn7w5nYgvCEbIxR1
UiFKF+gOjaFEthGHDOWqyAohBMYGG1OTuAc/6/WzkbXS59gLpbtKegGGU3d0ILBNPbeprpOW9yKB
DvvMLCs/zuRnrIKGRIh57uZtH2OsFaResnNlbj7paPRZ4lZRoU1NUGoNko20SIJvQWBFZ4hON/HQ
tS+4gvRXReNfuxmpfBxe4UNBICkGIK2LKovepTtlSk3JS+vWvXkEuYDuhlXhLMGmGLXvGDn0SsOu
MKicIhq38DbsAk01u0S9jg5m6a9wjtjUQ/gAgKKGnswgXDmimcl7IPR0hgaY20g+InQfGrMhx+yt
Vx+UR+1kD1Vv7Sc+MKin0bJfKXMxVckqSq6NibbdZ/VIlKVOTw0aNzHVFjIwChF3sDmb8JLLp5OJ
AOcySS0eqUXzdbGg1XFgUJ/90vH/D2O6P06HGQxjLkNjL2mgpUcbvfz/v0D9SH7zBDu+9BBWAdKl
oqqs8WW2IVJ+YcpAwq9dBFQjVYm0zgW34fD96wsQ8t+bd0Cp5UJQynIVi7PVL1egYxc4SnYRyvQA
ZwUkRhGMqUCE8kYYLR4hXRTWeO8QFH3V1eFcbvFgD2+IEkEBbfaQxityLv/5bQks38JPDCWg7XnL
Rf9yUaXVh1WcIgplKkORPnL6b0cAt4CKLMzXXSKpfPpipjjCQv/vkpU+PZn+BGjw693lH0rwf/OE
RHOX9eUwc0+mnFYoFWpCYNmitIPahmLbMaiitW89Zl5oHMVSfpd2TvTdYKta3sJkHDK8ibIuig/d
0kHXKirTHwgm6GFKi432Hz9EdKHCWZKYTGa+f75fQxAlhmWgNEFxBaYZTGPfrmM3qymaALfVusRC
euuOrXorkBVcVAdWoWJ6+aQam0tRqp8ipv/omf1vkeSBwIAVjiUqLg/M83PZ/fIEDWcRBVA3kE61
YJOu4UJbApJ6hh9PHegbS/urJToGW8DKrwf6i1JjIrEXDUcyXjj10oNxZ//6Vv3ZVZGFDuFkcXRy
ffgh+FL9cWl5g1k3RaPiA0RBKlR0poRprAKtG2+kKrLa8gEanm8fJ5x+wROsqs1Ogy2HS28POMXH
gw6eTXOiW7Y/62LBSHj/GduGwo7yPYnIAs7DhcfYLFhPGZi82SgGQUsyrxn762X+/fGzKU0KBtQ9
8c+L0rMeSWVcQniHlLnPUse9JWXG2ppbP8uQqtd0QH99O+QfaQLLBuR6EskTDBkgxODPFoEMUskM
Y9S7t2KHPVBWOIad/H5pdcqRq2fjR46HcMV4KOUMeDKiiX1LpqSfH0hE4m5FlqA7cWasSIgw54/c
LP5NYDYGS5/wkCWXADDdoD8+w0iLkkMVgYCtE68eEDYPcMvnqeC3Q0sGvHHRG7JCaAh+WrH9LxL9
N0g0W/vyfv5nJPr48RZXvwLQv//Ef1GshPiNNBb+J8gJcyFU/QuAJioGIhVBLViuQ7EBGf4dfrYD
kh0Wwo10mZ9hJ8zJ9jvByhbEyPACQrBaJmvwsv4J/EzuzB9PMGyeyY7gsqBaMcSz/D85MGciVL3j
he4N2k/jGIXlqK5KfARoxHyMTbyIkWmRWQh6iMTJH+akdoJ3nPi/x1QSD7aXWc5aVNYjYTDjS+YZ
yZVjeSMaUOkDDdal6xeM1tqg2tB9T90FCX5EjFSktXoySxUaK2JNc6u4yoKk3aOSSNMbj2gJZCkM
q3fYfJTHIpwYw9Etr4tJRBuwDXuDNbKzixMG0VuqxfuM9KlmlZo6POdQ8s9tL7v95A7qRLWiP2ZB
LhnVy4cdtOZrritvb5K897UpMnMNf9zF2KN9s5qUIRF2Sgg5PNnEV/MUjwezrmwQMt+4KSFCYRXi
DbsYQ/QmXDeEiQ3N2qt7UQw7p82hUspEp7cEB8uXgTeWgIx6g2N3vW6T2AQzWlQnvSo3uD6+5E4S
PI3OOEEWoxyuZfAyjr67HcxpHVpDcQ/zSh3svpE3TVHAOULwtTbTJDkXQ6WPjhsn14GRvwWdQsaC
q+CWxPjsShVZsM8rY3hvOWKPE+mU9K0i/17kCaPs1BffFwqFYghGBGEgk+99L5styv/xiyN8XZJ9
BRSpaj9aqyL3v0rZY2/rpTH3pnopkuJFGfzqUtWc07EecEc1nC2Uj2qLx7RHTKlXlMCpJTtRju5E
rKwkKB68ecS0Fa+D+risyCc1tO4OzwgU76j8sgNqMcU4GHCWqx+8TWnAcd6bkJ4mrPhG3a/cTEQX
OxPZ3TS1822oY3Mdz7Y6x4DdyETM0eG3WBUyRM/e2ykNA8QsK3nQbpufHQzrzjEE9WuMz/HLjkN9
pxvV7Mq2Hb91vp2XKxCWbt1nRv0jwFCuZ/poi33hpfoMDT45EN7anjsSzegaXR19xFi0rAnBdQ7E
QZD5M/W1dyXgWlWrpPPMG8SU5sptgpnjrJRmSWoP8EHkY5dDMhiu1KjZJS5QmYKPa9JxyCgedkMs
cY4yClrcqpDB1VAUSKa62mbeA2u+2QVEZieKi/KUW5/aeWqfIrjHBanxMv5RoY/c+n4eHDxEm+fG
MT7c2cF0OY4J+zXCCMOPBliHDEBAWQv/p52XmsELor9sNTTeVR0iLC18rA1yuoP3wRVERCfC/Zap
cIauUAyMTocYsKuBaI1USX8JKtu6M7LQw43WD3d9h7fSusz0dFVpw+7WPlrek+9mut4U0B+2E1aI
d55jV9tZwX52Xdyhu9HC4Q0885JjCbP3c90/4yhV4VlX0oCnIWNZj2LtyqixJnGKwC/WfsBXcisY
7jB2ghZXbI3xUzNMWzEPKRT2cNom2p+fhlGNAIVK7GLHxJEgmHgknR1ex37Z3Lmu2ghQwEc4ie6F
HuvQlNZ8q0G51tXonWh3yPxLczkek7BAQKHd6o4W3NgKLdpx5df+9JABtV8X7SAfpVTpV8xgFIxT
BFK9bvTRn5I4PJZm4JHZpwjgQ5ZhjbV5DbcfmVKl7yNbNecprdM1m6d50/Y8bqSU8bosEotNQQWb
yNLmcVbiAz2ze1PbqjxKMchj0fZ0saL9/+ydWXPbVtqt/9BBamPcwC0JzhRFUrZk6QYlSzHmcWP+
9eeBOqkv6T7n6+r7vuikq2LZMoVhv+td61k5sm1l4GENwl1DF4MfxBVDWDVBdTTM9okgy/R7Lqpq
PWty2k/Mzzc51TlmVJ2kHt6GaK3HdrqT3Vj5ccCDXBhze4qjbvxeUL67rasixJzQOw9iLDTCszyI
PGjofgAW6NUsRbSfIEGutTED+261k0YmzXZeeQnOe+rRtN/1BJl1HCJWI47V/UoCrbxYDK53VTs6
u7ycHUQt3sM5Dze1TjG6Ufb9zu2VhocH28grBpf23OTZXZE8PUZUVq/NpqlOgILa61yQtECWnK9C
j71HFTXpYvgJ5o0VOs0ut0jrkAJwfZW6PRuOyPo9XNJzgxw/uqX/MuWZma2CdIjWDdCVc6SRNSsr
e3ipQE6uWbbMdzpEPCKgpfMKpph7w3QqFBNkAjyt40OBjsEDKxxIVsbWW5r1IGFkHV/0oCh2syj1
9yEPLbKsM730PNKNYTL2dk+b+Upogf0UswxFlJzdAxanOzLdgdMDDpWGpuZNKiZ+wIVhe76M+9vA
6fCFLkxoxR0lZ5NTRNckU1Ox0upweBahUx89s5bHkO2yyxM08PY8N9mqtOKspGbe57m7cqyEgJRB
44OZlq5trj38cUa+YP9W3BIYaDwdINccRgfP1e4pCV3ySOxlSbIF4RoQp4ue6XQoZG22AbSXr4Ub
nEFnpLvSUR2ekMQldge4aahy68ANFW27nE1A2HZogmMGUtINcpwfDY/vIRjeo1hUO60XzmnulfxA
usp+NqrSLrZCPzRz+wlw6HcxWRR5eEFNuMSUh6bV5p3byW4RNvvvKo+6o+3k78mctIcogbJcp3RP
9oR99t2cASIctVAdWYd0hOdD667CorzOrBJ80IY2OnJyA1JlvIIUG84gc7AMEp/tX/Q41vbZ3Nvn
vIqToxHb29JM2FYYEJcc63nUBmslIHFuYsrEV5IS9W9IBNUOjb5+BALE7kBVIBnr4HeXIPaalGy0
c5XHep10114xQJ0jyxpOlZ2GPxieWKWovvSrGSKU5djzL+Ct36K8wAOQJvIpDfgWWj0lD89eZ+Uk
5kPPU3VTRfpboIhmIE6B9KvKcwa5GRrWiCVAt75ndUoIHfLdxtKafkd3i7eNxzR4a7pp3Flj3LyR
BCEm5NGtXfZGf5BD0m0zR70NOs8VT+T6NkSNSpdkTtZF71pnkwyn93Ul3WQ+et60kmmYncb2JEvH
YnVX5v3FymCJR66AdCRk9j3RnOKJQ1V6KmqXV72tY82Jh9RNHpc95o6ileoCCWybO2a1czG2PkDp
A2o72toOtSPfisgIzxJP0KYxkm4fsvwiDQmM8spicjxEVka0leHMn5LEhnAwvClaBJGY8b/uiFDN
jxVJ+3VqoxqXc1NsbdYb750buIt6AckvSJVjY46gTHblkDH37XIeP4o0qt7QLNaCY+57HnqBzzfy
C5W23iZkwcr1VGjNYVLCXedJqu0xp1KjK+s0T1a6lRYPCPtk3lPL2Qx9ji0OntcndDMDCs9M33ju
AGCxPcF2MU0eOfei4IhsO4Cu2Yqg4g06BPpx5jlAlpTTZuS6Yh+YmvjlAh5ftRPN9l1LdLx02nDD
1osd59Rhz8jSmw3/ky0CTdinIFALXsGA/8KP+g26f7jHXxZsZNGxqSbqjVNYoYyQC1d+PWTkfCm2
lz/qSLBg0NGcYcWKm6x4IeEJCBPwn63+MVYyo2aXfkPRGxkJ+9TYBsUMzvjJHYMuoeynd6Pyg4bh
HsJEXmRe/k2O7FWsY2C7cXpqR9crv7Fi4VMDlzRqGl7PgpPyKmmgoFLPmOmyXxdAbXywo6n0pygs
fK0NkpYqh2n8vQJn+TngwVlxRrB/8DXlmwZdczsZfXUgrDnSuNrT9yGUGx+73q0f6opfXSqnfDW5
88yUBQl/Igxoj5BYRwxvF0u7KtFgxwJHp9Afynh0Dw6sM+5ghrmL7Jxvc4ToWUMW+LSySgU0mc/V
iR6iYUPaurk3OfXAiUPhsZZX+U0MNPhCGJxYYUdDt7eylnZH7Ic+pz7DLy2OMMagFvdjnO6dJrM2
0LKMkygUvC6BqBIjK20I3Y++7Uw53kKNP0+kVUkJU2+9KMBMuDDjihCw0jWDXXuWrgWfHO4AojJx
1k6vgx08hgkS8Epk3vgEqCD0+4QV57rtZvGA98JYJ61SfsNCFJ4FDdgdhKYKPzdvYfQX8uOgvLBx
rlRV5McxT5JvoZu1ry1HT2Ym1V+mYg6fcntWLKb4sKlcTnbUZTJ92UZO11HAqhpM1YhNtqsEuwZV
PwVBLlqfos9k1wEvOGCTLu5t6IH2rfX6uYka8hmVCwm4DJ8DbJ5ny8B9SUxeaHtUFPJDqEm4cnpx
kl5ePcELVYUfBFUhH8BjWbciqt/l3BCgr+aR/ZQWiXntwhGO1/EcWpAKoVQ9ptmUvSQCVICbDMGO
NIAe4q7XjR2jUPudkNzw2UPbXVdw4wBEhZXPd1Rsk4aAno/TfGZx1drkpmuIi22N+9inNWv4iScC
Plyp2WrVlON0raVL+XTBPubehBAKBf3SxN7ZlW2Uq+kbQwIth1YSH6J5Ts40NsSHHKfZBYIaA+zo
cDEJ7WfmlvN3FjiBvXJ0h78ce6pyI+x0ekl5VBjLVlqs50TOj9pUkuSmQmbXGn12L5ZzkjlzXWHq
bld6LShzMdhmV5x8SQR45b5IAh3gIM0KzJ/LQVa3m7NtcriOC7FwxGaYMFM9yGUfluT1j7Id3PxR
TxNlgvt1GMZqnbcAMFaMuusucogUr5BE5k9tKsRw1T0S+A6WKX7DXpteWlwH47d50IBrrDSsFE57
7YTCSL/pOsQ6FuZmMw4nPpLGBT4cUhm7NpVekoX/P7nVq8gC2XCZw3EXaLL+hn1nfP6L/PP/WEt8
tdv+RQEXriCGYNNsxakMdWexHP5VgK/qEduVqQ8X2vNsH4sGheJGz08kP2iA4oPwzcjNXZ8YRzO1
t5rVbO1I37iSItyO9EbZbvir7rw5AX3771YW/2Q3/Mf3hjCPXilpwvrnjUWu93UhAmO4VFVzkRVn
xWAf9/8uA/NPotLyAUBtYilCZlbIf/4A6LgeGXr74RIbdNPxP0fLtoUst18f9H8lyX8rSbpL5c7/
IkliTSygtv9dlfz6oj9USWplQYcYFJfaEIBQH/n9/rDFevpv9tKatBRoeQYXMYLln7qkwX+Cq4Pc
vThqxaIm/qFLms5vS0UdxRneEggVJEn/A1ssJty/X0LUXFJoi8EW7phEMfxK6P1lBRI7MfKNrqLj
WEMwwi9aUp7OdvJU1RKpZxp1Cz5+4j1VLEzBv4CHRhvrXRtuhWKA3Dd6ThOWW2bOcZ6lFWyyvpyH
VSvEeIOKkls7PZGTdsPe07zUQCPtdQ9nKlnjPqNUoDdUz0k5d+tVFjCtYEERMwAsOlHOXuJIXm5D
Mx9IK7TWqkhKLG2ZNLG7AkOP1ib+tyPhl4qUvKvVP71kkh9fMJwWD+EmnAVeqqjKWrWeXNuw8e4M
lnH2jDbylZc7DwMBxVXed3eFt2srFc1HKw5ywuTFrsdPVZJMtzES7aUJjfy+kJ2KjRxLDfqrO4b2
qrBFyLSXVPfMruAghUONIlJO+3BwvKNRNfGJx+4OUEMDA7qMy61dwD8yVIRLoB2MlOWNDdDUaqXx
knlgD2KzyZ50g9IKL7LeQujDjzZOPp9IuXntjKQ59OVk+ZFuXCOsyT7AdrnRJgADI5amqym17GIW
w90WnGntLAPNjcc3+mABX+0siZ0CBSs96XkOfdcZ63vf8FBfdVEcPnDstC5DtEQ2OIN0ZzFsaqMs
LwHbqF9J73jbni7HrbJJBiCEqbvheB92ABlAD2DSOlpUrxzFPyCSvnjQ1VYNCiUuR/vYD7hxJbj4
p6RR5t0cvfFkYgu7xkrAIk+jn5iSo3e7dAafl8YJaWrybVCpK3JNFm/ySrv15Zg/ZU2ao3hl6mKY
WClaPpF14KW3JkvaizbSLB5zx34nUU+DuTLGy0RhgF+NtrHRbb5TDe6vL/og/Da7EtBl5tagQ5Oi
ZNIukgQ2TVXpJzOqxZHww2fGr38MOyu7kaTCwgo7zrtLKhFu7MvxKTZBgvxOMcbF0pA0k4o3Sgp9
eDdrXXEXBle0dLr2bKSWdZoIUlWNaW05uquHkjbiV3RAKnaIbER49yLdr6wUh4pp9pZfp+mw4+Ae
brW6Ozk0QB9F5Dz0vaohnuL/govuJms3GTl3FVlP3IRrkI6HCXxnALANq+GzxhsBFsydgh+xDeSJ
9SAn07qAONMl18hsHjVCwDqOJd/LrDtnj2xTuNWHqqQkd1s+T0tRG6mpt1w2GdYjo53WeWycbAv1
CbzSKZs+Nbbvq1Kn/23uxIvVeUCXJi/YV0OvPQyu522Crgr9RFivPAzVo1Hl4xY/T7nO0tA+TDip
ni1o4tRkSIVwSchKA4TiJNpRcmRbgXR9hUhdbzqZNztydQYH3+Pcxuc2x3hXt0D44JEVASME+0Na
5snzoOXmm2Go4m06JOPa4ih0dwMzu1WuHR6obaO3gansQGHmeMvHbN4VbYpJjRf2jhWp82A1PTRf
czg0kxWkPgLkcCMg99zpk7bX6sm+IFpHBTdYqaxBwHki8eX5tc5cfJ2CwcyxzNoXfCg/iS3ZG8eZ
vW8Jp8ItvckptPk4uE6mGz/CFHkvrAq1pobZNMf6u1P1NoXHjWjfFIvgHQ0EFcaZzDgtO8mtMGwu
aRFm6x5jDue7KLtOPHYxivO8oyUdrrEspre583BtBjyf4aq053gapzfW7vCn81jUT3UDnApHE0J5
kT+WQNhoXPE4l15DO4CPVTETsS2xOOxldk/uZk7KQ5X2EODjoqVltiq8e5vIX1WJfhsa8FyxZbKo
psYS1A3dFi4J9SIvgzX++m5kcO5sxP4qdrStPtMA4Rptvp0ivBM83JEzx+4Zr5LSrf1EiOyYFyJa
jJha/YEtv5yI/SfUCOFTN5gPGreEXliO7j7tEEDOI4au28gL+8lsAm6RdODSQ6nq7R+YUJtjNOf4
mujotX+2XP3xWqcxFB1WC6RFM0El7zVeZoYEXTTH0qCRuJ4Cbdt6SRHug7o9TPQXPUb48p/oEDDl
qulp0onSgAvXm4fotXIttekNCztjHEbvLqd+b5W7EENgTrbWOTQbfFnSqpDD5oE25L5i0h3Mvu9X
IAVgsPBo/1WkFkdz0zKGh7ZX6koasRaA8yeGZ6JfuCXA2pvjihbA7kUEZv1eNyJ+5Z0MZhD86wN4
oPwx6G3vlxijjoKVLDDJn6X9i5Zm8yUX8kAoljVVbjqfduHZpLLIindAyXtQMnTlHOyyP+Q8bdeK
88Pkk1lf1osBnyJCXeQ+d/1kn5Gmsk/M5wmAmw6TxMqp4uEW1JbzzHsEwzx7j23HilND/JFVQGEz
edtDE4/jR8pUY/Ewwu1OZVJ/HSVDD3y1SLvGiaPoqDXz5pU6lvRiZqRyuYpbS64NL5/hi9bpJ47l
lNAfIGaVDQZzYxEcWFjlYM0iblYcfPXjXJswgAmuutPKoJ0n30yGJx4Ing6v9jANvwduVL/Bw+i3
BaZMKshCL6S7uJ60IwHm/kqDEyqOibXxwxKTepxgf+M/hO6/7yRVGHupDdWbF46EVqc56A6VTtDf
T+KkRjohF/pSu7FlrdzSbO+JxfYNDLpZw/SqMuzrCy0YWxqh9Mliwuc79zambMRr4LWBtSlikY6+
3mv2rsus+B54FQF1CtPWBSsLyI6uBfjJjBB8bb1nw5Qa8jwNbX3Uo9bxncoS/tR3Cts6F5zMKnwR
sAA3tcBrQ91Gu6EmihSIrqob+YjWV2zCz5nWQ5+RgHH8USbVQUmrwY+eFc0rZsqFQRF2Sidprsof
6WRUxaaFOl1TbVHPv9OJZT4Egu2TaTg/rTDyvkuwDe9lqMqtGQHR83nEB/kK7xFIJkqseCKymBWH
WAr54M2WfOvtJttXUQXH0Ajtmd4ZczJ/yoE9cRvo5rMH1IqQTG6OCGMNq8+iNMo9xGP+bzp3qbuH
1j7d3TSo+/VI/Pi993p49IVdvTGdtzfbg1S2TkZDvHYzB8hNKIaOa0mobgUeVP/0avZKmyB3Qu0I
5yf4Adyn+I5901FbE/v4qVPdxFypacD5G8W6XJrpIQnTq5i7+EddyEs49eBu8x7ntbYBKsdyaWq9
m9V64tLBVvJDL2cNaXs4saCaaytXD+WONLFdreymt37Sj21g3iG0+VxYk2Qtlw+Iy7pm6tNaV7HY
eVkYXlRrzJuBcOjBSDIgIJbd+nNlZttOiO6sswF0uib/Hb9mR1tb50jqz5CeVz0YSD912uZ7iCvh
p0PgctuXglokfprzglezuofIGFMAKGZKgCawkXTiJkwsGp6s5LMCwVWsGD4BJmlRxqPFHB5K1kYv
WTDiTLdFtBNYNJkPgu7csNNBhaUU/kS+wVuHgjNiPoRHd6a4bFsQOd+7sVfT9GaE6Q/lSso52Buz
BYhiG75gVRnOhq3ofEo1vToO2D/O/A2zs2HF8Ucwxy2E3Lal4qfut6FnFoc6C02fNMZLBRCiW+uG
3ryHLGiuZl2zHBNxc/jvlFy0cTv9+ykZBvX/NiUXn/H737OjuuUuX/PnkGz9Jgmvk7LGbWOZEi3l
z+io+xvgM05gpim/ht2/eHf036TtSZyE0kZkIVf6PzOy/I2KB6oKORP/Y7T+T2Zk5JR/mZFNne8C
SDZPLdf4F/8r01o8k8FbCjdGn2ag7N1OgI/Q7yAMWt5mtjWrSU0gRjpy3us0BBPiRE3+MDuBNa51
vUg3dBj0nxIDy+MMAfbNEwl9HqGXUo3BV+X+WAZcw8VcvOU2oTbh6MZjEw8OMGsmtAecNSBMcJ6x
/FFe5sDldZ8k8Pg7Zr3+UfTvedlwzzBYPrcgNl/LNO619dxnABZSQg3vuGbycUVsZyLOREIy8EcP
5RG6jQzTTeXU6c+Iu5g8epNj75swvQOAm2KApPXIEyDzuocFnW3ybAlmtjKN4VJcX7qSkdIETwJJ
OjF3tbe0MY3U2J7NRPbuhhdWDCG6yBwTs0VaflQwpl5LoC2XTk246c1MnUJPDR9sAotXCBQw+DnM
TCfWUvVtqpLwHQYRk3FilCuQLDCF82rt8OaEreYOl5lCkytaaAkS2x1r0vL5IHfZGKcX18zHm5WZ
87aaWn9S5UFKvH2rmjGxLzrwOta0G4xYXvVaEdVIzPxjVBlGmjF3r46ts7Vok/bJnKA4xEqpjTVM
5j6YKz2jZImNnt0SeEumuTu54xAHh1np9bGfM8oJREgfD6uCWp5dkRvFutGm7NnMq+6ps1JOUp1O
YRu9kvqPmFLpH63G+qwabBptCk87DzNcRGybDs3Sk7UexmA+z6HevWTpVNXrpZDwPARNfWIR1f/y
ML9Qfzm1WuqrjA1kbxXZpsL0kWBZ9Vil6SxvHhhnG33l0UnxXn+BA+lvsXdhnCP8GvSQvSWQDbKl
gKGuVmlthtfC9Qp9jywb36MqNV+MMI9v3mzzp5lCNk86+MZtV0fWSTcShoSoK6M9ozC0vwmiptH2
9X6Y9P4eRjkloYRLX7UibI6myL3fMWzIZusI1vQrHbNyvCEL6t0RfuaBzXlYaj+S0HSukYXHFDAm
ZPiVp+b0w6pK00O0ABEbijn3PYBWmKggI/BzTGG/qugqx0Q9KH2KjhIch7fRywEHU1BYuEWmMPe5
XOlsN2uxNK6VQEdr/rtehtYD4bSu3CCGV5cEOTVWnKu5y3+MhZ5YlL+Enmfx8YwsEiD79rHgX2Wh
h227Gr1+ShwsE8RZs3OBClaAUQKfPkOvxIgU9NT53KehN6djRMXzvh6cq+4mHFktOa9Nk+GM6hbv
aQRA0m/U2GWvQcBqV88CTk+yw1m3TiujxK2i7CfqhrpqNcV6u26tqQYJG4uLxXh9brGt7YjX2CtV
KtjGKUZXL+jTjWvid2m4X+6Bwgu1ijEDfh+/xlWECpFcZQzc2POtimH+yZoVtJkMEaOwL4Zea/uh
a54tjtA3LXWXEtJlQjYZlfuwcB7KZXrOlzk6WybqqsunGyqFAceLebtcJm93UtltaEzsR3/M5RD/
TS/bSLBzvsn4TskQGb46uuQE5bplwheM+n1yZM3E72Rq9a5b1AAPWcBZ9AEboSBJELEoiluBVlP8
NouasOgKEY5RKmfRGvRFdZCL/hAjRHiLIgH8n2X7olIksx6wy+ZpPSFhFIuWESyqRjp9Nqo/tTOf
YdCKU/IlgEAPINGqou/jlzqCTOLKCb0E4QReLmXWsXEXi6YSIK4w9j06Q5JcW2QX1kMsF6eTXPQY
Up5PfWzmRMllux4W4YZest43vtQcrEGkjiLAn7hNMvZpatF9UIBqHEjHxlSndhGHJs/td8YiGOlq
woRjGZJxEbzBsQmlFfPXq+ZXVnDqwRsHa+sMkO24jE7OIkuJsDEwwyxSFc2RO80utB2ZDq4mVlSX
6UvdUiW0MneRvOpp8u4sqliXYWTJbukijjle8ynLSBzTONRPc+7VG02xfKKmcNSXxywsdGL3U/hN
gsf0bd0u/XqR4+ZFmAudcLrQ8olxqteb73MaduTG8JoYXnyzG63mlkDmA86iUFKQ/jAk5U99FgQ3
exEGcW1Cjy3F5Jv8mDxmDz9dhMRsDN6jRVo0FpHRWOTGeBEenUWCpOclX7emc1SLPDl2XDqJJl7s
Rbq0FxEzSsZgDdcGynUqPwZGi7sLxoW69HHaQgj0tt0gs19kTIoLqBO1iKVDa6GbNouEyjNGOydt
jK5aR3l9p7wg8+tFdjUXAdZepFhvVNGH9aXPeqVSa9Icdy7C7OKVIrvSm8UacZF240Xk1XVxlSCm
/UXuPOSLFJy5pudr3SIPD/qb3Tecj3UtfSKKQ9J2kZNbFtlb9aUx8zhc9GZMPmtc1cV2+tKj7aUZ
bpGoNaTdo62GCRZ6PB6cllfkmM7OQctonv4H6fC/26R/e072XE6W/8s2qRz+Blgh77R8wR+HZE/8
RnaG+BVUlL+ckD3nN6w8LJRJZrFo+uKU/rlFMpctkg6bmBXTckD+nxOyRYcMCV2oK2ykLLl81X+w
RaL06e8nZEpRaVk3HU7vnmCf9JVn+csWacrbti9kTD9gnY8nLVFUeaZGeh9NO/3MSSkdwASj32Cj
QMtJv2SdL4HnS+sJpNKuzL8oQIz9/dUy2+A5nbm9T/UiFkVkz8JD+aXmBAXP/zXlW0hLeoCwPGby
ebLb4dY1lclGf8ozijoTN/vsF5Gqrzv3OQL3jXj2pWK1X4pWsYhbaDWHaJG7MKBlm+RLA3O+9LBi
kcaI5mS/F6hlITyOS+KN/Usb19YdwQ9Vreur4Fe7SG2h1j+kGLJQKuAuvs6LJGeBJnwZw5rqpklF
v+jzQLejnZFikmaU1wp7Mkf+yVTc6eH4MMtGHzAeWlRF5pp2K4sEp5fs8/DSa0ZwcL40wxA1jhVd
aVpnGKZpgkd91tGrBsxgcxUW+8wJ1IYCgOhVn0yaD0w3d3dq2futWHZlT5NO2ywnBvS9rgz38UD4
FEqDe7TZZexEOVamP+e585RHIZE2UjaZXE3Ap+gyo2ANfRl/O8EAq/Q+J13gtoeBKfGGZz0LCq9p
10aQ1scuSJMNzhQqVdkewVevR++0sK6+NosAu7zKvVic13nx97K79zKv9yHkqT1tioopJHDbtReD
rCJU7VRPdTa0R1266Ig0ot0IIdLFoFVF9qhjjBJUkM3JI9zEEh44bsQfWScw5nVW67J8K7FERDPQ
CN7n0uPY6QQtzYZDssnoy3rERIowMsYIdrhLcfwNI6Zy6AbtsU1yk/B0NIZXt61+0Vg8dXvRznXs
a5SP/KL6LrNWNAQRnI+tuf0oGo4deyh82TPFj8kBZGS9gYaYEB0rnP690j2GiqFBGkKN2nqa2UhG
jtrc6iX51dUY68Pj3Kowea4FCJP+RrlbDL1dn1kQ7aTex/dhktEVs/qkZ5/8dMGwrel1jvlsQa3h
GDsDJZxKem0cKAGXUGFmzvUS84nV9liOBhCAk258D13+DDD+fpLNT5YiuUjkT7fXra73xT4o9KVl
Ap2OjZiz7j1DHhGw0y0VdTm3t9msiYdBdkmHlSyQaoDJlBtFvH9NaC/YktYnESuhDFDkAfU6NHM/
S/WT0Xr4t4QuoX9YdzwN+2wQ9nmurADSWIOyL4ppz1KSz72jShKjvTUFfuE2XIFWUYuLxi7U8ZXq
SIU3AQ7KZG6PRr5knln9HlgrDueOKlJ/IJ2xq23WHnj75/rkqLo74lfM75NeWMUqLh175yQFSRlP
3eaIGzMtk18Qx7/rGgkIwCyfblNaPo2fEZC3RH3TOiO7QNWTa1WgVMWjrT8BFeKp5eKmYy5hfSKg
RFHJgBMlGUJSZgZ+nr5Lr1gonz2rydYhxborrTT3SRveHVzE9LzoyTqgQGGdxKK3V8yf7r6ZHYy/
qbN82uXwTZj0vgt2agdZWvPGyByc2kZi3Ikvo+9mc7phaLAPOP1z+qA9zpihpboHm3Pqph4TPKi4
wF7MzLJ+yNxO/CjlTD9SPn2UXSu/obF0p2pwspGHlOKZwjEFxT+2A+1D0PKHyJGG86NIwe1RmpFc
555nY4oZbV8CLt53mpecB10DoxWqcNwGxtyt20Lka2qgyT7HaX3JO9qEZJMvEqDxLuCFAG4CGz8G
VMMCpG03ePqpnDH5UG5UKSKZzKw1MexmfNqGmXCjcgjzPmKwF3zmZs+OKR7bcQ3esDjHbNEeE+Vi
ChOgOvsinRlEDLERLgTAxJLdtlFu/oNpxL1GbYjqHvLj/5GQbzLsDrtzOhaPet/FrDtC8Y3sSgbJ
wWpfpR5aT7Iei1tNGnUzsSPdZoREHvq5dQ8sNRU9OSgbG7raMh66Udw9xZZJDiNS5jtZzWlvmvVw
Zo9TPJCZV/uRAuVHpeyU2lr0DJUP01Oo545LikaPqRz2OJkzrJ2VjW1IRIBBIIKlOBNdHplZ+Kh7
gMxiUCdkQTrpUj7hSnZMZujTMYNUAtpmPsLeibY5khH2oCz4HuFyjcDG2uqN4x89pLPWx2ejT9We
ypCaLgB9/Jm3XbqezWr+ZvYmonmQyIYmghgegqzVd6zuxnlGmD0jnFP2kDki4Xqro7vtdPoTKS2D
JrKkopetZk9M10X0UtWVouvFIZuuSkQzHkz1njf6+A6OJ/tmRhZob5AKI8taE5ekYc30fnXtkULE
W9tREsF8bupt+0PUznK4nRhhUvFjokSu2JMaaeIXi1mAcqS2dDreRKnAzTyXEf5YQtr5ptOJnUxm
P9J2Jcb50217ZxOkE2MwHFVJA73FhNM0Q7AKo6nbDSL/NozQM+MUIBIXaXDgR5n5lEtmN3NRkuxC
HrtQq/yaDsd/pF3/ez7+d+djFE0sUP//8/HpvVDvf/da/eNL/jwhW8AESZyRK7ItyzN0Tql/6Mi6
MH4TxD857uJ4gjRO0vTPUzKOqL94qzBd6ZgxzSV4TYT0PzgVI0L/y6nYQwJzSYvYpms4zj9lPuug
dbMkHJ1TblSuvoaeqNOAp7N5rNedAkpTE39kbTis0twsg0tZTLyCG1toKAczKBv9KSOio+VYnKD/
jBsNhK0V7N2AKxrdtMfBColmpnw+Itwqt3mDH2C4tFSQQoGdDMnpgEIl/OjbVmW5cyb6rz7ScLhR
OSJZyBqaXFuRI7cZkSGMPXXoV8Y8PWnuDB10binMWtckUljXLFm+eccWhfrGYtQze50oweJKNrTa
7bPa7eoruc30qakD71Vls8nUzktX5ybrk+rkFE2EoDx5PzRQVCV/BCiszQhbON7hNRFg1qci39Bu
5D6mdeG81ki1vuaVwxuWat44zLTbsgNWw/4Kpz7sD1JTpRlpLkEmjUaaOc8OCdmiN0fZ9Q9DmcjF
egkcpPTcj2ycLq5oABL1KW2V/CN46DvHfIztWOw9T+qbNjG99Yguya8xvfrWJbSDr8U0Cb8dKLVa
cQj38hVHZx6JVuBMq0EHwgf9Ib92LFCfQbiyh2umYYcTbrp5ypiOvBgXRTrm4MoSTYv3UZbEn1wP
9i1JyV3CtDO0R+IlmMRsB0hiOerIum3xLZolR3C3K6+8YuW6xynNedhtjQfL7o0XjSoCenFqw3ws
rbDzvYrjci5x7YCYnMG526wg487qNvDyug0oZNIC5Gq35kCfAhyIkcREUM9v2pRXWzfOtB0W6flg
gZr9QK6Wh4jcxtMMJe7SaXV5Lun/zXfWrE2PYzc7vU7Mo7daCLCrP/+N7mf10YNmLy7wdSxYcdJ4
1HtW0RyTSoVDAStNDVnpyzaowazgikNYIQv7f9k7s+22kWzb/sr9AZyBLtC8kmAvUo1lWfYLhiRb
6PtAF19/J5TOc205yx55n6sespwpiyBBIBB777XmQpg8wh5WG0jMhv7ytkz8d0X904rqmx4L3X9e
Ua+qHlj8+9ncX7/192zO+x9WQpOGtvVXo4Cx3d8CVhvDPdJjpKuOYUFV5UffF1XgrbrpmVjVgZNA
KF9kpd8XWZMXhOCA/9JEbKFb/r9aZC16GD9iXQ3DQAnDSiiWKaBLncrPf+g8ABoaexLA2oMoQ9Jl
01Qz7vS4UQQ3JfW2alIPU0/t6s+d5ob3IMKwCBVleNTaBOUocwF6ErDbK6BgO2K8hrU5GDn9Si/T
7r266AI3rhHoVbr01wZtwWujJOggbZnwkfSdP9gmG9d6Aaoz3wgpbmxMIQQkDuR6UiYZkd6OANg1
ta8aCuu+7Kc/iMDfPWU4A0s2DOEZJp4DaAXvVPApJThMIkDoTHamGzoA/i6ayS0wpVw+F+/7h0vk
H2T375Ttb8fjuUagIU9T11gU0j+ecRCI+hRlWX0YtdaC5Jw/LzXNEkzxfSf0H/ks7+auy5FcyMEo
oz3U0zyTfz6SYlOoOkLfaR41XWCixQUagw0Ne37yAZOTvZvjNLz71x8P9qir89CGpoe/4OeDprrJ
wKPs8kPvxPi0taW/3NH0EkS7C3zu//5oApU3Sm8Pp8AiD//xZEa+NyZlkeJo1UeRnUvgl1s0/fQB
+ty///2xjHda7+V84r3iIK6F3JtO4s8HmzAHxoAYkkMTTzkFdByyqW2aogJMZ9DcgcJw3bc9zx9Q
oHt01rLekPja/evPjNzcgwygIzd36T7+/DZQm7szKeXpoenh1wZTN3dkl4bhve8gJPzDwX69hrBI
GIKhvaDTyQ7w54O1jZ9bsnVSpFlK3VZe2wVS4w5GYJTFuAUTimG3JPDxD8f99S4RugtbG3QNxGRn
CQ3/8YvNonRMIoeU93JsBmTufJuj1Y8jSWH4cH//xb47lk1wE70S30DywCpIkM7Px7ITbTSG2E8O
CRRFZiuQoVa13s6nCCjux98fa3mtHzw3b8cSUCvIo3F1W7wnE6WFdIjI4RpSsxqNoArd4pgn1vB9
SvAf7/13HeW/jsMufEEgLZer+fNn6p28a51qSjA0E1wd4PThQ9lzSW07WOJDnCQFw1bmthjPcMOR
QFpE8fn3n/XdtbO8BzpyLHQLfggSzLtrZ5iNLGkIVj2EQ8fG2CBIdhUpLTqH1lwcq8gTAfvy+Q/r
+a9gLxDlLEF4svCGIDN993UOkYOUN3SxmyFX/tTiWzwCsJovNfvRXWvVxLNKrZoQe85T5K5J4piH
w+iU01ca1k37UtNbPhIWzDxzqR1gPvMPlWq3vz87//Q+BV8Me2N2BzhR3p2eTFjhqFxN20Nbd57n
ubdbsBk5MgqcHaPDxjitaR+nmotBoRqzM8ZUDGsWiYiHPqvsEzq88ICEw7r4mtO5W1gXVYpszneH
3e/f669XradzNqntMNw4v1Riuk/iHzpRfHu+TvxkhlowI/S1k5vfH+fXOxGzDl+Z6zL6X8Jxfr5q
E83kpGhdcgDYpW79ZAkOAa0uTuzVxYffH+v9cs7l6SF+8sy37A908+/O/+x1orOnlOWcdNIg8sJh
wS33a4QDGR24JUZnAgxi9JP7WSvKaDdVQv7hxBq6WO7En1cEz6LMhRTLpoC38+4z522tmdwZ4d7t
x3Y+uLnJYir9yaoPUV+rW8o9/VksgUgJ3mNqoTpOI/6MfhsYPFk6BH2GR7/v5xsaX0QCdU1at+sG
yA8ICVCj5zzuGOng37xTuRW+DkzYH7w5V2cmOgRl+k3rLP25jEawJ05Dq7Pg0lMz70gVdT7Aq9b3
UN2MqxglJTHpdaLB6hjV7RyFVr/Ky3i4LpDaP+Uh+esKCNqZ4hyVlD+V4SvZOaI+lkVDl7Jk5rNH
4WN329SNl6QlF1Ql7Vwk26uyAdQfI5J+KfvC+jgy8mlWE6g7GBDo21/zQdpjUEBfgaXqpfEZYUtB
qC5Li9EOyXMfs3hXXSRekb14JvoOto3rMtTBA42JH/U47x17N9o6m6HSnbqvnotFtUwb97PXjK13
RyOZ6427P8pASfocHjWGhlGlY+1E3ep+VsgPoM/70dldfrcTFW8DYDui4GTsaOZTBt77lTWfec7k
D00zj9dvpzd0SGAzy1i/ra0mJidFuXl8IOvDsY4m7oRzhqAVGAQpdPXGfVutsEmcWqlYoTxj0r6U
FaC/daVPZI/kuaH2fVJz7mas5+Tl6Hp8DwPB/tS3OqgfM9LLm0XPvHRueZ0xTuIzqmmybxs3eW51
H3pS2LZzhH0TcvOKjo/4gFTI+uiVkDNXmsm5LYgne86jwtwadPKfUrGEDnDTEO8UJoW6FaM20TTM
iK2HxztdJzPVa+DaRvIldyRLE+N4rDE6FgtruQ6LxW3m9XT24bJ7MgnUZLCBMYpKbQkO5lpyC6nO
0TiD5AopveaV7AYQu0Ij+nVxHwR93NF4TvkA3YpUO0JdOi6wDVKS+ikeI51+psfVSwjsdNOGzC33
PUiYC0oE7d5hqrKoyuz5HGl5esy8fOMr9F40haZrUH7NFjOGgfUMLlEDx3E9a1VLCEycHHSvLU9j
RD+IsVoSOGannw2rVMe+0Z09A+fwPpLuprIXYZhTZueZo61R/brXhXJ3INBpBJGZjaY3hWKK1m0F
QYaR4cwkLiP/VtcmtTap+dYGnZ6tP6GwQDiO7Z2zaj74yXCdROD8U8PfxjEjL4aWFcQUi9GChoSJ
PGF/BQUrPeaZ167BEuSI1xfO1xJwL4X9Gb+ZdUZ8dt2S4LGidTIFw+wRakCCyFY0yUcndFD4d7V5
ylEQ6n0m1rUsx13mk3+dKQIPY6U7NEpIa078+K6L52f01091r3WblFj3YHaYDJnIOQ+a7j02i7yD
VlCdr+fJ46nW1+aXwrKPCrsnxsXkEjsJchPbuR+G8FSVbvQoaZ9tYnuejnFesADbyx6pMOeLk1gW
9OSuuTWSvDtqA+QTpZyrzG1mr17ZBc4nH95MY0bdN6Z/9X42KrwysDJDjEqRlR6Nyq6MVahF7lUv
ct5QlUPCWw2zqT4KRQTENObgVeQAyoo5XnPNRsmOg5EUtiBzCW5q0dR/RDY5fpgr0MzYlkCPrYgE
ns8ZOK9F8e5u7Qx8W1ogj55yB5xH4xcclF30uY30O0+M4507zvPGUn2/WZ4/TKyqGlJVUjfFTScR
sbncafnB1ujRrswM9087sxfJvIlnYel0awcCF0tROTKkCnkiuJHv7uuU0od2VRYUbPO2vtLtXT8O
dr1ua7O47nT54OYKfNSIjdpuFM63CPFpGkgSvtKtSE1mZXWXbcs0EzdQw7ut4/bRJ5lG48nqp0Am
4XhMQU2hx4Mr9IW4CEgRosQZgiO11Q6l38ZHBjUo8MwRi4caCi7MlL0DJUKu3eZz626KuQV8wMxI
Lxio9nbpvUp7YtzplAZAqkK4n6ZR+Wqni0RDSzYyd6569mMA//a1Uv5l0hoHt2I3r62qqteabNw9
FbS/9yfDlKva6Ntvtel5m3pM52MjrbNb2PrZD1sMd6Ayr+CGlmxhShcVXO7f5mFDIGFohRbFfxrb
tClaiMCkT68NmftHvlTUhALJAg9hBufg3uyXSendrYvi9DA1ZRd4FXAEz+ESYCSKnjCMxG7ESbp1
mJXgX0jsjxnq2RtSpyzkeUZ6CNPGXCLmksDC5dAQmLIbhODC9sszzFpy5QvfvImanCTRxrWu/AhB
aFvDMgxFYwSFN1a7XFf1Nled99QvjgwWmmY9dGNirT1ZtQCR4JLs4qE00dqOBmyULsQNoU/Wpde9
6pqkHLb9PnioVU0iV7mZM62ykQkP+S7PSvezIAL+no8WnRi4eRUICjs/zJo/f5OU41fIP3oa4RqA
E6Llhm6NnpdnOsEk7bqsBnGhYl+CzmmphoNRHXNjJqdrkPV5TIscDYeQ1143TXur6WKSG31vX0yq
PYwewK4BzNmpwth2Tnt6u3Y0FM9LqDVgqdpvPtlIQbaOk2avvihwVNduXR2Q4dFLgqb34Hb1l4KX
3rRNZedrXyiQLl2ohie9tlNUpFoHRLLu2csSdiTXTVwCgUhRIcMkStZ6lW74xpNNVpgvo+aDGAM2
gfzCt7pNSVzC2fX76tk1ygHMXKoFns8zsIkttZsFA3eySOWNoQ/dc9pmrNmEchWwuvw2i+R6sGHq
iI9S70u3e0Gc5AFgssspfo01FKiSuB7CEWxZUiZJ7ZW8kPI8idq8JKPoP2IVHZ7tNvE+R72PsWiR
OmMKAsIleOwh3nFBrpZFudccez6aZoqNu3AGMkwZjOpZAerNGxBop02KC3HMjDW7qOgym7MbyLyh
q2E2IfoWUop4V3La22Wqn+0xyVEgjDwzkLQTSZ/3vYMNO6vihW7eTHsjXDQmLeLsQNpmxXI2g06B
BW5CDBQmkhl/4jFi0B3iuszJqog6BeicPLKtn4GSqHko7Cy9lsdaJf1LTW1EhYHurwQw+Nq0XvIl
NJdLmY6Sfo7d2gTdaLbT3tEtAP/CtJ40s9ZeTacfr0IPuaQoVQrzk5ed7Mn/aJCxvjJ70X4Jazth
O6n766ZLPrIxJnM8dJBeZ82dYz1E0WKaUiyvYR5yURUPuiiJqIIn5g6E0qVuqdbMrbb08kGOlAxq
UTEUq4nNCdTNGIpG2TJgp8ZmfrokP0zJc5abcUkCA6akPpYVj8oFW6SZ294Zv+Gp9HfU8va6aU1/
m6FJW2eFQyhAAbU0GYwVOSNbD3fdmhm5Frghl7OeTsZpFgWUGQP5Ei8cV723M+cmWxXFnO9wAkwf
GgdUntl70Tkth1etJoyhUVAvnWEwjwmN3U1HN+uYwGMmDYL2gDkNSHnqtt/VBMM+ZxI1AzU+Tx02
Qkd03Tb+iYTkk1EilpFTepUZ0y4DC7ay2HCtKaod5j3T9ejoBobTydkLSMxrvRg8ShNyYmHR8YCo
wpvJ6PSVzElk8GT3TbZatam1Su0MhzyPovG/tLNWbNu5doCS0ztQkX5AYw8WQXtKHHtbEbfLPsW/
IOU+FlrzeSzUdU9SJXPsj6QFn1lyaRgxfT85rXol2+fB8HGfm+WuZjeNXR0mqZ4wbsKZRxQTwFih
d2vVLuMgzRAfyXTDz16Zz5NvsLEigTvwYvOQQ7oKfFPfpkR8TLFL7kfkvBQDTDSzoKuNBpaKIBr7
/pOy1MsE78ZJe3PbkLc4rmd/jj7pTHPg67RedrRb6AvzPCOpSaydoTZDkzySbItHUsYk/nzUvaG/
b7wGkH2XfCBQIyZLwc/WbTP0j5rZepsJoM9+oIa56vsWyxjgRm7zWT8KK3EfnY60xqRoHGCCMXml
SePQHh3TpZwg737aVShPNhi63sIQHXWF41drt3Ex3ZFY539FCoWhU6tzGjqrzO88fWcO5midpFcA
H0WiO0w3udkur2c2WfqEYs8ZaVwYoTxEaEh8IP1Z3a7oatopfCCAGVuwXejEMvZDe9fqXe0i0dEk
QadVKc5nn6ap042UnOB2121vhp+9KAuBqzvcgByVEQNpOBQipkchRQh5RVkUcdn3QcXyQp9pmWmg
aAs/94RhbEKtocaoTIEAXRFUyzPuwWvC+ayBdCT/GSSQnBtHv6SaSIaNXBISi95lWRq71FpDpaU6
gY87fEsVadipM+OfMzK1NaKW0NqMcMqo0GhyR2Ca74xOSGQdLZVIpAb9GfikI84yHpaS15fVvI5F
3UHzGNg65Jqj72rDag/s7XlpAHMa3gkK9EDMEcnrBAjd6BiZvjg5sRxJy/ZvZcf1jWgxNCE3O+Bp
TteKR/7BzDoepJ0VHq1Y0BRgjHyGMkiPYJnUvB1vqG1tM1dOewgdIpmpE1Aukt/5+PZXYJWivHco
+9/SsV0h1B4DY/3UFRBJ1lNr0iXwrPF6VGx7NIpNZj2qdD74GSeTybKAtCub7VujGBguY5Sp8oI+
o2+cF0kNZieJ/Z3m8xaLmPBMR8ly5xSi+1Qlkg+QpLwi64i67Wi83IgkNx6LXudbLzPizMNxag+t
KKebbGK/q0Bf7VXWk2Zez7OETcvnsgGq3NeCsq8Z4po4zjltdmzVqO37PnfbYMjCMQMCR1eE5iWL
AVAseL+IBip7EM0hC/Wi4PrXlXblV1H9RPMv2elZSkfRUye/bTsEgblP1i/PDuwVZaSqrcQvb5Nq
I/WLMEZxqlLFhEwJmlehyo5v151GHu52SPkGLIWzAbiIuo1lhypsABfH+4sRxWol3TX0mba6zfvl
nOQ9UzaDf+W7mi6VS86qQ5NyvTA+z2ZplDsE8BIVPWG7LuCEaxSVXlBVpP84NleAtJf0KX9YXjBP
nQ8RCWrQUYDxM/Omn+/WXjCVrv5IcK0CwWy3B7dcflpJzpbhTFywhuXO54EX2szk9AjAepr+GENL
Bf4k4TgnHdd9rLG9JucUb+xb4wl0W/iqSMc4DSlZ65biRaFtVE+0EkvcpYQUfZRgD658YwyPAyGO
T2FMhj0ZkNw6WswtTFoHs8lRhsewNqqnDGD+wW8mzcIwOOQ6sqM8NO4oDviEpenQ/gqjKGMHHJJG
75eJeUXd0n6S/nJ6CzByx77iNA0dqeNjJrF8LTes2WXxV5Im6icM5xyaZIXhCGQuPEharuBAPK17
UjiqI52OnGz4Pb8F+cfi+9yLbiCrHDBpLeuXUvd8tLchuuGhDY+65NuRMuRmn7gDw3726ViU/k62
g9xElUNUES3wc10QwtyOAnmGcpRxyrFAXpeWEx5FbvHOJZWPCEqWw51uCZofjEW9QCxXwYg25krU
gpYCsh7AsJ6kJhz9nqvEVfpzpKeEbjueBtMirv2dW7UiDCqqU4yIrI++zZnCRqLdKwqCVzes+cC+
XK7BVocX6Yo6PCbge0L2AbPaa27vBSDFKPs8Jx6+eQ51MlRDY3rsYAt+mQZvSd9lQ97SSq2jTcy2
gicjBvcroxtK8gplf5/oo/e1HuzwlXAK/zgIuBVQrHky2cnYbGfhzgi+0cYeBr8JP6fOktPd4XoK
yTuiwR2Q8Vd9D2X/r9DhD0IH03UcWv7/WehwF1dfv/2fQ5c/lV9/hHV9/8XvWgfX+B/D1Imqtf6G
a/2v1oEfsX21CdpeIF6L/+Jv+RjCMpPBqvcmGAPHxY++Kx2IEGBp0JfoWoP//C+kZCQFvGuywwph
fIHxgrmbT5v93TisYUuHbx4QoOZ25SpFK88Ty5QJoWU+2mdTPI7FsNg7ayKr+voRoLh20Ef3YlYg
3ymtYwyGnV3c+kNR3iCQfxChjvWYOKx0W9nci6rXrENruPQYZs3dprjmSSJ1L2ybMjbVxk06je2T
bxVnZ8zPljaSn1iHgWyFv+7HAuTn0NOWa5NX7srkUnAe141bl6u+rBosZh5h4MJEKa+rU+XrN45B
K8Fvx6dqokcishYFM+3NViavXY4dsrCieUM02MW1pt2YuDVy8/IVWMiZYeddOAkq9aTfErh47md1
Y6fzSY/4W20K9TpOnuaaKqVq1IsgDTsfjJfKdR6budtWZJHjIoutT6BK9knrEVmkk4ZSUV/THPEu
MDwesyF/cglj2urReKe32Xk5A7Jg5YDP9JrWS1xmJNOtlc8VHRAex32E0WAYh/vIGu+8ciLfyXSg
neT+ywize2fE9p7K+5T1ZnVQS+atNnacGHYlbOGOZkw84ZRNdHnnu7G2H2MrO0ZT/tQ26RMREBc3
tloHvzIWZD7QSAVYyfnGzvmuZktum6XdT3TeURHcuppkjHbfxMZtVpwoM25pSKOnXbHrjzdJ5gPf
14aKsiSZN5G2nMu4eKJjD3sTKNIKjC3qXY5FpTlv2HvejJ1+I014VLE6GR48e4jRp9oF4jFk8auV
89eEkZyzbDqZfDl7r/KdVZrwCSt7flChDFe5dECO+ZYWZB0HGhKad9hvFOT89FjN6qG1m3AVi+me
qRDmmHJclyj9iD1DwjSQ4wgW/gXI5mkwo2Sdxm1yyRr3MZn0Z6+xrslVII5xNLazKfcKdNi+mYZ7
1Yh9QnoVF6q1jwq+I1q72GHp47CbUienmuPNOPJ9+pZhHX26sJtJYeRtYEfSV9Ifysh48a2RBEGY
oisZ5VhRhvum7RlY5K8FPv617kBL6Yvp3grpMmeJpK1lLqg6iGi4/5Nk/XbejdK5MEp9rJqSWARb
XGphu1tc+Yig+W7iCUzLaDmPxPstLgguR82YLrWp1V+gt/v0VWOAz0Bbby3MLkE+RdgmGps+vy+H
fePOwxHO1HAgWt47TIOmXWfxnDOUqYvrkokWA6R8YNvadGtTy60XaSAFH1rnyvCYzXDVVNibAtyd
dRr4RWMFbqbGp5AHrgZ/F9PBLoWE/5CV4UMxaU4fKJtSelWYyRq//8Uusy+txRM3m3DAxs6MkDwJ
ajm3m8aeYJu1TGZTJPst3I+KLYjjNpdci29KGtsb4gseKg3EK2GOYjP04mkq5/alLNkSMUmONzmg
Kly2KdBY34H2UfSBOVOFGxJUVlRy+avUfKkMzApdUzBWGPS1M5nGFs8l3xte1lWvuAwbBIbBhPbn
GoFKv0OVj/c0cx9dzbn0ZjPS7GtftbE92U52/OGh8w/SqXdSLaAXPmo4Dy8eWl/hvk3UfxSrpQ4o
xTGr9vagYXToG0kq7HQBEXBWoeH8S1nIcjRkU+ynbJ1+5vv5PPuivnRmt9xjUKuC0qDyyRdDk8WC
/vvPtYx4fxwBcyQMgIjBTKJ0FiYHP//hc42uO1kpiOy9KbMnfylOluU4Rem8xpIHdYE/6dvfH/O9
QOTtmB4PcPpq/vL/Px8zsko/9hjQ7Gcp4g172HtGZ+QhWPZ+1Jj/LJ8XY8yp7Vjdfn/oNzvjL58X
+y/jd4P82/dCKhDgo0J3V+67orWCtIIVMYfYhFguTmmVZnvdn17GbhpAzw3DMR1AS7fANlZtPL/E
DjaDUp36iGoCGBniY+a8uFs2jCVOo8PyjaiyXmfMvZoqPZdOuyXs+24qIhp5MdFTk33pKbvXU1X5
OyGq+nMEHBdtMMvD7z/pez3DcpJtxPPofJbJ/3sFjJmTJ1OZdrmPzW5rV/oN8HUCrcEj/+E4yFJ/
uYKIRVq2VvhbkWr9/G36o+FN/JBrFQrhgc73zWyQQUp5bq1Kx08DwsXOEo/MLV2cG1fqxS3qS2Ii
VPTaDKzLy1YlXeajoDNP8IAB5o/9PY2YiwVtP/ZY7kWdFOsoIk+FWmZ6jIQ574rIrHHrz8mp19vu
rsymh6nlsU8OiX2UiQdB0JHEd5fJK9x/hyI+51sknmc3aelrWKkHj8E8nj0e3rW1J3VvT2AwYtAC
R7tVTyeimnL6l+qG+A9rRc6osSXY4UsLFpqamD3W70/kP6wwZNnhgkCX6ZoIRH4+j8hxqgYQZblH
nPW2nZhY2Wi+OwRUWvvfH+u9qGa5ODAY23xbLl7i99LbFjYM4aZzSQzrcGd3ybGo/rRgvt1J7+40
VHQmTB7+iTB5eQ8/rCxJ3GQy13V8Pv5Qb7tkMtd2qF6WlT5R1kwZGh4Rne99zbyMoR9D0c+P2hR+
6tL0mcqOcW4xtCt8GNZ+SHmIxz6rUz0XZ8OIXpUzWhs3BPKeW5hVU2HRCtVVd5UnpEN59UdP8p+d
zosO9pzM65yEbjgqcD4bv6lRr+Pzwylg7kA10Bc0k1dRcgk2SXam0X7MRDRTY6ZsUHH3YhekZVvG
TBt1eVeVZryxLXX6w3fyD3cs38VfAmuUgG9qnR9OGJWqpN3B/MTA3roa4oIej4TJbRJOezYoXYF4
IXnMZ+9SCKdeQ8bQcX4V1zLlWg4z0oydst+OoYLhS+omigX9kV6rFSBGIhtwcC5h7+I+CcUlxhIC
BoiVqEbvFLjp/KCb44uiK564yQdSCdlVNXzgVqPDHusPMxuxVR3G9c7Kx51fj3cRvrEVampQZzUL
X+cM6Hk0mjIFM5adKdSDX7fDH3R9/3CT8MxY/mdY+NXfxz6OEY1sOeJzZVIXsMUhUnHk7dg6zZc6
+sM3gsr217UNGR9gK2EgnPzlnmxs+HUmmVL71uzKjeF06G3D9BjypPINvh+FNm6lZgqkwWSZwnH7
mEQ52bVsAPsqhP9T+jW6jQHiiaNwZeYdU9zZe+4y40obvGuSHAjS9NntT2VlBVbdvUBOuZvy+VTQ
uV4tl1lkZU+MuNilQktMyRdoerQ1U2Wu2a5uBpl6W9jOl7fyUtmTFSSCv8jE7+hokt+ox2Fbh7hp
c1xBh8mbbt6KIHLsqmCUWXUs+/E+kRSS3oLwUA2lnlDjfSsjko9xxvrWcA/u+IZG1/FNGmW4fQDV
Zw6WP2iA21B2Lhdk3Q9bw247JEnZuZsEDcPxnuENBYTINO6nmiiwht2SHqbnqclo5tT8bSKyHqHd
cIthLbnCAfvSShmMpAOT+JicE4uahUEWj4zcfkzj4W4kmZwRvNgPhCdo0GVUsbjzyZJfSZkfKYp3
kGjxuyJPW3XcHc4oz7khvsQdPpbMEJehI8oJv896KYyY/Ca7sWmrk8fOPpf2o9kmf3oeO/9we7PX
EcSQCDSfCBp/Xg/zmewbvADFvnPnl7Ib7jqd595AmRUKbutl//VWalfSN7bSZ6f3ds+XsdzOi8Cr
Sfm1BqlLJst042d+4EEXc4NcRs0aEXW58ad+3qPRZoSdMG6lv5hsmjKPXhBP+ee6JS5bRTwXpYoJ
/WQtXyvXupgaa0wq5wd6aeB6UKmi8kj69RRJzLEeO2tIwSbPwxiD1zqN2GYTNHiPViVetaa8az1K
Ur/P8WT1dzaj6x1A8WnDTMeiVatO9Nrv07DwMLNruIWr+cXpEA+0tbxzqQ72WeJcGEw7FJn9vYXX
dNnNS/fv5+t/O2x/6LCxxbbZS/znDtuZlNdvP7bWvv/G99aaA7becsiTsMwFec8D6sfWGmkJCJ5Z
Hl0mw1zyf/fWgOdTVTACY5X2LNbQ/9dbw2AEDYUdOP01JLcYjP5Ff+2Xu4r9CxpzRPRAc2CpvNtl
zGyCLRLU8OiEm9nfiPmMgfiHs/EPpd+vh8BGJQAfI5cmnMN4dwhE2sv41Vf7IbTAlHorYjfY53NK
//ec/38cZXkXPzz9ISJMNMY4ilt+6bQv1fRNin9n/0H2//MHeVd3uUllI47hEL26dfXbOQka9fz7
T2Hob9aen/d9BCzZyKhNrgwem+9OV0cjM33L3BVa2S6tO1D0tNzNDZNjtRch3EOMmswn8p4hWKf3
26mzpg30BWM3T8O4S+q2fTBjZRmwgbs0aKV7CzV7EAHTXhLGWidh/t7qgSUp0wwg2R8SaO0xEs4+
vZ8XsZqbuumJHQkC1go5jldDjPM6iIfGsO+hzsMsiAGV4wAJMs2Nz+RTzjDz+mrlJDwGnLZn4Kbn
7kn3lIMCG1IG3a05PuuN5jAhWZZOHelhrAkAY1HRTyDlwGrDsO2vekjHHyGa5kFcxzx/3ebFMQsX
NX9B8pDWDEHnKuyYZndl0wj+SLPEvh0xBu80VGGbioxVBongFPLesLdd5uE1nmrj7KGh2ZBCNpE3
Ow13lit5EUYuVy4V7aZSnjmjKOyMcwjscl8hv1lHVR/fhukwvvgSnNugLNKpnBAOhjukHC9R38bS
CR/jGq9UQJSe+oj8X1jQ1YxvbTtRAInOlq/a0gUC8Z7LB8JQSb2cHGnfDoPOCy0nGJ/UuZoFGjiU
zzw/ZuEERR1KQNMoiUCsgL4Mcd5DnSFgCVGUdNd9nmqXNLK/yU4D4j3L/muqpo+2Mr/5kHw+Tyb4
CbvXkkeZQWTRZ6SVVOGNsStH+9syc/ZX8diofdroE8GTNV+CCOHm9zqvV0y8j3Rys2Phi+4h0WAv
k8Xkngqvj5l5jeHGEq2x67txQVaQ6RWV1hD4bd1uRxwCu4qCD9mV40Rrn/irjQfqmFF37kVHgSx2
rwx2PKmpaJU3qdwRg5HtU5EOH7JK9R/or/OXCXLiwoC/dptHIEPJRsqOHmbNla1V/WagoXjt+ZxO
Mk6NMChQSwYma+dFjmR2HlKE0Fu6/BhxJ7hx4bpvmTfSI46Qvyf6h7Tss2kFWE9cm7mR7uIo0nds
v8LnEG4QcCFTCy/m6KPizGLX7Ve2UbJjR0p3Pcdkp83R7KyhMdnHuW6bq0Zb5AOFGg6OXzs3IYHv
u66OrRvXKKKr0RYkRjVMIF02UeiqBh19MxKfQ9NKCHf9BD8D73r4LNH4rygQKrmytF7b0aX1Xu00
814RkMl1B2Hu1ELEeo593dhEfWNDtYS3vtE66aO49JfzEcIrCQw1fc1RQ6frbqAvGUe4AQyokPuC
9tkVDGX7num82oSzBwTC0oSxow/R7sRoj4+eGQ5fylDEt3rR6PsBkIZDHMpEUUUoJFJI+m4vRgYs
qCGI7gKWfXxqCeg9l33kX08EoN0zZmdH2XWIOIhYEafRjOYbWnBqG9WtdwONuXyaYzHetvM83Uxp
LC9T19CTnRhYg+8Rp6xG52A0YliDnnA+1GQGBBL71Z4ZtjeshW4uNSd8ppicBvjWrdLdcgVmMnPp
nTgiwGFTbYdw1F/txJHFKs6rGPj/kH4Vyun2EMa7DTG43Y5Lg8Y7HFxwqXW3k9UIJrOrk46Qktje
9LrdnPLRAf0ZV018r5ipRisSF3lNEcZOkPpABRDtqyPvNro3jUod52xuTqhzl+o5TJp16pSkb4ki
9Q8eO4ZtRb2D5j7yD4L06q1kWg+lI9J2bZwlDDEc0s/W6PAQkvi63Ohz2x7+0m3EjTdvQ+AvlPB9
SPuMHLU1nHjOw1QpKIvoEG7KvG2egZFIlrEhu81BqBBjSPCzZBX4AoVebarBdfeA9YZvUAjU1vy/
7J3JkpzKlkV/pazmPAMcHBjUJPrIvk+lJlhKStGD0zdfX4u8VWXKyLAM0xvX4D2ze026BOB4c87e
a+PrOn9XJfRFlLoLWP/IR5LC+NE4OZL+lO7475q96tNYgz/ElkdhdRYxmLm0IWehPhgHTAeLyXZm
nQmeYQD0nLHchIYvY/gdRksjyQhm7fN8SdT1aJfQOXXLdjTpjot0lq4lTf1Mxne9orvMH7Uqoa0j
OFeX74IZsw7MO3SXNJetsHjqoizbNl6bUxGc/HU0GfoMNYTAUyIU1Ie5nV60r9R0mr3rSDdZBC1B
fhz59R016YTJs+quPGSd6EFCCDqV4UUcQofu0tCIf1ugRx92BepZkxheg14hzEmy69wuO4P1Rbfd
IfiwnVWo067JFT9YH+S0IyhQ3htDrX9790JE1qx9ejdM28rNt04vkQdMquWy4Fb8s2Fy64VRIRkp
nFJ7ICsC06Q28OpdAZOicBAatdSxf71rLpJZD5JV0j73YWghAyAvzyyDbv76NXfLbrTaC6UlT70X
eds8L1H6lFJb2yBWURmj3QneFVrzYld7aIy1GLVSL9FTCQNxQuHRpQxRbd0IUkBejawkHkUxwAE7
02tjRC+xSYIusvT8LWYN3+OsqB/qRE5PDKTgRoZaQG2l9YgHQShNTw2tSaXyrQss7FvDhpQ+FLGo
ZCDlVIvetRWmrw03TZNMt5Omd29d7muP2RygQF8qNlYuR5t/3lPSDP7vUefHDpboN7qljCsUR9pD
AN3mBnAm2t3UBP5gD9FL3tburVd0JK/orf0s2tF67irNeubQPF6xUslNWIbaaiRxdYV6B5UeyT6X
U6BVd6Ds87VZweeAED1cvT/1xsb7UtSue23OMNQ8L1j46vicYFmDwjWwiryd+mXBQNwMEDrPHVTK
69wjIDYbG7FW4HoRZOkECvmON561KFWufTj4e0w1CJvfx/LkGvjoNIuDHyeU8wk85RUdcH+NUDiA
ZQldeIGyIrnWyzjbk5Ehv3m+320bH/Mq0FIWQ+KkeP0TSICkLqZLo0RiFvQ0skF7oJqxJ2MW/mAq
Ssbhiklh3JsEc1871TSRgmiDwsRTQmUL9xx5TxPguAkoEbK2hLAE4G4QnJ34GkiptmkF8jKrzVDp
9dNwYzg9yr1KDdelU7N0E4UAxa0sEP8MU+YkK2gqPlEGBrkPrE3d3qswAix8q0Zi3pDcucydvHho
8XpuWiYc9kBIrs8Ny2yuS4R5CAtlB3cAidTYQ8UvcWltMNST20nYrPZQ6zoaFjfr2DFbNGLSDp2d
HtC0wFBDguT07n52OwrTperQ+Rh5+qQjZlxnCu2X8CLjx7vdyMqwkFh9r/8ANks/bogKQbN5duXh
y1hH+K/PJmwPt1XiOGeyt8a1S8MN1By5n3BdOoo7mSe7AQQpXrlFTkTJrS4RHEMiT2k1+/zDg0WS
Mh1qtFMXbaPBROOP3sQCeDoE7NLf1cCXt5Eupn3s+oSik9k339G1E1IVRl4UXhlTZNbLNsruzQFB
Ae6QfD2pUNs2dtEQ5GGP5veRyhlt8by8h3CFHTWJtHM06TetGh161Sh9+1h7c0toM4aVfxMtYvOU
IJILbiNZpXrBzGkHdbVx3apfFwidtr6PMptkkOYce12FAbPUnTU7xBApOIHRTTjemKh9luTaZj8p
V/xEVXc9AKjZmEOfzfu2cu+GwGKdKXroi3BaVq4W7JittjyIbonlO18FOGU2+NS/aTlcCVg1Bfr3
uvRXbj8jNQWNct1tcLHYCiq7o7jfnP4yuypTkkCiEOErgg/zMFgmoJrXMkrxTheia6HVxOH3oO3s
XQLYhyyllkBQor2LewV5YoJ3jeWQNm94HsZS3eR5or5pQYIOxRyzF7ySyN07Bw+mgRFtlboq2bfd
OBHW7CVbUNHtTgsJRF0REmndWG413cSBrO4VWLg1HhsHhf1Q0deapFwPTuUv/YqM5hSg+aYrE47k
ehqdBbExImFtCHmrpuycvEqBcjK1vWrVF2guEGG3Q5Kc1/kPtvfGyyBz99Lw2kZfVibh9l0Z08ZG
DtPf+NNY7JsRHWeshfWmcTEdmVlGwEXiacifq4q3uBp8+4cVWmW/7CA/XltGE9/mdlNsWqAjL7Ji
f7UYjNC8GqldvSRp6JyREZo/+6Oj07mDU/qkzyukNGhG66Eb7oY8b8/DyLUuw6xunvOG5h8AuP4s
tYPunLTo5GdjxZh5QoOXW7SNf9M5KvuV1TA2O2lYr8iVC5NPRDlnBm2Pi6pBsCohciAn7HKLs24N
8GfUGutR5E62xkFjoBTtuvCq0Ma3pHPcb2bh5NhmJiLcgnTaYIeMl3GXjTQowolafUiW96KF7LyS
Y8VMFqfxjlgzYuSko/N6WW3PRk4VGLXFBALJJQhQTas6yh60FOV3DtYqYJZfULhxiVVFGZ4Y6rkS
MVVHiXISX4ZTtiubnfEWlUj2UCRZcdFMqbmvKjwS7OczHEgCV4JyW7LN6l7LdhyXpPY2NimerB7U
odFK96nRANtz7nS3nGJ6mhyR/4jesLlgUUxv2CrGr4Mhise4TMpvqlWDs1WajQw88qkub7tixiyD
RicrW2vyW4sw0Xz5rgJMKkmoQ1v18Vlntm9B79IaorxzMXhufi7Y2f7MlS5BKJFYJrXkaiq6lLBC
oaXbBlPfEt11cZF0ZGhhUFbNFT6Z4CpmM7SIrTSu165L178KJA7QCpAj3/8vgIlwL1nTvEXrED4v
/IZY76JubxJwJSsLfAfdyVqwcIGrMvLMv62VKH4IBCJWXPff8R3eTy2OyY2DsnGlIWrcEsvDzK40
QVbYnFzlOX2zxIFZkRCY1tnSJ9RGhq2+mbqO5C5G/E5zC2sbggUjtQ5S/oKoXWhQgKV3cWwGPxB5
ErrDTLiwhRZg6xicB446rCd4gL/PicArFXjP1kCouq4Mc8t/xQRLUTb3VmT9clK3uu4QL8GN8TsS
BXuXCAwxxpceKVrbrkKj4wFp3JZBTOSV5vFQhO88O11oPURdUWFbiPhgqUQv+pw91RgSTGiTktSI
0LzhDPLEhJxcD2qSZ2WJEr/pG7lWae6/Fl4yLVOkp+S3ifhq1tjkuB04xZgVu9uhJhkp6Pr8Lp9q
tFumdptlWbNv3DG79SNN3jilHqxkLM0rI+zEbyMA21nEvVpXbURoLzTZ69wewgtaFfa9pTAP4hWe
AAa/xDkAsDCptxnT7bpTJIhPzaDf+n4rwaDi2y9oo2zHTqT3DTPuoh1ytfa8Tt9WafsQtDSUB0eX
ZyIo6Hv21ffQy51dTJz9EiHwQAaXo+3IJe4u2Mo5KMSwRdVBmbD/LfLfbRN3EWV+9UNgr3+p3YYU
LRKdw+RHocexfm7Qfzt3ez9eUS3pGWy1+dCa2jAuCda1vasoJQJzWeQl4diiKpS9KfNh4mgWVhhY
xip9yDOPoCh79LZhNPMyKGE9YDR+GwZsvDrEMBwfojrTp/6nY3NqsFMzW7Kp4pBU4tmZDATqWeQZ
Mzp4p2H9OuP7t+GVyqcM5RyNX5jF7ArTFeWOn7UZ4ZXQR9JIY9bXse937SBfHY4gA2FwdqXfsoeS
VM4oE2mta/y0vLQ/twpbrGUpKKQk4H8D39h1nub/DqWwbyDvmbf14P0uB0t7Cvj0Hk3TqcKVXRcl
CvRq8BEiGHOaiV1sEXm0azMq8xWAPQj52P5PoEA+NypBZDm2pJ3rGZ81LnJITRKK3WrXW9TvOo1i
XKQKxmS55TyenWA5fCpRE6ENksegqwQQXB5iZJzBHtgnOdVuLEg21SERLKLMGdZpoNLV1xXeY5cC
6IQWyjZtm6nvY51ar6Wi/GhwY6EbPAzIyhZB3BmXenNSm3QIcSFoCBEUYCyQkB5XPKhXk8Suj4RE
V7u8ytuLJG3mRHc0ez6Dd1EGQ7YFZDr+bZGci5oGgkHqcDaElIOLkpELWpHckN1IvuWCfHJW6YqS
HWdS64Ti47MOikuZaGNmoJK05MGjTJj8J6W0akd4nqBH6tMN00o33icmFU3yBcobNRpUENMpvGzT
YThx/bkS/7FSz/UF2U0eKHl6NAeV+jGwVKgnQb1zM40CfM4NyrJ//Hq8zDdxeBFhMjBnchSqK/Pj
eBkMlovGM6td01C6dfqQXUTgCP8qNfVpN43gobsW+HBRsUn++tLHxg+xT7apezRvjLkL9mdLxbOt
wQhMUc1FkhGXpw0KN54LwY6mz0mtATuwMSSi7OvLHvv0BXlYaAW5Xfh6Hy8rak8WTsRlnTJGcZp1
jwCTp10gGbUeSot/Y8CC4oNeY82EVHHwgIOq1A0cd1yubuyH0iy3HP4HEtcc/cQsY8wP7NO7nOVC
nMCZaA7Fgt40/c+7lFPb/6zfx+bot78gOQ8LjfAliCQ4yqQ76a8hiW+7BmnovzFoyQaTjrSQXqDd
//h0E0c0E7SNCvJFYN3aRBZdqoAp9ut3eGyW4xXO7Sudxuchv86C+tJaGVPP+yzQEdayJCpxgMUe
qxPv79hXaGHNmcVzghbj/FP+aPwlQ5t3Y9ozofZlusKd+l26xfevb+fUNQ4mNXL4TMlCXe0MsyHZ
rNpabnaKKXVscDD+0OUwFO1PSlLPi92+Mptqp9i7Xgatbp6ZYHHJMeujb6HGDIMJUJ+B0N2KFHF9
DyLr1Iz2+dPDf0EcHa5g/B6fdG2WrTDoFh6RBAaQ9KZo5BLgdEkyZoy3Tnn56m+fK9dDs+exj4J2
ePjtlRyr3BGszi7LBzYocrwl9Mc5sZX4PBYFPXTCdSjtznH0Bx+4FxgNuT1puQPl3S5rhQoDaseF
E9PL+Pp2jlyJm3Btx5IG5CDnYJh4dRRN4+gWO6Y2FGhafU4C3IOq4qevr3PkNSG9NXWEqfPuyJon
7j+GvFRZIrzKKXZTpK+r9FVD/Rsn+WxpPCHbNj+vseLDpQ6mC2pUcmajAOPpPAr3uUVUbe/8k/YF
9KjLp8cR8v6WvEK/WpVW4670CteX5MiKUIak1Zju79asKaOhGKYAnllYKm03VmeNIFgw6MPp0k85
ByKwF3hJ6BZxrmqwPBA/d+Z06XDVFy0V7BEy3pIyW7zoZTSduFEA14dzMys4fT1cJ7Yx68Y/PlP0
0prw8pZnWofNs0f+8pXRuXejlNFrNrVAz9OU/mmK1w+a5MYhiY6etdxLyDuRTWfWKFWC3PUx8zkY
NZLY0yK7U72Lvp3CEgLRcl2DYUAiSSaJX8UCp3Nf4ILsiJjQYg3FkFVYqJumftU0rrnkOvGKEp5z
kVhoGeLE8wlsKsKVF/Qoj4JhRRRc6vG0TI1zI9rDH46PIfCvx5oJMRMFB2sWW/6DseajvWP3MfJc
YiI2OsMTe976sAviCgwFmYj97usLft7wCAEE0LJh5MDIPdzwQP3oul5lxc5zGwtGXpGty6BqLqRQ
zdZ3g+YipPT6YMEFO6FXPPL5spvTpYQrB83t8PNF/9ZpYStz+Fzj+K3DUPO9pN/zgEQ8fvvrm0Tg
wWxErYP/HW4d6Yty3hwRRiLRpSsCMqWiXEugBTCXai/rJHKXNQ12QNsmRfuvL37kPtlXkVmkv8Pi
D6XtDipFyk45Gn78Rduyzx+CmaboxmP119sAa56kDBB5HK9Q4n/8qKgB1QFotnQH1Od5xNa0Mt2B
VJRUiL8epmw3EEwhjOL08YnIqOqiwFXQpugK2n41SQqvIr7ue1tuKDz9+tsHaOmCGzMNC8apfbhs
BVGqcistuS07EzvsRXlBD5GeTp3OicFfX+zzZM/F2NqwNbBpaB8uXyXakFC2GXemWQ+h0J4BQP2K
B/EQ9PLEHmT+lj/uT7kUx1IcDybLy6GCmsyfaMQGmOwAf60FtVKvsMk/TLtpMc28nNQ8tRs9fkUI
28jY5o/ucHmxlEPGPVcsje4s8dRrMRoPokrKRQv9mERN8+Lrp/l57Fs6G+85nAANNN3ejyPShmcM
385Jdlrbno1pt7OshAAl/cRlPm8Y58twNBQzwhUR/8fLdK6O3pb/9I4Mqxm5mFt7NbAifn0zn6dK
rmLobDZQWctPGEwYNAMpRUayqwQVLSo9uLbb304ub+OyoaFObK4YixOz5JxM8WmUzBMHWlzEuJ+I
omTWwNgIKSZ4NqTIPvUow+UqAeSAwXE95TSx65FwgwVIKvILnQm4So5Yd9sMZbBP6SNviHJ6mEa7
vMPqDr9TKTYH87agnDEfyOLko2eCUYW5ZZ/49UdfzJwJRzNwtjUfvBgkCWFKZ4OY9Z6WbDx6MZ4J
6pxfv5ijowxdJSUlbG+ftpyZVbKMBEW6yxsnXRRFt9MT48F1mlO7lmOvAjcWqkoMhJxhPw4z20kF
7r+ciQgLDkIWH3261IfN13dzbAYiEYQyHOY9ih2fnpluDkGrJYiHYMZ0DssUiC2oFXX6AyLG3++i
OTMiE2XJmCnkhydU6JISYy2f6Jj4v+ZnV0XyNqv856/v6tjHQ9yJdJDkcjA49AgONYFuU8HHk0a2
e5OMBi023/5Fs6XYVIHt/uxTGNZUC+sTS9WxOe89YoXC0ZFDD6VTPRRWl+CJNq+bXINREmxU/KTi
6Z4P8cTVjg14jj0mg52T5aciGbhRJKTAAXcqUMk2k7Zz25twz75+mO/+zcOlY7Z2mixHeNkOD/xe
aw6tTcl957a9/hSFerEhKQ49Wiy6lN6c0z/Ghlss26LprssxT67s1BG409B0TmCiaCyTnWSUUBwh
oKDHaNv41OnWOPrkHU7YfJmkBRxufCq/1u0+y1htBos2QVO+Go1HFohw633kuM8k16mlQzTYRZqL
6Cnpu3rve8X3EEXHJGe+WZ9Ze6pI3kKOmlp4Iffx9YM88q3R02YL6jiC4uLhgpg6/IZoYLvd59Mv
NRnNRleIKf0U/cr4+vW1jjwO411jbM+FWnbdH2cPE76rTqoKW3vf+KVTcFhltv5aj2RLOYRng0GS
zYkdxpGPjsBWQ7KjYcX6tMXuqnTEA11we7H9LYwCeLeoduhjVNNCwD97LKu+XKHG6HZ/f6/4k7y5
IsUG8XCmtAijgXdQFzvOaldQtMg/r9JbqvEEbybB00g889/v27jgXAYwDU6/h05ZvhUwa1YJt0LH
YEIMOKqEXDS3PVjRXSY5SH99h0fWHK7HHkqwsLFZPNjZYNixwqjg0Q5dQOfCqvqVXhblSqCI/Xcu
5cGXxM8NXPxwEVWOFTVZzhHN8Ir8xk5LeGhOI8+j1jBOTF/Hxqjgg5p9CHOl/2CMdkji8onKAH7j
9gFu7pttlw/E5VSYk8pbF2zkXx+OmMAwXWD8NWmfHH6AxkCvzawnbKTmhMbP6e+qtlop6gAnLnRk
YqakrtsCuAnpDN78Pv8o4ijMdwgpOAICLHkOhmHrTuXDiSEhPu8PPlzjYEx4GlGp1uy/Q9BvAA2J
1BkQaPvObHFi+2lf8xR13Gp9pVa1jIPHoq8cxEL0alu3Sij+tagh84hOr0WEnCYMAyQqvMFINBW8
DSu8NT3SVvMRBpKv9Hyb1YizON2OS2Sw/j60XZoU+gAOzJh54THt+7vJyxBb5QbE2iKrq63ekZvF
AWoIruNUZ3dYzPjFJKqu4UKEW3K3xn0Kku2qE2F22WlVt3MT7yEqknrJE042GbWiahEiFNwhTiSn
qp/U2m9DG7Fw0l8UlojgiMft5uvHe2xsWgZGeMaJmHOAPr5B4MJlM0rGJjLh13JoXt1QXVtC24is
AFvXF//GZ8eem80e5XsaQgfXs8MxL0HD5LumhGTCPNabyb5v8hOb188lvzlTiMYWtUzKdN7BZUD6
hqIaPLJQ9eRWqahCM+j+LJNHmtCXCFKWrW1+D6r8xJHpMEkZRMR7lpEjeaIcrg83ZJ4CNK96m5oI
RJRvIYGoC7eytFuMLnq6RjPDGae0M4ifSVeu0hyRINhYJvLS7PY2Kn877rW90FttYzRWvvQRhjLg
1JZ+Jx1sL/5hGx0H9QEpINDnYOU1hqT24kyrwPDvzQRSpjvZpKE2sYUTcgKAFfN7gKuqNzwfcIDc
dNqSLFBucHTx77PJXoZ1E68d6KBPpbBPvYpjczpmR8hLtOF4IfOr+mOOiPTazvIEuy6I/pF272Ls
9W1iNN2JkXVsLvrjOocbo051JA4Dlt+5dqqDnpHtMgvD9defy7GtjSQPg74C/TZyfz7ejF6aCod+
hWm+LdzlOEPBdPO5SEI09fV4wnR29GLUKzmzeLjbDg8RsmIyylO+FS2UGSfRaQtPG6QR6iPRRCce
37GJQFL2Z7XAsvdp85uOo5AxKqpdFVe3Zo1HHBbxc5FWb02EZiGUJ56kcWxczD1vDrBICJxDj9hU
q5Tnyz4tHlJ4vZNpnLlT1e9NavGrQmjhzlIQVgblibtI98PdGGBqCIqIFNbATTYeZKJHB0sQ9gw/
AAr/9Zs++vOYECkjUb/1DifGfvBrLQnZ5vSlehNe8BSa3X0q0JH8G9dxXE6KHH9ny9zHEVV32hgC
eMASXKeKak7zmo9avyra6sRCemzbOodHUWKZ/885+A5F7+HgQHu5a/CMhDUS1z6/rQr7LHaNa4Iq
H7LUO1GoODaA/7jk4YY1nqwUjZ6e7bR+2AZt8eZZKeJ2eVYV3Ykzhzg2fueoO2rRBNpRS/r4HLGu
W2oanIxpxhy/N6H6TeoG4dep4S4p3wbLmcC5zJiR11E5ew00Y1ZmVoj+gIc/WxRVIIrBjW9NHAu4
2vAZhU11T8A6hv88TZdkH7qbwendJ9dm1gQZD6Ih0+phNSVzabMwf+u9iZ0F4uig9O9x0V4hxVHr
hi1f5Hb9IhtFtG6z0bxXiK5Z7E37xGg69hS82alLiYNxe9idT1NVE4uu2PmpaT81k7FodOsZPOM5
NdPnJgKA8fXwPfaKZ2cWQhmHYuvhY1exEYwlm6FdVEL17FRbqc07/1ME4KsX9axJ//qK79qJg2M6
ihmTG+Rz4Zh58KYDbUzpkqbZTmaTtwz7Vt5bodEtczHa52GRpk8kDkD6tFBOvtsF3BDYadZO4N+R
9G21nvCKE4/hyHNnszFboKGccJyYP74/FjlPjm7WmCLdEc5ircNqlJd5yLZxjIv6OSaebYcu8seJ
B3GkiIkqgarPPGs7n86+wWBPyu/4ouvJR8oqAmuDIFVsar+qt6SaiQUjBeWkTdBIUIXLkZ4Mzgvr
VNiXODJXzr5w5BiQFGm0mR/vXkcaIbMmyvAtx4LWyOxriARwWbTVuX3Ok3H2TYwaGYsVOQApRWRD
y+ijQuztbnrR65tx9AG6vic4NpP+jW1xvg17hhSOKYLrB8/eIsl/I+x0wZTdrS05M8WEBvBMy5td
KEsHaFnrrNzg3CwScZ+IfLjms8WENvIhPIdu652luvOig90/cTA/dv90wPCgA5Tiuc4fyR9vn3Jb
DNRDcP9pMtwTBIQWVQ7Rc2Ro4ebrl37sUgiv0RrgRmfZONiA0HQi8W9eloj5CVeqdGc336CSMy9M
g+evr/X+3g6/tLn6Kzi9sgweHv9zTaawISMOBx2460VDwxiz12QZW2hhHSlGqXFuFLp/0wxmf2Wa
WnBrNpDuLJGqrcoBJr//oP/HN5zANyDLc5lx/g8lsHptXv/jLW+iZrx6zd7+6z8vXwHkH8JR//lL
/wtHtee017kxrHOcpDjAGP2fIFjH+xe7D3RHtObmOj9D7n9zYL1/0eFlZHvWvHX/k+AgnH+xl+B4
RbHVclgNxd8QHOYP5M+BRpKspExOrKyOjOaTdjXXMeRnYQL4IDDsCZKMlV/Qzx0fM2PAIhXYpzAI
h4cFLuiQdsaKxS//XFEmWCVstEmOu2Fgu6trHd4+2UfbP17CzT838B/ogm/YdDb1f/3n4SmUqyDI
n7WrNlPjp8WxoVPXlXY4ALnD7dSbQ3mbFBVzo2Opta716cKoKXFZZazd1b0zPH59eVJWPz1XypQm
LkSQhbzjw2Nw247wpEen2YFjSQcShsJpkzohVmiEEhcDYNGzAZV+vcUHQU6QIoZmjnmJ2CnVdFnv
ScoxgkVBngWHZtLEF4GBJcmd+gRMZ8Kfxf2VZUuRalO3GBTmYJzENRRpJPfjbyoLyZ2IXaKSsCPt
QgsPtO/I8owKfvkNN/G4nfPVwNgGxkjFo2RuW1BwnXZ6ORgPaPLUVUVGyAOoAxyVAlZEL2v16mZZ
pOPz6MbfYc0ddXnaPaVtPm7reMgvfANkAc48Mtv7wswvQl+n/B2N6oU4X/5iP0TeRQ1EDpiT9O+8
jtivVVcrvdjzqHIgc9DZDNCOliW2JvggcNdODbsCe9rDWIwQi4YivLZxZlCW8RCZ4SLDX+NE1W2R
diKgvYRJI24cEickyqBJDBGFiKxfkXxbnSVgKm8B2vtnSHKGrSyNdF8iM1pDJuueYpIqnsp4kve8
HXONIoaQOBMiYiuH8udYkNUbOOx2oj4fHxGuFi8gz3gzJfPtTs54DaeHqiaa3LuQBonlZRmOv3v8
cY96xV8Z9ap+lhg0LvwhsPZ49oyHlhSf57jp84uZSXiRZWxmViSfW/HCynDvLGQ76UiQU7WuFfjd
Pu/MNZlDyZ2SIW4XcuTAIBTVT8vnH4MEgeAygIsQ7EjnwWxiteXPoeZzdrVm3MqoTfeFy8sdHdWv
hjYmQqEWCLzXuiS5V2FKpXJBwpZDus9WM/zkLkDCR5pRWF5B/bQJDQu6t0Qfie3DaEvtTNeZNIzi
ezSU3RPtjunSKzv+UyIctypj7TIG7tjrNXXlJ/PHrpX2tRboHZJO7kVasbdovDBbdtiJMsBrefdG
fOi4Jfrdug4s3oSPeGxh5WpcZVAqMwjgLc81gc/vpJ69HPBekGY1wNjHWuX7d1L3y580n6fLvA/H
R5OFdEv0FCbEqkw2hBU1v/RYGg8RxPEVNETCHDSebR3wHuN2ftTzEE1zQh/Giruf8DkFpKfwJiyw
t1vLYPxXyFNe0sDxz9I6eem1uiVpscquA/c3ySR6t4i0DLJl7WcmgfD2d2AD5TcT08pTYDI2Z65c
tDVxRa4sK/1u+U731liOIqzUZlDOzPgh5EVhqG428JbVtSJB7dprevu6HX3jIY9q9dLasviOaY3R
CnJ2U5l+8V3gJDmP4THcD+6ckKbFgOndvC9eA9jtyPzEqOHI8JLV+825IR9BXdTa3TCqvFkNUTxd
UqWtnxXH8LuxaAzo1BwpCMUycJmncbaUvR7tmsJ08CH7Q7TFJU16aip1XlOWtM6c8ld+M8AlX0AM
cPCNmKK8aiTGbvOZ4quRyJeuyPvmZ1S11kuEIysJdp2YcrjSzaTla4R2fXs5lr1vn/WBaK07PNm4
c61hfDSAAiwL2Yb5wrAHZIPlJDeMQ5tMGYryxLMNDVNTm1+1BUFqOAO9M0tLbhq91m4LPb3T7PbK
ylS2wTtm306kSixsQKxXlR0QsuVfkShDLh81vl1gTuE+M5PHmsblup1T4lpr/AHesl1bXfsrCc1s
r+XBTzJcw3040Q/KjVZdFFnXr1O7G8ieCppfBn7TdRDV50NT+hvUxgZufRBixljBRXHsABFDEF1Z
EwmFhE5147LCRixj90xLVLmK0jKfFsrzyz26G1TK2kBgkI43IosSapJZmv4O1ES4HzVEws1qa1x6
Vn435k60NjPNO4+hd1xSou9xrPHBYvk2zqMRnXrrgWicKKsvTaPT9zoZZ7vMwVisGuGui14zl+Qz
8VnmM+JER6hoapl+3tuRt2sD415kvrehuFJfGLkn0rXJs/9Zq76XS5tjKcrFiXfIwQPOMlZeomqN
nkRLn8Camiij3NRbNJyeQZXUk/iDfVmuRr/+KYq+3QZ2wJrHAu5ucJJ2i9BE2BnnsryjPWtgaU3q
DaqtcKAJpxHM4A7fXTKPQUED086H2VqUJskLLqXCWcpBjlvSFAnioaPtrgiJRV3SWYIdoqAXBIFw
Y7W2cPbUGU19NTKJAENIlFkvFN/VpZXW6pzgSbgXsPD3aCbqlQhDvqp6TfJEucgpuCyI27LPlKyG
x6kXMVB1fHY0oXZ9uhKdVpCUJadXleo21bZselCxKrDj195umGxvn7X+eBMlYlp1flueJZmyltJM
cXvJpFukfZCsa0tYt05NibnwZ9VBUOGE1pW7KbWOHsuc6dnbYlxZnoi/ORJUvauP/cbyR1yZXqdt
SigmCGUBwhoaazlwqH0UiUEsUE6uAi3wnqDsGNs0YsRLUYR7txv8tdf71mVB5Y90uV67y5oB3ns5
jWejW2FxJVoPzkkpq+zNCsor7AfOhTege19afU8mVopuDJFOmFyqejL2im5LuYxCWZ2nky9e2tgZ
rYVj98hzzT6tz8OR2MNlbMT6m8JJmK4sdEnDSo/1bj+VpbdUmVZtWyO1X/q0jUgUTaL4wmoCCI4i
lmR01lZHB87IjcB+wQuo45hKaiy0RY4KRRvyZOOEdvejiI1i2aT9vC9Q5S2Wu3SFWD8v1vA5onNt
mHW7OJNjh+GXhXv089WFV9aFhcKWwuGiL+wIg7Lr18s4Kuzr0fSj3RTm6oepCA8hhHFM5ndDMsa8
RYpjwTo0x7jGdp1feCZpo26uml8uKYuKXglH6I2e1Cw4qH/H35yjyWMZNf9O0XXgGyCf9sLxdRIE
AnvO4whh85ahsq8n8BN3WqEUtxuJcNMmEYjHgE7QMmOTF64sOagfg2rpboWILTD9szojiy7P/tl8
lZFpPGAWr38pAF7uyrRD7s8AKIqBchzNNdtQeT8kJduyecMI2KKzklUcmumewn1+kUJ+2Fl6TVhv
0TMZVzFkzUzBCV+Fds3iDhNZu8sDr32KTBFcBxk7jRyY6lUwvf8Kr/wmtBlr4pflPCmT/PobwKZL
6qjD9sQrS+OGaTD/JZTkFKwR+M2qTQiyDJiIFlnFz5mZE9vQ0NqnMCL1ZWGUmpsv9awat0EmyTro
CNoN265fBbMftGCz9YLONFvW47z9xT304jRDCo6EW6Cwg/AqG8bfGA0iUJV+QW5w5JEI1UO0GcmC
IE1UiRTTmFeeUDt84p/Ohek5QZ3zEn35TzqwyiQfLwi0Bg65WZ75lHDn7bCTL8u4rCDyzNt7Ubqr
jhfzvR4rTON9zsNuG/vUgcY4rGHPv2X+JSTakvjzyQ3YFqLICHJpdlbEzn+JBcm+dmRjroMG9sxo
sSEMPZ4s1FIYkgGy67j+b/bOazluJEvDr7IvgA54c1ueVRSdKIriDYJycImETyTw9PuB6p2Vir3i
aq4nJmJGPWoSVQAy85z//MbDaKCvnpJY8mJKpzl2jppOcqybx2Fw3WtcofSHkYr7DaTmFU65fNhF
i8XMH3bWKxUh6E0RKMPpDka25Lx2xFRNNQvNtPL02hh46ziKeMEsxRuPWRCqA86pJWq0es5r6uYA
M543vHNf8NhfO22HuajLfIdZj/tqppQgG7ajDL1fWTrELcJZWDSxQ3M5j4bat+2Qbtia5+0E0EQs
6UAFldc0r0G6LFMYX3f56DZHJBVYCMZe9bXORHAb+gli5x4jtthoyQtpeu8tdhZY6qtmFnFNuPBe
cTlahse/omweCSe1mBBJacTf6ynI6nzblNG0q8j35V7CzI5SJ/hOTL06YJqV7AzLfkak8RFvHodh
M+WS4Y3JZoCZ/061tvtJ1Rhr4ERdnEyzdJ5suJ4aKVkt1QkPi5CMMqvYmC6xVBkJX/uSrQSLc8zW
TCtFNK5L6lVRRpcUkOS7aWc6wV8ZN20Df7tadhgb87o7lbT+e8MLJtLIExNBqXRdY+V07LEoQql7
x0pcDAMbGBFU1Ow0y/QlScG/NLvLG9LiR4XGfanVtZybWwlvmz0FmT15JhT0EQFmK9fMAMIJS9va
Oq6vCig2l/lA7pyygBzwVFIPyWwkqCw8W5D0QLj6sRdzoC6beEy4SRnJuYbuer31Euye10PtxAL/
BicfsCzB2M/o3A1fSNoPVYxhW9c4WIUE/iySi4KSZhPPy/8RU9DHG7NjWLOOMwifCl5caJ+YcHa4
Bzi65jSmpm/NNJeEuqZ840RG1VazCeOBpinlA439lTFR5NNOm6gaaUS60O0+mliPrPGY8NadRzr2
uoxqOLstjVuYuvXnKR+KXZv12X5QVFdmMfJGEvHWb1LpDw99Jp6Clv6R5O/6UzgKAi7aaQkkXu5d
tFgZHOeZm8+hY9zh6+BcWBwct4Wjsn0Mn1OuQ68XFz1xtM+aeO5nd7KoDW1h2yuWbbFz+rC9oRMN
L6fGxLxlpOn3hew+SuLDP2rcLC5MzW7UL72dTCOxTgkiHjHCF5oYRjEOO2tOygucmOhaZOCsqJ2C
29JphwfTIvOd0LLq2eswK0aAN51qi+5508qZE6CvrO6jnQMoNY2osc/NsGKIXXaTPpbhxgl7OqPY
dRHUV97MGunIgLUwQeEve3NuvlRSc1fKmZR1usOVl7nzgTl6c2zqBlTOZqC20tFyhKYYVO+8KQAA
Ku3mESp0eGmNwCyYBUaXiVW3x4zoiks/4cYxc5z2kpSCdRVK9cAolPZ+nLJ9uCBATCrrq7IAHwoy
2mSGkvP3kFU6b7Nwrj8VfnmjdFB/JqCRdtv0kmtLutjZjCkTapdfKo2lcF4+tXaXsOsQAlm7rpj7
XU7OKC6sZanqZX83i2LcEO9aP3mNxnK0LXPsPJjZbQeVgYwszStxNDTwqXabW1O2PJkqpxR5OYtr
mUgU2olNChCsMlJy2xFcx8GiAmCVbyeC6TQnGLxpBbr28hqikqeQSCTug3owpnduAuLhdFNz+4L4
SIfXBy2aWPu4SBGgTheMcVR2EC4FFcbL4eUQ+xA0FnjASAxuA7TsYA3gyK1fgLw5w0WvqAGExjT9
3oaEgc8sN7nWU0IxMi72nWECemXWurhraihQhAUVGHqj6oHJil1aM+AwhbcVjzgZTXGhcRVcMbe3
AXFmliCkCiA4AjKA/wqTVPaBpNQo5xXEyM4atxK/yDVKfCwoCyz0KHjMFuCLoSozHxBBDLyax9lx
Acq8fmy+YBVgbzGemj5IrG9Wsd2KC2MBV1C0sa3R0RMduSA1S4bokgwhCXSeM35TiUH2rpnZ4hyL
y7/gNy+HpC7AbmWVuiS/G99Mc17K5cDg8YmSYqnpIFj9eDXJHN7VLtCQrKz4zrSEvKwru9ggUQkv
w75rHisLDI18UDA16LvyckRScq1cOi3i93o2d8PuvqJZq550QrHTmk10OQbss9WYcgtTr2m/mPiI
YutRDBZ6uRIox6c87wkhvFze56ZdtmGES91JdAJEMsoCat6i5cc5RKdTBp3mPl1Qb+qS5RSgQXuy
Ql4Jdx66r0NDUmFqxcl1MNTARu3y/mBehBsROKTw+Trxgn69lLdhBEKK21NxV44KFInc9o0PHez+
5WyweiDgIUzS64AtH9wJEFUZnnsdvMRKRWMUXjYRZUgzFfb92BIPFJX4HPoVlbBLO7xO/dy6r338
ybKBB4kEn5BuYcpLfGblpWdTxJbLM0gpDz91kB6x/cYyf1OOFrsZwdoP00iZXBfgc2Yl7HujlGy2
7GOPuNPVn5DQkGPJgHH9AgmqHtAyxOLtmMh0xAKf8rNjN6nXtDnFLiE3cNdUmuKkp9kpWdj4yjig
oJVgUUymqp6EbQBQj2DGThbTKvQUzg6mBxsbcHnLYc/L87LN6oC7AXI0ndrKTT7S1U+Eq9vl0k90
GhSqdfRNC2jzoQ6o2o15BLLAVZ6babK9pYp1VEQOp5avano8h3fNMOM7PYKX2UKX2YV0veY41gIQ
cdkqEWzZW0zTi2ucfDH/9TMP1At/T6eJOB9SIBPWZAs6jShjiQG3UBo1wfAtkLHe93z0laTAc0gz
pwkhXrP+jF0cJUfTzeIilyyyrM7Sa0w+n5TyuGtEjjgXdpiyVFTBPSCug25Ijc0jVUnurgZNGuYK
t6CIumXwsiuCN9lkR1J3H6oqpoKc1LRRAw98CtHPFDaQ+ss/vizMqcw5YgxraL94I2dqzaFyIede
3+BMO+3KNMcqfqxY0BlVZRJ4bDLMGpNrRFVQLGYvm9/V/kxHNgYTJtHF98GdK58oYhrYF6A4IGvd
xeX2blyqgEk3tGS1PQ97gAS+MUb1IsdbJnQ/EayM+f0yiekBVLaDRx7lqiC0+tjH/d88x/+MKt8c
VeJF+NOY6h9GlV33/CUdSNTuu58d59HqLT/5P47z0V8wKXwIFR5ol2X+7Djv/EVujQPhP2Ss5hLP
+K+BpWu/TCWxIMBbHjLm4kzzv3GOtrPw6Ghi/cUIxP+TgeXrMfyiB0WAYXEu8OnOGA+RM2EaVhv1
IczE95RSf4/rVrzKQpjIP92df5gh/tOVyOUiLAJiAaz/sysJiV59KVcPoY25JC53T7Ws9GqM02H9
51fiGghLoPtjJLJ8kp9YDElvxHNbFzWOHcVAVqx53amSmLdmfvjjCwEk4KqxcCVMrvXrhRS0gahq
5/owsZ4LUXyPjex7zv/+O5chkGrhAL8efiJfRwbv6ZqelPTBKGS4SDI44YGaZIs/v5RvQZBAIMwI
/Vy3kNRm6WL8WBMPULaX2iRNAwY+NaDM3/hS/lkTHIYQp5kfQD91SDo4J6AGqmSGFo31IR2JhvGH
6W5K9AOeoQ+1IpDs91/rHG55uZiDKg8lOQDGufSZDPqKtVnVB6BGQD6OkkNObPmqMrJnMwStyjA1
XlkTlt6/v/A/vPTIMhYvlBeG1/ny8tuKbhj08gD0UL0fMB5beRE2wFh4OG+sr3MmwMt3BBJhV4Au
x6r+9WWch3yY0OfXiGkbXJiYk25z24zf/xtf6KerLNjGT2trYVgog6HewYg09tStflAlMTSy/fdu
3U9XOtsvxqJMKwbivCBimDa+zp/nih7g/7G8zNdPCTFeGPJmBJGLrcLyrv70paq49MKyqkvoQXa1
qU1FKuJEgNXN7JbTNmLsvrGi1trhgu4dzJaooVw4EbWMK4/wIlCjjPQfuOpjadIyiPvyAiMHeexc
LCkcuyEovk9Y5lwks6Xe1QGpcG09d/7KjsCYqpp/ZUrjckubbzMex44z0E15O7WR/bEIyGn14jx+
UiUFylgSahoHuPlXE/HXY877XAQaY/9uGhhwA7qBYDbUln2PpnYohNzCWpPvcbJ1j9htjl+amF3e
6n0+O56gt1PuVqcx7FS+ToMwrbaTK8zPOT7CKAX5PAZ8qucy5ksXikDRKkrqawZ51abHpAJeqhPH
+coaRISNmdNHex+n4V1jMg3LGxB1oyUnqTT5dvOSa1Tig7eGnGBDoGBzSZMMC1h8H7EY1iQFkTPf
rxUKj6NbUkaiRKtOlkmCblhS7pAxbKwDAVE9SZV30omVPyVhJR78EUSp6Zz6U+OX9seY716vghFs
pC7dYeYzqRgBe1CT7uM4E2td+y79rEEv99CNGK1TdJe3ZJv3TzG3BoPZpr72h/y7afFMB4wWP5Zh
9l13Y/yeLLbqYly2xrTrqtNExCpYDeVmwtqORIqXvq/vMLRxL9jRidZUDMxVQmAfZUC2mOMPkiBw
fH9W7sCcMnHq6Dr3SRX2CfG4sgi72PuDQOtgGyNo/ctrLzqiDfDSDy9Tn1tWZNwERDXkMrjptC6b
OrkPZ3xHsSPLiqcIF+RV2RCGRmZAzogfv+MZC+zWF/uMKWH9zgJXijZ+GqvHNK6NaMvAsguxSSky
kuZADC7xjZs/hjgM3jPdKb/bQVod+Y7TFmPVeAVhqDm4uRU9VLiG3TtkseRrzA49nFuhxxTIMVOF
R60GVGzRQyP5sHkEfawLjzCHOqlWWPcaiA396KEjrmpTu+ZMiq/LETdj70y3Uy9GoFhSpg8IcxO1
H0KZP0cwk3eRZB1hhAOnJ4uU2Hcq1tTNkXqc27nY45zUo1wyWjvbERnnzdsZ8g6hWl0yDitfF9Zn
dPDdV3tmbbkGg7+NGL3ugwp6Mixz1zsFk2APBQjzIIEazhEyGiFa7pgZa6vgSXhpUjw1iS2POsbE
mNkVAWZt/p0GJIK34ztHPoi1w1p/2hhTRz+SQl+4wuSdIXEiFsdfntDgcPRh8gR4FtKBk5gTv89V
iw1wWuv0m6wj7yALHzzNT/350rWGx7qb1B5JE97Z0cCLMI+hxGOTsGpoSKvGwGa4s8QeB+9v/dAG
m7TT72VjQy9Qn4d0IhxR+sBEce2fOAqD23RgUTJs1lsgBPVO9W20TQrWOVrUeGXXQfExtOr5hMnk
rpzpz5OZjME1SdNdgWd1nq2cXvBSsyvqm1RAKpFDHl07FJWM6Vj1xSBoq1RNDGVHssvcsruVY6/2
L+nNtcv3tsv8OeuM8DpEiPosNP7wjuotOOcjaIIbO0c98EZhNhQ/DRHUCXNJu1Yo4chbnVlGZdhE
iLcHbNyMVrQrjICNdUqczK3lkxHqmuLZ89go25b9Ayf84HbOCAqw23baxEEDGOY5Q3iL0XcL+oeB
HwaJvIZD1DZ7YRLwm085m5g9VBt/5NItwNwhw7uUMb81fkmRGtVSSOyGOwyS8UbZtpm4dkj+3qWj
E/IQyvq6a5a6urKrk7CIu97QeQ6EFlsu+ifuThZHYAk+QMvLrgtJ7VNfhNY3c2S3Uss74pEDflXE
fXaVezrZqQmtDs7uOXnbRu+RPuPtOgYta6xp7bXnzOyIfaXXavarD9CJous5iOVGm0G7dsktwZGi
Z+cWZtvi7eDLe0X2MrF2Uh7jeShvu4G9x0jYPcaIRV+oknseVcPOyZFlJVJlV05sm58ja+hPQC3U
o9VwHRadOHS+qfZ5ijihjBLjXd9m107mqEcjz7vrSaf9uzifP2KhPkJfgYYWTljfuLPlHeYom4GT
m/IaK8n4RhSfggZLbgaw36tk8a3rsw+s54dWmcnBxq2EIJWyWfemg9hvggPBsZjs2dw/G141rOyA
Q29hsl8YWSoeMMOWx5Yc1wezDCEsmVa9aMkBXX5ssqQiQPrnGezovcZV4ZMtxLkt13ja6eGAysFt
94DdKxsollzKLsolWLdgM8tp8hpekTwq17Dzigs5NmaE33mwqCexg9xMqpnblaidrGQQ2vQm9Iyx
WTIo7A9daZfHsXHKY0WmbA2+DF3BEd2wGSxUFgIYTOMccJpGW5czh49o2f8IVYzvGtBsxMVFjr28
m6kyPY45GYfEjpSxCo/Qakidjv3BCZw1tTiU9tWMXdn3bspTQkVUUX6rPYg2VpYE5CkGNWTDKSLI
0Gk8E8BRs69P4UKYJqqk72+kH+BMnrsEATDJSHKkCGnrMjkdLMXUlyjvsDALGEVavB9zR8MntHyA
JopryA51MKmjFHmxyWrzsxsOhzrPIRBMDmiuB8ncXhLF2TjULTmCxjvLIVVv0wcllowuObmsU9tZ
VTnT4kGE/cFusL7QTfxcpF5BKJddEL/CNInMDusRur6+GjijmQ0kRGxJ1x5IAhXOfMVyTb4kIoDx
USwZgyLQEaWlYVxk2jPDXZCU7G+uz/btJlQndEvuuBqx7vU2NV/4UDARYVYzeeoNqu1rrvpCtg0p
4SOPkSumRr8Wo91MiNHQmeIAMsV+Y4+KwOHBDNBfUieQWJRdTYjKoLzN1BVFRMQXC947QduHnWJF
bzVq8LPrnwet4Q/y7+I8h+/RK/ecICEoiFA+cWhL62EwwRAL9tQxyJ6lGO7iiWPu9y3Gq84wWgSn
NleyqMfRCJzdAFd5ZQKUeFANRZgkU4cDiuOYzNrqZLh45v/+eq8FfMsFA29R/2C88MqOQLYUOISs
Y9wSEmW0WOZXm6yTiqC1tnzu8WDcFh1qYt8Lx5uXY2ckTcTfp/Zo7eD7GWty4LxnwiHUXpPF80Zj
91qVwudDAA8La+G9v2rKa2zX8OsdikNalu5xUF35vXJwJV+N/diZJdGYFNtCCBZSmlv9lfKpNa2C
T1xbFNrQKJ8pZeQxtGE3TDadZ5fV0IPFNHgnl3SES9nmLYh+F2171TAv6JmIH5LFkMwhravaukEZ
v8em0n12fKQtq4j/2oeGFdzCneQAjieNiDzL8qeXU1FKTGzX41yQqvnGs1q62LO3EckqnlgIADxI
ZWcvRzLATuX0Kg49Cnks07tq1WtEcaPjPjYZzuPM1iGqwaLZeS1sVszq/tTmJyKbMbQhvPJIeE3P
PgEi89FH9ZYdIvrtvWck1al2x7e2gVeIBVcBqMAZDm9JNNhnLemQDSr2ZZUdfJfi2cfxB1snn8Bn
WCxkORQEn0w5zQMTMPX4+3tsv77HlCiwK8LFoeO1c+ZkFa5qxYhutRuTmBEeHCkjjqOncqA07qrR
m64jw4sepDs9FNHUfDdqb9z2kyLkrq+Ill7227ZfNWIIHSgtNeWkW7QH6m+GwVDGvjaxFfcXRozl
xw/E5T949Vt4tWVFvCS/kdZkX/BweZa/QNU/fuhvqDq0/0LcwZ6LdAZVHZ48/5LWROZfLlqBCB9I
D5me66MQ+Z901PAvPE4QZ/iQWUyAZD7F/0LVhLThvLZAlywa7ID/IB313DEIZAsjcxfuGyIuF6+T
szXRaAPCr+isk2Tw2TdrlZSZPrQeQAHkC4m0vEonIjzywjJGSl583iC7pDVD3Kj2nknKk7YFExUX
JNIVc3/GYhHrQDc/JTapwuSZSNZWIzt0JD/d6X/AvpdP9tOuRV48Hxgvdrg+6N3YNn490sJuGAWS
5fYECUTfWak01h5l2uWkApNB1ERn/PsLcjC/uiRuj8uZDa7v8zTPsGkjE+SNDVVy8v3osuoDgoyE
4mzZ40GSNIggGqM5WK0JvxETnEavB1cF7iHy2Xh2XkL0y0UcoJ9ZzQqPyhXBmuAodk8CWSgzOOiV
HGj4lvmusK1+3ruxrE4kJuCdCabDGWEVceuvmrYp57WHLzQzzVFyrw1f6TsxcxTZ1uw997KuulXe
hFwqAo5Itm0QL02Hh3f9ilQ2UAmfJ0Jx3XfDsEPNPr2bfBQsLTKTho2fo7d1KIUmfIUw7uwJH2tD
cIx1kGRTsoXsMSZbQB19Y6augOCeJva9BZ1hJh6+47sRfNJ8MlJiDxN/5GNoOws1iZp2/clWI0kd
fmU36bVOSz5RNHnOBUVPqj+0SKIws2gMaG92nlodgk0mElfYnATGzg8mv360GR6nx77teP+STszA
aYRO3M2tZEDsCFt/rENLG0+O3XPnsg47W0jPla4u2hp50FphljwTjgIDjN5B8bf1QCjslphATnA9
N5CODIIz0oWsA6JYEY4GNxXONvHWhfSec7bwh2Gi51FDy4/DgaChanBxw1iCX212DTcpm1yegu8y
6npMUcXUB3c2y3LLfXSGtZc53JbMEOAY2oMd936aKx6rWoykTwjLRXqcl0cSLDcnItKG50cizClq
DLCVTPRGsCbXZXyXJqRzGaEJyRyATB8WRmgIzSezcLBrJxahQM5Ag4FhU7CplC22aDmSjfAaa+Ey
6+kelmR/xelDb1bmZJQxWx0QY+S9926aEv/BUIF1Napa3BA8lzzbgCMHgGM3XGe2DJ5lUqiPtWPm
GoISr2w6wrBUo+rDdZovNX1JsOl0tLXvwR+rgujBwFumv7Wz2fA3ngp4bVQbcHvHrPTba7PXHkpl
LzEkyvqhcSyCq9wwnR1QA9ewv4DY8uwyhyLh+5RPQ/2JP5b5d6xL9F1WmkAcPuredZXwjnTM64c1
nbN1jy6NxyMKo/FXRjzybCGBCWBUQmo/cWdYXAGpqfO+qKsx3nWmUXePXezpu5Atvt0ac8ANzmw8
GfYFc++Th/qiXsW6o99XOZhlHtv6huFFcxhIltKXDhmsCfGJA1cBJMtnPPg6oEGkhdwXoqvh4QzE
6p1kWtjtfTHPhvFAzO/cXPZ2a7Q3k4bXviMcnu13LmkjP2SuWRZ3scohO0IxbwBDHediVksROU8l
95KeknupzZGyM4oSbgQzqPYQixCdn8uuQnpZgzRx/fIiF9rgwZH+yDr21bIo+haiw0qPUPzYzCv7
PhsMVFtMn1L/UYtwsK/zGDIK5CGrqL4EzmhdpX5I8RiKkmsaRZJrIgaTNn9qrRYC4Yqsvf6rE4d9
8bFlh7AIC45nr72uSin9kNrGiKNtIAgk3NoFjgwrmJ75sWsCnnkvWusq72dHfwyHuCm+eYG0bTCo
qUlICzSVbV+XnD9zAwsBDuBFLO2QkM6q8k3zIrUdMAIsfMH3DdygkIHN8FGyJLySiLYfPTXES5Lh
+wBbsXFtldXwASGfsYV1m254Mbq1MyTphSOiGI0e8UOrMsOvwXKsicTpoPQOID/+4sKUN0YGjE6r
uXMBAGTOHGKKJZtMdVHXofnQebW9dkrzyQDqWfUSMkkxSbL/0lGHB2K/ks+ii4NvOiHuQ1qtvCbm
5nIY22baFqLVtwRHJE+eo+S25JDaUPY5dwzd5JPlpuXOliZwE9nRRLz0QXsTJWQtBnVBd0JWsXiX
1Yn4YOddsIrMrt/NRg8EoDT2VoQTEtc21tdKzOWlB8KxHWCe3bKt1095NKTvlStuxsDU+b5tCKFq
JrKCTOrOvcqq7H3S+eID3oFdsmt7iWiAA2wjimY+CiMqdmhQs5XCiHkhpoHekK9b3XPo1I/SK+t0
k8+d3IWZWX1MfX+5tWQFkaDuDXLtB4O+qn3trBKQGKLygu571gbtRsDPPtiLtSTpzPYVuX2Bu0lN
T5J2NlEObLrWVgCyZbUPRTMtUy6nulgCBXeJZ93mcVXvTVwBNmQf1Y8QrECf0LT5F5L+S22nMhiu
mt6N30d16u+Nbi52noFpCE7mc4glge9fGWnfnNiwpwNePNPFaFgRvhrFuJ26lhw/6LDrZphy+HOd
f68yNX81TZGfojCaT61so7eid85gBUoiTBX5z0uP79B7/1oSNVXphORcQz7qa+AUucC6o8Mh5BpA
wghTqlPMKj/8vi46G5K+XHUxHECaTRgPlp+/XtWN5zRIRy86NlCKPqFYZGOoe5sa4/fXOZsovlwH
gj8GrVR7C+vh1+uotPKHLkriowtOzp5qtuzZCyvV0zEbxp9fbBn5cjstmCHn7gYWa9hIKAKPoQC1
rhb24As/wMiGaPv7S70uZMFIILZSi5tYdZwP0pskCmpCcEn/8ifrSi6sNA8/HpDAvjp1i2HMH1/P
og+xeE0IFfLCs6G2FVYsW1F6x1mn8cOPI0iS85OtPblMVbqMTJM3budZ682z48st3kLo3Xl458X6
VCZuH7W9e4TzSXVFvg7FDxsqJ7DUoKrAgvzU2igVfzbBtPUfv6QMAj3us4mLku2ZZ1+6km5jagGr
fRiyJUkFYpu2xreso18vBa6CzUeEV7GHe8DZAhSxPco46/xjAnXyMGWQFYPwTVudf7oKDWWI3Txw
xiu8xu8du/EMvssL88LPmCBBQP03XhMPS10cEOh2FjuEX5db0TAdJtnUO9oxdFrMWHgp1IQRwRZK
h3XV11rNb7R0r/cv9nT2ML4WZphc9tdLykzF0yh892hUsf9oQT1lPKsoRQbM27YSxq+98ruZV+T3
K+L1zoJnCpQZfPXxpH21IrDizsy5Jui2GFjdccU+2fsQZuYcjvXvL/UPX5GXA2oTNTj+ROebZYCy
lkuVNvzQhZFYWtVp7piQCncBwJcOTi9vze8v+k/fD7u0EGKbB8R3ThNTsNadNPKto/ChscgS1oQw
w3RPo/PmSn9B0X7tyyPQCUym3CAKwtcrbRm7muwnTGs7KKW5VXoYcAamuKvV3F5VCPoZnkyUyXqk
rmP2N3VXqkHBuQOEdGkuKgaWaAy+YkTmUHXOkvl/WPj1W87RrzdeZCVOsPClYDBZ51QzmXljhmyR
N7wEwl5nMSTkXBucl5h+86rlEWX975+E9XrtLq7f1JVAkfDczmkxiQAviTnjjkZoUOvq0KF/IB0L
dWVrcWSmdby873lmXTWDaD5BxJ2tjZNF+q7p7EaQnDnMzY4qCaYq+pL0jw8HhgMwJ+GpOTy7Fxzz
J9qO2eCZoUJWfTmHFN2mlz9ZCcN6gh9kBrPXfAvGefVuQipcVgNQDq8o4vBf13yTdUvRT6KwcmNC
cNHw5KupkbymesHTf3/7/+li4EbEZxAm8DqfDDZHhFcxgeQaP9qbXKL+R4tEl+OZNV3S7y/26lHz
zcLF89PEHYft7KwuKgvDqrvYnMiT92gsk6znzWIh0iX+/kL2mfgNKizb5VI8wGfkSD+vjASxFtqv
g5EKok27G5MeblgbYddjaYozZHeqcwUS4ibIGNIxZfAn6sBpwZKXY7Bq9F2aFeAExkizxLwRac0c
MMI2DR8oC9TL2ZkEf9CeNwXN8cj06qaXSK3LP92IX2zxmctwrkH+PC+FMvK766DsuqM9M8IeGRqd
0PJk+8Sc/rjq4lK8Ay6jACC9VwMqRKB2rzQChxY6MaKBnO+Pm3S0JXOiOrlSv4kfLqfXTxujy7EG
VXLxAQstCMjnT0nOJWHgrece/Ua733BIV8fWjaOHF0DED0jL2zSz8D5UWttvHAD2+SviLiRNyJoO
V16GXp7z6zJzBRwHqDb50cLzopyRqYc+JsgTKlnHXmNoGX5Gzli4G1Uxb76KEtgYhJEn2cHuJ8gc
RLZOd+ZQgiLOxYLXNMRz0VgMLX9+0Qm0pd/l6N2t7CboJ0Pym8bMO0RQkphUF6FT3Xp5B81geb2E
wWGwn/qWaHvVTnW3Ql+hb7xRA411MfPjUwFwBIWjUcni28YU+h0RrkW7Ma2ivB1BG65avzf22s38
G0JVjHlP+DXzZdXjRGEGGCSQFJ2bZD4H3hCtUretL/vCxUciEHhTbyqsCWmg5+yIss9aI/vxBkR5
VtrgzzE0ROKBfZsKUxJnzhdWtSDnZ0b4aAnr69iGBaC4gQpwHel6AUOxA0hv1KT5c2A00Nl8cumx
2mtJvT8Q+EBXJJuZv52b4O/iUxUxyEsklrqmqVlrqRQe1kiywwKisJKF2jq1OiouktDQd7Wey/QG
opIgfTppVH/bwf8pNzCKWN2VVdbFXTXDaNm0Q281OybC+q4gVegy8f2quIOH0H3VjMFnEN7cm785
vhzcd21jLVDUSIjyCoEbP8hX9549hNrkNUBsZlRr5+6lWqwNQDRwoCByqC/0zq9RYW7AQUCu+jkF
CA/LyXe28Bf5jQNMOEhhoyMvGp0PxntdZVy6KWZOrciEOdCsUuF09rUcldffWRmJ7ZuC1yW9oV9F
p2dNAYYDMAjdC6XaLig2CHeM9VxLhHK+zRbuzQlvkJSKRsIOxiy4dFVsjRcp0raYc9WCUVO1Akwr
rIdu3mtBD7tiPAvKCAFAt/eW9FqB2tDjBcOVkfRnI2s5G17qADB73j5ke0ANqc8U7ogEHSEv0Zma
SEmy5vX3qJ/jG0S5MFtfIDhPDHwYJ9XWvZvb3nMWp2m87YYOXvaPZeUvrD1z0daMAQ5Yz5KEAJLu
PZKBLG2lTEE5FZu13cOtWLe+x1vUhIsGKRUe99XuFszcybvhM+TkUe003MibH6MZsvSeY89ZConE
pbYLqwCiqZUvSGwLPL+qSQk4IKAFgX85/gJ/AGRMwa6CSy9gHrEqzEznO5T7ZneCasQyLWuDSYOY
XG6si/2as8sjO8luO9nwQSwT7GRXC7sjWdtq9NOgA8fACiTwiuIurIgDeedpYd37eS7d9YD51vQt
NJhkbOGL2+7tZNWgwOlEbUw8njUGJecxY4C0WqXAFbwrLtMcmKFu7wQfKcwLYlq9tsfUYCUyVeOr
EsfwNtZs4V5+FG0HWj8JQEnUb3IOgSQgvB1L09RAbSDkfQhANg8qH3+c+P+Zk741JwUjobr5v+ek
V9/G/3r3TWdfql8mpT9+7O9JKWXSX4A6HE2ITHyqGMr1v00ILTP6y/SYhLI4f0xR/zUpxWoQ0f+S
Ng2gAfq1eF7+PSl1rL9I3cJmAVvxYIkyC/9kUuqdlXN4D3J5j2YYg3omsOf5iWgtBbu3zC9bm/i8
Z6IMkdlKN+jdrZlGhoxWztiO+UR0QNWVxkVlY3nSLiwneeAkJPXW6KavrZMM5dowa0zB8knNJw35
61vTimCT0Ta2c3OQfcLRzGhCjJP73qAgDwda78G2odcKBK9sHhNGWd6WaUGeRtdmZvTBraoGZTnb
2u/xc3mPYxrqAZ8ZjPmJpSAyQtiZnLCfpJUpy2MWGuMaapqxshVuXGDjCaZqpNv7SjZ1+D7Faa8a
87UJroP5XOn2gOi5rMvuvgvJCtiGOUae5sesCXr0dLJWIYnvMGekeYLIUQzb2Wy+pEbX7oKmnm6w
FZDMq6Yx50fJlpmfsKQLsh8OFv9ZgG8vwGWy//sFePzWdt+mswW4/NjfCzBw/oJy4CPXcHErjujh
/7UAA+8votBoV+3FzPNnF1CXReaz8hbyzhLp8/P6C1HpLboZ/oalg+HJn6w/1vRZ/YwNKS0BhAmk
ewHwyVmnaDeMYR1mZQcsojKHmYXTbyfq1OLEiBvlArGs6n3idfGxMrP0v9k7s93IkS3LfhETnAeg
0Q+kD3J3uWuOkOKFkGIgaZyNxsm+vpdHZt6OzFvI6gLqpYECMh8CEZIPJM3snLP32uNhgsv5kHcw
p/YlzKAykWCgwBOUEWPsdERhNUrmn92SARFFSPkA6tvcByUhrVnU4wJYjBl1uZU7G4SW6fNiN96r
30zvlbWCzKjqZ2I9vCdVtvphkNFz25G7UBEU58YtvmSM/xYMBOlgkB5nF1JHKELrcfCRGalOma8R
cy7GkEZhPzbNXB4HOaltiyUioZYbGNMHxhaw9nJBaDZsLMOyHlPsCNua+eGPwZatGXetgzRuqrU8
MH5Ev062RffuTEx+9UyspnYhSf38on62lq6Yaa5/wZFq4KdnInsOXil1uIfsQ06UqMeDJlAlCZyR
Hxy8ebA3NlRDjH51VEefJ6H7LGmq0HyFi6nPfjdFwD/wxNcmtmo1D/KAlYlXt0JA6Y3AxjsUKmKu
2zpjnNMD9mJSWrAvz4MD91qE4/X8mhlv4whSNFRMRWOEtdYtWUaRuZ89q/q0llWAAScbrVeJww28
12Ly26o6X+7CrjJ+aGDQyeIQDgyiJf9mVAMjI/qm+5/vb7i+K+5sskYxb8mDXSkuxk8wQeAHzbwz
5djsxxH7ehtimUdPbmwHCH5bJBfAwANV2LdZaHGejUcFJuKWA1yeM061gNL6g5LOLveYXu8d7bTI
llNtxI3RluTHtIdJuoqJqpjGnSoy+7UzTNK/rG4NzT23ytWLXnMvhFCaBbraDa9eJNEweAUKQQ/K
KvCKTxJZwxOim/W17/LhNmyc6FnQp9nlDjPrDa1a59gwYj2BYcw/EwnCyQhRxcnouNihL0p2E4WN
ZGr5kEJ7xtbTNhBtGuZuXHq9mmM/Un5MPJh+08287uGpRPuqsp0fs+9wCE9lXbcM5pgZbDJbFEQs
CFPll7Jq+V0R7rWd3yKstRPXmbjCzPPbACFzVg6PKRweQDpzmThISHBZm+m59tEZoTaawz0RZRZe
n9wB0xqS4BZy9EYnDv9ks8AND/elZQ5PqnVfwauMt7Vnfm7CZUVCPfVzHotRGwwvGW/WGTgX2hc+
kaihThN0I10ymmVzzOC1ohcg8udO66q9H3yNGN9w/N28rvU9vnPrOMKZiS27z7Y1yp8bDTpqi01L
H3O3L6u4tGcnmSvPeVnA6sZevYZYGiQu/nnBAOMykoIVSAubSiotdw3NBVCD6grEQpifjPNg7PvO
Gc6jE4k7+n7lqTFm7155mb2Fv6N+krNMaHmIJUQcGpF7SyJMMW5m7AWvkzaKc2pZcBylEOCfEbOs
XHrdQclsKP1JgrFa3AuroKpLTH7mXaNBwiwm0OLegLvqn/rIBIs0T1a+HfPJwatVEm+9eKuJmafP
iR+CzaLNrkWf4a17u+dYtYXF2SooQ51pbBtEOnjwKwXrh6HmFiGOh9+fhcKiRz+bm8mHXzYDAH/I
mbJ/jvj8DjWDXsQBrlIwbHydwZRIRZ4YK+BY9BdhqeL6WgLFZj+OCcPElhK96WQiKzt/Rhpv6mSp
CGuyZS1OkxIlIAV59ccI28cr4zOhx6a0AH/MGoT2Naphs8custqHNu2DS4uL77mEUFvHow3wIpoX
4fASlQJxEGp5TzFfHoOGjj+4Af1g+xOr0uCP6dvPlaUvVfojWuryWLU8oUisLPP3p6jDV/i0aNYo
OZMq4Bsmyyp+x4lVY2WHka3f7BegDFcvi+3yOMz2o+VdX0jlctk09sA7qSbYCLOJvibOZyNqLkwq
1ssgy3bdtC3JBMPY6DNghz+yQv/nuPSfHZdwAPxjvXIumub70Kr3v5yWfv+pP4WdgNHDK2sO+ebV
bP1LuRIFv11pAqYf/tRu/tR8/insjH6DKI4O2GWGzagpoEn4p7DTgbQecfBiCgUT7nr8+q8IOy37
2l/+pd9oRhZDO8JZGXBcg2qsv52XHA46NTFR5qkxjTbvR4hIvrGB6JRCsLWWblu6DmiL1Zk6uVuI
PgOC2ynn+7JUHD9qXTTo4tbhDOTDjdoYrpr+vOjKdT9ZEd3gzTxYH1loZy/1AnWoyHzv8wRA6gz2
Vd1r4hlStlJB7GCLO+yczfxlMvlL1O0NkRPpq0RzCgTHBuy3D5VUzocxwwA9oZ5boPT6trqdBJDY
F6dMx+B20L2GO1b584ivhZPgN/FTbGoPC1o+njvYfju9gnbU5bBuHGk6mG+d8Q0D3Iw2boQmfi6d
Ao4O9qeg25XX7RVqcO0njo1Jc9tVafFi5StOLPR6OpGFQA5CxQrjCXDdk++O9mEIVL63F/GtYo6w
LYLiSkPvC2JjkSHthV08ryBa7n2B4vKGf+KcIXOmNfBnQDOKfEQZS0whW2UZ70vpLnFoinqG6RXQ
2AJQuyWNPmJnhLqyYS3svS112/BomZV3niL0c5YaA+swRlHPlFJH6Sddh8FTF3jps1SrHR4o/Bxj
I4bOq0AIuXSSApmK1wkGytYgmT4p8UTwHXRT3I9Lc/SjtjqpLkC4O9Zzce3EpmhZ13U+qVFlYWJk
Xb4NCl8/9k3mUsmmGWqy0oKGqyTTbVvNZJnMutkw7J7yxE17sQs5Mt+4bc2JRztQwfRg6OeoCio3
ZhUMihuXg1D1qZBEHL5QzWLT2I70BBdjO0PaHYY9Wq7VHA555jV1XIvKK6z3bADUwpWrrNjzqoiz
sJvYgKsuGuPXdjFTnM8YWQ9obR7DPPW3MF8x0ZXXUrbwoLy6bV+DJYrY0UY1hHGlDfbBwbOBIet0
gpgaEuZsBM/lAg3Wsw/ZKM/eGopYzzoOivbi9rpPADTuoWWlR8qFXUO5/mIY+cOC4SeWvMwu0wu7
2rS+Weasd0ie0l06rU+of4ZDDz1wC01U3Pa1YR46zy13Ku3tI00EFZe037eDwU5eu0txdBl97+aw
hfNarfpg9jyatl/ZL9Fqf2lUCGXZyoJY5MrAyCemXdsESh0JbBAHusgfku7nURZudupRUm20rs0t
/YE9cr9kcLtx5+qO78cA4VwbTZL1RmTgLmN/zvL8u6f7VzzkgItRSwH7MGFQuRLsLXwVgIrjmt02
3kLOGQD9PRS1J1UYQ2y1hcUu6HECk8K6592Lk/BWQyKUVN0BQfr4HarRuglzhy+Hh+2m7yYs9xxb
m0wTSND3eP28p96pHsuwuNVWSh99ZNO19XPhq31rDtExyObHIQKTpGt7A0F4mwm+/czPk3ByX4a+
34frchagqKEajstOdpXaTqkmZCZ1P/mYOeO5qams6up75YIls5vZh0KQj0+FQY5Yb1kJh2JIsshg
l7UIz25HiSXqBeVbGFkx2Wzugwnke1svskHMOc3cWx2xRlwPf0+fdkiMPBpvQll91QHxKAwloqPP
cnkcJQq/JXXEJY+UAEFEYAtPhfWQ5f3DJIatEfKhdNtcltAV79V1NSvHNOioIgfj1HW2+1jYvX9s
O5UnXDBasKShYe3MX01joP1qLz9yVVs3WTAwUin6Kga3SGolQssjLhtnO7CsPygO97R+/OhQiuAx
9eXDtWW0Y5kIT60w5iAZSl99Zl0ZN/YUpFPcOUpchD1OSa9KtTe5UDuz7UcUeF7+6CxLdJaLiRrb
UBtX1G/gAu0ECSEm1XrXEDhwrTKCWDcDtXDD6oLtDp6M2IEddnh7rfueuwWIypzdoU8TnOXRvhDq
ucK2vbNrnT7N5XzujF4mi6XECzL8Fy+L0BMZ0/ugo1c/g30Nd577eOzg/1fQt+15N8zy0PpiH9ki
5Vvs3YttZf1+DuXXxlu9rSf1cGMq+7lLg5IbuER5VefVdPL62bzklvM4Rt1tNeSf/NKGeAgI1Wxd
ikrAYFAGvrjRjFTU9ZLyupZ2RngfDs5+KMTyuHDpcKVO5OSyjIZfyjSzXisv9DfSCXjUDJcJWzCd
cXJup56zaGirnTf19kmCWI/7qSuQ+UZtnpRrFe4xzupD3qob1YnjVKTlHjJXkWSR0SGtNHZsZlWi
0wh/I/ZKxlju6H51Da4XAD0jvKzadB/y+gqPC2R/hk5tJOs8tVvI/vlHt/huMtvj7VL07Alz9WK5
000DXzyaNBuriCAbSPU0odvAHlZ/nagvonB9FUFZbSc+D0LntkzoXRSnaQWTictx58KItZPM8/Rl
AeUH9zPtu83I1OjkFV62Ww1njYcxc97SduwemXaXTWwgJu22YcnKNNVOc58ZExbSVoJ3VOxrHTkX
N2vriY1lWd2uGbvx1obDiCrdZtgymmCaHeMlN+br9gzctfWj2Ai9ywx46BPi8ubOzLpp2bhr5WL0
XLUYH2lahIdoKPVxmZwXdzG7DwJZjewmrdFy77xgdobYqSwSel2XevqGfZYKTkVfa2O6t/IAU687
q8fBa+7nxjAYeBkP9ZqPd7CFPg/Skbtx8dsjkQCfw4HMu6Uoj7ZBywahxUS7peq/sLy6NzNdp3eh
LbnFtyEPzmLYW0FpsfdBv8UhHYOkLl0+7DC9RRnBj40ZGucMd8UnmBxzTDsr/OETWr4ZkR3HXu5U
720YrE/BbNAPGMM3p/S6hDyP4BOIumJjpL6ZwKQQz8AsTfTfiD2igKrJcSCVLO71IeKCiRgUOyA9
9Lo817y9jInLthbfOll+rKYRPEZRM312hmlrohy+QPHwcGqzZQeiszD4FtLNGeJJN+5MWZ1w57bA
BUeXM0KTnS27ulFlWiZAcQGxjVH7iJi7B3Eb5uMDuQfhtTbvPxs6umnVujxPYDx2VlTQ6ohgrN+S
+vGtL8OvrM4VeBk/2jBzGl8KYZ18Gif7LgJR4GFK2UJsYINgGLhRNkzG3LMZFxutsFGGk6jb2l5/
K6xBx5Ua1tvanaObubUWiOb91yqrrWRcqgLedzdZTyyQAwaX0anC2FdzXu3dJkMHXrslm9dgNG89
UstT5q/eruIs+OkKIVjpOFX0EXDgOk917lgfDID9D7do4PprlREvn4MiQOazZU5f7mwIIHgzgAiA
cjkGdD5oamDCduy7lELF4bltJEk4195JzckDBkYxZXlSpxY6ipNE070r6yl7igwOotaZg1ZSg12V
kT7QvPmG7M6nS0FgbI2+D6RFdhXTt3asFy+K2ST3XLWjJ1wVk1PQbaq2FZBVxy+TcgE36G6MG3KC
Nl4Fl0GmPftf2ZLt04BGTDsV48upbhyE0XEuBaZ1c96m0rmIXDjYGny5rzo/PBV5je1JoY8rgwhb
TL6rpl4+Egfn7k3rY6xyDkzot7eiTl+Yktdx1dub1HAd4CsdQc+exIQvUsSma7MNeuIXG+67GqJI
jBDQSlqj6cBTTRv8ED3LCSBFDF8T0GJsrrrMv8yRuvU54O/MkK8YjvALXt92C/UNJ0NRn2Yf2ISw
Qkw/C0dDvDj0ebKgY0+s2kPbuo8RYvg9zPevVTO+4AIgUMbXD6qmTrGVB60Q3xbgfbXp3DWPHSZF
Z0MuE/hLw/6ESHCIVVXXL4saGPjCuwTZari0eCRs6BYte44ANLZFixKg1i+wanBw0BdOijYtvpXS
2lhLoEFycJcvlR+vJqnR/hKmL4FV3ULJcC/SBdwz9s0PDr+gKPNhawndJrlR2lzSCWvWkJPWONYv
0hXFpoKrswPOFG1dIm45dIdevBqiOhNyc43tLesdDfz+4ofphzlIwofLBTv3XC4P/Yp1Kxp8K1mr
gFOPheeeRtSlWdbxYpttUrf9nGgaHsx4zfUC8OFo0P8HI9HSp5kmBMNRMN+iUv3WUm+QCvFmh/o9
6/x9YA20BBXbsC1KnAD6kIbltMVFs6/yH0bYj7HlD+atNYjupi/lfV84BG/kLI95HyaIrc1d11He
Yv5x9mQs7e2WlpYjxAl8OxuoMCH0hC/wIElMLPT7Eoxf0zH7aNuS+6d1HkZ1Dtr0pZ20AojZZF8M
AyD1COkU5KZOMie41VH4GnYwTqKo3ZdsjjExM4QNATKNjca0bl23exAzpzNjEGaiRk0MRAkOHDRJ
O3M8M+7JQJjCuKwXzZYgUj4uO0GPVLrLd2sYDgfJHfxllfl3p8Rv76TzGtMcHmQ8u5CKIM/Wb1Ur
yO0uCqu+sGURiru0TsUBr4VpY+eyeZixgd1MxtJfEULlXhRGJpPOBsadtPBr3uzZwlaEWIMip+tf
5jGsEGbk04FTdQmWK2/2btS4u27V2Qmak7+Tzfi8So0DtI3uonAU901hWD+8YhhPOi/8I9Et8sau
1vI4Ehay82ZXPrsNvIpQ2u/U8OJcNi4FfmbSuc0mCKptduugMEhGxlRnJC5keuhl2TstkC4xUS1N
JEPtFCqsjSwyDgANHpXGcTcZPicATugLi0FlG3obtOkdkwCnETtkJ5ytnVfpnY+tkazG9YMEnSiu
7QCTYcU3xqH23IxEEkuxHjw5YbOapwt2IY4VQ45xroy+gH0oNn0Y4FOrc0yEnddwDJJ6M5f8+iEC
EMOzk/kLxz2q/h3ZkKRsLzZkDzQXTGZJpeL0EdQNk6SqnnbXrMctq/nKpfeabcWQQcAgoJgKH0dh
uHtKYTouziLepjKKOEm7Znlmq2YXmqkWLusQnYiiDeOOuc7GTgMvHksG0Eh04pZuN1SmwcQLXxU3
Q+laiZSdYFYwmCdV9uo4tM6PXhNzhG0kvtYWti4uFqv7doFEfi8kl7FluiCikilxVc2JgQsm9ttC
bUr8p6fZFfeFjRmrbOtz5gef2jAaGLJZPeHN3P7Dsuway9xnM/0OBjPUMsTAX5NB+FUYzTBqqe+6
7XA+qfN6nUTJNUWR4+Bh7KmzbKdJaqjA8axyPh7cYWjDCV5IVmXPTG9yQqq3QKE9Di3rceZJTcZr
Wog5KtZIz5LkGk0fUyA+iFs4hG5/v+AUPRTDam8oIU8s0Z/IUW127rhsKbW4k1ElJWoaQJdYhXnR
1mjvw2WmjaLZdNGo4DK1HoEbHULBFHzyy6TvoUFR6Ojmc+8atE3meQ53NpoY1s5He81WPhHDv9Kf
qbzCGcIC5aAyTPI0AU3TEdhYaTEfc8Z0sec2H7T/oweRGVzI0Nv3c59vcEjpFxTg94GOiMjqLBuU
uLlTgxfErpSCDNiW3AUfDjlRfoF4rtP8e2j1l0HbpzL03xn7ouJ5V1a9H1X4Q05rR5lbgCmytEiG
Otr0okks0YkNUI4fnaIjXxnll7w38m1/lSpdCVGlzQSsoqseB1pE2aZp6AXklubYAmlKtOJe5izQ
yTBKf8GW6AZ3cJjto8GZvsMGWOFPnijKp36V/CN2cgy6xLKYXb9thqWRm1wF6JD9U0dAlDS9xBcL
WrOlrMYdXRwcA9XoxaW2gp4deu1HoGta7l04RlHMYEceiqpHsMWqpmK0jtKrORr3cHsWTuTq2QBQ
M+zqEHfaThrlLBMHSWB78qkRVpYPxB874UZWD9Sf78hLO3oO0NvN2xHL/sdQLkGpwJVFAx2L3+Wx
/939+v339pr8Ofyv6y/+yuGCdS5X//uvfxx+/3P2vb1SeP/yB2hzhIc+jN/l+vh9GCt+lF/0x7/8
f/3LPyJI/5NOPOxV+x+FC5/XlgzZ7Nc+/B8/8y/ZkHvVBgGYNH3bRMpLG/xP2ZBl8VdIgxyE2O5P
PcOfbXjvN/A0NOmv+l8fMf4vbXjzNyAhQIWvyhZ4wAwK/vz4f0AJ+OZ+/zr++POvIZ9/Fw0RImpa
rhN5uAtcBgVXQfovcvp0ZI2g0J0vY/0NqzoKvo9fZBz/wQv8TRRh/v0Frh6HX15ALk5VdwsvEKIl
yEMmXNE7mRUF2df1t39+qZ+C9V8HCvh7Q4DKNsAI9E//5uxYLSh4HgLKM/l/SGs78s2RO/srcQF2
2XtfSI/Kwq85iaDK3JudTceX3AMPG9QRSX6f1d/angKUVKXRzZFJ71OZmfs1bEYS0Flq6ttRuoPh
nkyfgPIKElgqnzmArTx8OIKe117taLB7x0HRVhR9CylvFWwDlB4NGSihIz2Fnsk3Zqayk8M66FV1
n5cMPonqlInvNlMACqsNazy3/sq5txntIyLk4gXazniq0p5RhgZNNu9gZVZOfQoU7QVv8fUltEpv
/mK0JsWzASYjDnFoJ0hWXOfONQKAfoKUSONpxtvmkg9IIiENmUSVQi3pPqhk8Yd34r97PTgXX2U7
tD/UX1eAn7fx/10e/j9aNWwLFfsvN++/c8SLYbj+13XFryvHHz/35wQPyAq6JEaBsIS9qyXyXytH
ZP2GpPd6r/PA/rFmXJ/dP5WF5m+wV/BPRja2TR9R0n9ljWAs+NdJHU+TF4EFQjfHSoVHizfy60PM
EKn3ym4oD7UgnDTIiBohR4IdVdfY+jyVmzeq9wBzQgXh+GqRt+DG0zW+tqUD9aIJ4qOMza6JbBzG
0AdG1op8ukwxWdH7Jyt1NbB0dEh9bDLeilGf0oIBNTtqx4Af1Mg5Ysx+w7vkaLTmqIguP1NOyVhD
j98XZBzJ3IlgimBEeQRAESRSpMsekQ+y52s0ys8w1QAPz7H1FiQ6fkM6Bm8TpU06N2iSokbv8MEi
VoD9eVixRXNMzF0q8Ztq7ZiyPFkgEo1jSG1mUVniJf02ZU6GRCMKqInNKc2KbT1mC6ItQLreG0sI
jEPgG5HKT61ysBjEM5XwfN/bwVW3k4VzdtGRkYe7tlyt7HHOTB8nS1n3blxkNUw6e6DbvTFy0/EO
lnv9lxlZK8HrIsuu2TPwwLdDspIX+2vOeSe1BsAZ1hxqJwRa6lsZsoXaT80AKkuTfdR6ze6mYG23
LTEjzJWCte9iuszhqx4XhYDCmpctwnoiMH29Ufzp6jEg/0D00yVgrRuS0sycmwonB9U75OQ5BScr
qwdM49W+lrVJbmCIYD3adXIKRTLh6TtJaone7bt7FjubG6YLyLYbixaRRZQ+TP66vHAELl/NfC3j
oGryxAHwkaii9L4bzSIe8QqBGo6WftNERrTLiZk5KJK23oRHw5X0GOhtgWwORdSoo5uCdbOs6jEH
OvgwLRj+48DIggQ+I4m8s0/Z0ByWaH1GrDrJ2Iii4cO7RqrUxCRtFnprhzLzYTPPigXWrIbtAL4j
AfxSUUeT5dIbVr7Pljb66hNbWdFKkuJ+Ahrynk0c2ikdVvMSrSHHSrYC40gQET+1mo35IAemWzOB
q58cu3oWRme/+QSQZQn5XV8LKGif/JCHyp0dd0ch4B4yGmKMthZylZz5e5oO4btm5rCNutZcCfvN
1DuDga3QCOetfEYv1c2nyc29uwou586ZNJxFH7DbjURyfwAz4p9J87TeFnsMLxYCM4q9WR0iURIs
464RvYEWFS0coTtn9tqb0qmdEynAywU+B9PwrPMe4CFaF3DC4rVvcvHGFa32yzI6p7HV1c3YNN2l
1G71tYMymiLOyoJjIR1933tqoh2C7AcOhzXFaRcG1CIKSb1hMGwzSJs+h6t0HiJt+tDueCRuqkWm
DP3Cojg2tKzuRlqZt5N0is/LYJIs4qyzee7KqTirvOyfRziNT0Xhd0dYMM3WIDH7jTmI+CQnX52U
10bGlhGXOJo60PbOqnMUVmaUHjoIynulzQz3URTuZD95P7wJHizWqfXzIoimYYRxaMquJkUrPQNY
IQNszFEq/hx8N9nBjrrT6pkrwxCHktYdv43NjBmibKobE09f3Hj0WSxrIK6uaIKdnZsLAeN+/0G4
3ngy+7nYVe6KxLJx5wfR0rDKy3C9aeXoPGA+Xl9HEM1f4SRND3wh6d2C3+Uzszsrmdy53vCcqE1b
L4K0VFfsO1f48LfHtnzpCmwkXHaeFmPud1FQdt9IilR7Hdb0HZfUdLaLv7jkOEl1H1j4QJlprNds
bNRCIU24H9pGRx6bUKG4lWmB0Kp87pZyOsMxv++YMFzs1s5e7ZDnX3tRv1vQZk2IwQvz7BeleY5U
GV0MZu4P6zKNbBTDCqeqvbKLq+Wu6seOsEweVEzwGXhRRkN1ks6Kchez0bFraUZkoQ9tenSa89jT
5A0clhrmJBCmsFbYvWs9+Stj8cQkECIZen/9CuFnoctkhLKgVBXiZoDN/IHGgHG8KI/sJViq+9b+
Imi2carz8LAiEHy2pBges0AFFxxmtMBJo8N+tZb9y9CMEUOiQJ8nSsr3rh0Rd1jW/FgVLXMAnp7g
tpnn9RvKNLEmWKFAOjfefORUNu3TwZouE6LMo13ZV6pI33+aQRXfo3NLNyuZq3unWPIHdrbuzY/G
9iNUTfBjxdLEiFQN4Jyi7Bt9S3GN+6EDD7h5Bh57WpfB21A4KEYEvM8kMgZqfKsUc2wO1fTewb+t
4DdBzyJ80sCJgnLwUzo2qHoDCDChVxdp4qHG/NG4uKyGaOo/h1nj+1u3zeoPJ8vCfdMv6Xm00vA0
hQ0M1QXtWB6FDLNKQLyrzf5GH15VF+Wa0Z0I6+FcWkhVx3BgpNQaYIAVbhrhlky5qoAe1NSMn0Oo
8iidmQgx9Cd2PR6ceXzosiG81Ua0fkdOW41X+DXbNfj87FTNynjOc89/A1XJ0lMylqVaNgQx7LPq
4N3qNN0qM2zJhmqcS4HygmUJmH4ZVquFBtYL94Gitc49MaPWtiMD2piVtwnQ3fC9xAS/MwvnHc5G
ezayBu0vIyzMRItzO6vIZRlc7XssemZCOOf5egHhizjWXqsRdHBTXCPo7TO8ZXHIbCTVMm/a+zaz
nZcgVNN2CQyGP33r7Q0f20KMBxnfAZsjLbRhY7ROB3DMHB4CApy/osWrFGHNnd6M8xQ9WR5SoqYf
7J2Ja+qZpIDcpcvUufdl2pN4ZE9L9FBlBFljTm2T2XRuw1TOXPbaNdE/MVhx/eUYKTvc4mrrv0Ol
thVEXgZIqeqDG0bWXTJUw5o06Trcd7rq7su1629gbNo3i0PbkHQjI5lnHel9asngM2cB+3lBOwql
1yPIMqyN8a1uQ2+Xlt2r11fB1hDRA3rgQfD5TMW5gwQCaL4zXVChBBDjThoHH80h+neGLSmbdq+/
Fp2sCT8h2/doj8vGa9neVprP3JoujRBRevcpZ9OdVbBZj0SJCfQoMhAbp9ecP9AwjRdMLT3tMvmp
McmXh/zlohhmyLxnv2t2E5xVens0VIzCCm5s0rbuAitY2BWC4o0Dms+cSDAG69f0ZuxEivakJBY9
sKRVHrwqsxLubPBDbYe6SLqL8KC/tBxfpwEuEk2aR1/KPJ61Mx98c4WaRFoVzwl2aG6OKGAgonPm
FqW9L02WFSRzHKYXTqoN+Yzm/DSZVfZilm314tqcAV1kRm5C3d7fdaWKTrr0Oa1kXnowgw71WQbu
EIVUyw7GoCk9ABalxwu0SRwpAaOeIbxVjBwxo/aGjlE2fHfIaBgiaE949hEYEYl7i2ehROAcyqNX
ofnAHeScGa2sl6hnfBOVBdzPrF+OeTPrbcbB/1UzGxOu/5z50KlHu7hAMLD4lO6xLgPrS4HVme5o
VSV9iggqDmr/1dKTfViNoImnGR9DPxIX1jn6XeZExAfGQ9gxBogII9tU4PcYgDHTbVUz703HAKIO
gHyhRDgVlVVvK5G9cFmc3Qi7GIl6NG6cisONURV3SL6d8+C5b9aAlGGZFDpmFLebsgyZINQVX0w9
M0GsaSrSrulifInIsvPeYWqPjD1r1iOjyrt8de1PjgSMlYRLWyem38gdPR870cYCs68cnY1uVzp3
bg1aBfODLoTzthr2wrgCKVNNykGUesHd4udl0vkNrk5uv3djCLZQAtNniIf+TUc+wZGxl3nO66rA
WjC7KIEl29yQF4eiCwA8DUon+Pe9ZHXHGaeFyi4NtL5dVIr1zjP5cCKstoVWNXVCJzFbdWizfqla
/4Puzt8t44BBbaRaTPshdIbUh38tDPOUpiOq9eIg6oGyzlgChpo6ZJX2SGh9cs2m/9pxlmrYsolm
++cXv/amfmn3UJX6tm/a9pUAg8fnSkL9tSpF/8n8VHfFwVpa+VULSUJdUeXg6KPy8Z9f6m9tsutL
kTjL/9fqF+fa316qQD/pg4LkpTqb0G6ekRXyHOae7//8Ov8GAr++EC2/iKLfJGPWv37hv7TLUFSv
6NeC7DB2TJtAlbgHfyRttWoKdd/LEiDEFOVoaVa3fu+unG5WFQIQjTS/FtdM45vtP7+lf7/EV30u
LNeAiSYyx7/V/qOpwlxRZeCRRuRtXkPAHXElZro4OKyNmeXyK1ENXGdLpr9jl/+nf/SfdJ1tl77k
L5fp3/pHd2zbf2kc/f4DfzaOzN88y2WWhxsOiARton81jkL3N+LlrP/D3nlsR45ky/ZX3g+gFhzC
AUwRCMkgg1pNsJjJTGjh0MDXv40s0ZVV91bfnndPetBNkUGI48fMtgn7X0Vyv++PSMp5DvBpzNgO
NxZf9q99kvsLZVbwOyxANHw54La/7Jj/aef8N/Y6gHexMnEdYbK+5uHx80UejhS7xKVtHwfMS2Fg
pEvGUR0snG3RzmnONsEMzNwsENjrsIIIgZyh7lK0MT3ZpVu/WTJtX3STZuJoIgHyp0/y//BM47cz
dP75/IIGRIoft+ifbkGvdxsS+p51TAeLtmKWTbdKj8vVSMpVr5Kc2t9aRyGqK7Zc//yz4a785aHG
y8VGBQPEzG5fWuvi/88PAG5jLCZ9oo5hFL4Wio7KfuwT73pl/stA1rZz5slRYgmfpXM1WR6OcNps
36elXD6dHocIJcGzeYpyDFcZtFesd5TLbBtVyTsndut5w9nXPoZj0Z1FbULp1mucTbhyoLMW3gqa
aItLbMxUUnAKFCRslZrREh0n6HvakH23jzVFBYyc4BBJ4y1ywVpUbYqE1rrVldNay7ap6AkggVPS
b85S29c60wUGrJCAN/Am0g2VmfqL1jQa7jnnsecYkdMPq0ACOLIuMX9M0VbDGDeQUTGHw6wV4SbT
FtNPGbDJCjvjgA2eXt9NHbMuKoxpfi05bti+1nriDGk5DGQzdy8uMjM4TZ30j0/x+bouwNd4IN80
73BByf3kEWijaIKdPAqOuvd6Lb3TW2wIQQo0GVeCLuFwgPPDDzx527E3m2Q3mJM7+4yL8h42SUTU
SimZk2GOu0fRVzEylTP2x3UrhsholN09xX1uvBHmSBMYzeL6roCW7Ppl2GXMG7asBXHKaFndH42O
qSJKDOpIsOf6abPgBaqR0w82Jn5OXUzHPkeOVyed3S2noPI2K5tp10bKaBi/4wVJlfgCgyAFW5CC
G6iXZLmordL2i+FGnyo2hh0khZ3XDUPAnerhr3KK+4X6eeKfVZ+eqE9KA9funI/Y6eoDxuxl6+V1
BzauqZYdVowIETU1WBGowZqo8IILsue8I65CzeV04Yrw2cSIe3DHeJ126Uf9Zo36cBF41Gyf9Ufx
jSDt6jZZAIkoO8FH77GMRDUZFhsCvoO7NODee4gjLTVvEN1xCnJ2K+T4gGkzmWpfObRQbUIzJPeZ
TiF9rW7dZZ9lGocJTd1NusfAM35m2UDx65DFBcsM8ByDft0qr0k+EFGom8MPaBmXtuUNtvTLSh8z
0+FVTkzI59mmtBwXPue60OunhruCyqWvdFSs5eVQZvGTEv5Lth3eCW2LujRfD7MoZ3IXTieo59aW
5GE2ebUfSASyNdfCEnJMVTZFBAkljurVmsv4hI10Pd/ONp3R0ZjRj614tcdJV56bGFZuoHSz+mgr
8CyCOZpLfdKr4wxt8p5K0fVhyF4UaTkpL+nSs7fo4QWtXW78tGb9t1E4Zz804ULvtSKH3Po41tqX
LpF05TaQ0tmLRXQBq7WCGHIHlcehXb2Ng8Fm3bMHPPDxyI28pXt90nzwJP0XPWWyw6PY2Cw8w5Ft
fG3U1UfT5h6tKRrN3z8e5RTt8jlZKSXwXfojIqt1w82UGMtz3gKarjbZaJKL2U8hJokl4E0g5g+7
74GVn1xMUPxXFoHl4zpiU25BrhXLOLyWEQ7Hlt2hXX70c4fohZunpRxlkTeqFfzGA7Q8bTf2HREY
MKPEAFwjv8xlDA8eGwgSWyvS6a4n+3qxIPI2tDK5+aWxc4IYZSQrm6oi2nhZC3SGrw/Y/s5QjR12
k/wGXLtFTSkw4slA8qLB1rGYdtgHAOWdd3Yb2Jz4cDJvk0eY/ILKldSCU8rlNn6snPGtEloFm3j2
2N3JtPJDMPicCRn5srGtvrSieyJCLY+D56X2GkUd73qqPvJAw1o77N3YRSsQaJMDjiuPRIOdhjvB
sH0dm0O41kTN5TnGsPdoZP0EPjru7a/2ULJbHTAO7KoxozKyQgnNhT2drTyFwRoPMW4B+Hg+m1o6
1ZVb21t3asQVnVRsig1jcXwuIFKLvGfgK5kenTke3kK0n8IxNkSSyK70lYGDZu7WJupyNGeefoNM
m4DneLTBjW/tppAHfluY7cuP9+h/B8d/NzgSqaOl4X/nLFxXZfdR/iU2+ONr/mxXYO7BuAUZYR0e
/5gdKQr4RV/HSkAnQuewzlHgd78C/BNdXydOCfXT4ij4x+xoWQAYLKgoIHFt6I6W+E9mR2udXf98
6gMQSR0Ox711TlqxrX8ZHmvsXEYYztSUY4sUOHwKXHNw4eyNrWQ2Hxzo9SX+rIh27pXAfh0ZlPXk
OFA+25DACrJbQewaHL2ajvGisGaxr5Vfl8YgrlUmroV3uZ7PFWbM/CVZLHWu2kX/TM1oIn/dZ1Pv
65AT5gA7/WDuE01WT0SaHKJ3yhuGE97pZrxuONpvYyBUyD7YB4mryey65ny5EX3Y+Rjkzno/14kP
8j/CtVQuRoCl6B2MCoRxjH5Hi+l43swwGb5BCsQzNAPO33kuI+IWyRInmiXj5DoHY3ZkO+octKaH
blAVGB/QFqa7QWl7gyduUBney1hO5j7m7sVnHFXrb0WY4GWy23qDJ5ygAyz42BNoSKujXwgcgbS1
BH2Vp6gDwPhwLlAshMSLYa1l2xFiYfL5y/Mp60svbpPV+GClS3vb1mMqrxgY7a98IvNV9qtRYllN
E5DbVwOF00QTz51G+LU1yqneN24d51see+M1xe15YuWrxVEIvdyRRykYQ0crjjvzkLIaBwhI6qce
eucK1RJO9bLB+iEMlMs461OMjV7UTMZwFAXZnIFlsUc9J2gluDnuD1aZ49RBbbAOGkxD3LctNRC4
qbXp0yudOv3uYar/Poc6q/Ibo2ztAvg6FvWd7JIVKgfOzHmtRwDfiCXecB5ZJZ0k6Q4+qCYLY2zE
fXpMsJqa2ybP7oSomq2ekM0K42y8tDPpkrU4icsSr20w10Tz6ZMQJzfNqm1Enny3JEm2z6r4IpJ6
uu9kbyUYyHMjSDwWyZtcddHJdTvHAmfAp70xUjc8IC9i0ss5QB2LSW927Gbbj8qo869Gp4TJZqiV
WGPVqkq6vOT8qEsbIm0MzKfWJJFhmVHOIowkwsEq+/c4tYZuswASutX4BG2WWnX0HjWWfkVhZrEj
F6vtB9MiV8mPu0YTrvdkz6e7surEaq1204slQscvlAuCIDP07GqNNOFMRNcOQKaWx2HU7ZuEUkJM
3V1uneHmLaeS3Sx+PJ1tfR9/8DsS19TJ6PR5dCPjlm1tb8kzJGWKK6YsfI+b2NsBohj2uGStbaZA
KvTCqZ/g+d3YpWPfrVf2BXVcDxzOjVupxPWS4jSME4otXbO20WEwEvMJ1Pr3Ssz6pbKz6DWqE0jo
ygKeD8Dh0OZ4AOdERvs0HbI9JOWQuX8tFaUac1/LxnuILA0xnuqWM+ea58XQL6WZknAlu3LOlsFm
RaW0A52I44utqhUPkU0jSSbTeANzhEDYU7PBUocJ9F4CaN+KsjW/a45L2qDj09hlS9odqTr9Cq3U
IwKMHhxo/aw8Pxuk9VCb4xQTkhmqr5Y7R49kISId10Vjf8Hcn+xLkqt8j1o7IubC+qcwxlf9kB9H
ncxPRgXxxqWdb0t9w7Qzy8g9TLYM/bGGPuD3NDLvAEIILnQGqivhxf0j4gRGSz6fx3ZSd1zW5GGM
+eyNlAnbWegdNCeuaR00lXNyGw1wvmfl7ucky/jWy92E2vGq/HQS3QtynQIMv4aEJrdzZenIjOIY
yvS+Kxr3SBB8CjKu7gdmprpAPpgNdCcz3Iwd1lI9pednsgmbOo6iLxOSrY8yZ75XeUQxbtyTLR+F
lQaTLu03at28wKTl9L6aCOZYTjO+kDFgcWmm1TWH8AzKrjN91aaSyJthdt8jfOtsnNWyrfKYQZWV
zKtBtvOyiMS7DJO73M6lXe1ETrzcwKfMMWjUHxAJlgwlssnUrqraaNtWSv+A9tcE1tRX9ynWsY50
W0waPO0132KT/h3zsn4oh9J5M41u0YKFS2u78MjZxDRuSd+N4jEoK5787kjiwnEHeW0opiruSBN5
QBhPnLXrK3e041PlNfWtEviXO4DKfLJePH9L5qZ7sAn8pRsFLSZo9TkHdyiIc4QT7SNCsJhfmnnu
N3AQvxUFgUz2rEDEOA5dk5BMN5qpmjN1KuNdDgkIxdG7VqRqE9ASSRweTakxhOpCBdi40/e8HYzH
tM3ra6d2SRqPokVUhaJyb3kTrn4XmbeawgQZL7TGzRAn+qUZ6uylQPB7YcfQ3OJuD5/rLEyu+ol2
hxiby5NorHkb61W6n3G7bsO5UxzjS5oxLP61qHnoJ92xzJeBGKnTP1mWjmsisdoy0FATmVStast+
R79VWGfMreOG1akcNeJCRTbOV3Y6Fxl1esKgF8cy+Ry78dWasKnbAxlaMqNIPsRAl5NIhPxq8P21
TRWWyS2I9RHzr+69zItNcNNaeNG7pQ7Es43aZIciLs8OFrHH0BmayNeA8EI5C93ECtxxOveqanb4
TuiY+O9w/MMR/O+GYzjE/zgc33z70ny02c/T8a9f9Nt07Nm/0M6J825VBHQGXb7f72ZeffX5MjNL
93c42e/D8coNZNPnSgdTngud71/Dsf6fDMPktf8yDKOLM2vi3+WtxZW6ws3+vC3MzV7TZ45rZ7NY
vCG+XrLGMLiKTEulnPsoLrJmzCpw62M0XtJG1Ddn46PtNvLYLl34kBduuPglv/51A+3rgjorzxP4
TCgIMHA3RpszThlmQ2h3SfpXqy0KmrYclQZsBXrWR25yY0wu4W+wAgTohsXY1oDRNySWzZsuKmxK
33W10we3uM0yvbztxrG/92ikJucCk/YZQsN4WgtAen+ifeEVDwzlVXqswZx1K+8+xzV83xgdvqhs
ObY0ZxGqcqJbqezlXhd5c7+20exQnuVlCbtpq41md8pqpsKJSqzNIMW0tWJr3QLi1XrsCTx/OE6h
aHOuQuwaC3RSxVv8Fr5h/KKKrJ83PFDqwIwGY+fFDtOfreJ7e5LpdtCtgXtVL6dzE4285VX7hEQH
8ZMBlFi1xUS50c16eSy7PtvoYvqSTRMnaXPIeAhoQ3JWSZlm5BDt9p3SNEYAxd/wKc/S4sYdh3in
dfFyagokIj9m5g/ywXVWGCqpyjTUklu2MelBy6MLoZ10B6EkA8RhE4GgtuCgjxXjRFz251ITVEWK
QrIGo5fpgSdjv8uA9W46fAYXl7ThYUbNunaUPp55IM4HFCnzAwtldSI32z1INiUTj0Et25YGWzU8
DOA72Hf014BU9Z0SjhZQ4lLeUUFuPnSz1b0Blcm/Y1zWH42hTwLJAehStLZ2YyYOvTZ698pnxRIa
NcnjkesWr2xTh51w6zIoeVZjPswgeOsgwDSzmT7V2LYXnA/AjKdu2njmQOV5yoWDDQbf3lc4En2z
UY0gt896mD6uifjl1mK6uCvbQc8Ahyk4fGGx+IVekViCV0nK0voYjMG9+tFmAg+nvrEaEW36Uiey
YizUcbXRtJuERkn6wPB7rhcQu3lUuwdeofm3tIzSW71GxU6yaLlkGDJYTNqh9pXIHS73MGqF56tR
ku1HT+yvSuiZPL/i+JRwrvSp1UqDlQf7StpNf2FvNJ2ll+nb2Gr768SpbYyXtRruGi1a3lTOYQUd
u56uajuJHj3cM5d18cOxKdoPg1PeJnrb3ePUYm9kmx0ejGEhliJEyaIG+MEC2w5giGw7J/NbYt+j
n7iSl3SahpjWBJy9mZezD1QCwZ0JgFMuDozimcdIzVyD769kGb4FPGVvE63Wr51YIMNjAUQmUIm7
RbFXlyIqoksTW0YglTTf8yTHU8C9Pb20YUyH9OT284OUmRltAE5pUL1EfGC+LE79MuDSLDTgZJtB
U/awA+unU+MFa4qkdZkVNxqmj2dHgP9EI6jCemMpFfIkSbDFLEX1ma+ZCWbUYro2FwehAvdoktHI
NmjP0dBSdJsKmxVZrkVTYCYipQc8LZWxm0jWQD9w6+nOyHXx0rRh2W+IPjW12uVsAPXpGvKqO2Gm
NaMCPXbHZBIVHlvaWboRRjLKmx9CMlmzfIqcou7uOzPuB0AhlJSUp6U21qxB58LmqANrMLLxofkR
RrAizoslHKBcH+2nAuSvcrZs27Rsp/V9l37OrDlEhp1WNA0vLjY//12S/Zs5gDf4ypr635dkD1Xf
xf9v84FIlfy8K/vtS3+bBhz3F5tv5UjJQgwzAgaF34YB1/zFtNnKrGL+2qnK//KHS/8X9mBcLaRU
pPUTYMs0WK+Rl3FYk9HOs6JK/wOVFYjpz8OBhZqrw/F3+J44FwgL/TwcYOlCFEqT6jDRjjhCGsrM
cUPezdvH3EM7jFb0f/Ecc++8xKSbz6DY5YZtTBUMvHNJp5o9PYVhYr7INp5voSeWD3DMw3fcCxOe
MMgsB2dc7EPdrC2BHp/RVaLRX47jrpo245RJsFLalKIzmLAFzm6uAWQUFcnwnHAD97zKFTyphBUy
J41RQJCRMX7YISX1XfQ09TnebO0yalcuMVv62wzHCe7GadC2uqL1owlnNCP+BCWeMjM2YiTlFgBg
NXMe0hqeEZ0Rmsee/pTTuLjm0ZsSvSRxroY3veCXClQRdt/4KXiRG8LjYoMfsjURkRQAP0fm8/ZH
+SfKkiSwgNCT8fgb7UMCYcfZmotefE/4gx/s0J5uJSZPSPtLEn4u0ibzkImxfakXDah/yG/2YvHS
fylHPbvnWT/dhlMSX8Y+LB9rlNNLB2F1vuLZG9kBKC+dtGzsuFTSFbkIGSUU4XzqHN07woTzVsma
DzIVIeQW3UzCybfSycGUv9RUorjubZhDC/RRVnURwFphTePlY7Vz8GT69uIcp7qoLwRdvVsbV1F8
JjVoH1o+v92AbnQG4qH2SxyP57j3eEjGA25cjkzVgxDKvdMsrpYUQW2Dz90+FCJisxjiRgyRxY/0
1pgnjFe08fZOdclwomkPi1XMW+mk4mS14wiKIOutIEGIbw+LVkDj6VlSUeOivoxLod4a9IOXWp8t
KgwWZctVMqB0Ryt42XQxNFB3nL27qY5ilpmW92AQMwRxtaAce1MDa8AezHeD7kuoCrlmG0GHnvwB
P8HdALHyznVtOhFmMT06Ydkrk0PoqG45Alo15n0S9trZCLVh3IwIo1sToD7Qi5YxszvGNkkrPxrr
/h7l1M7OsTl5tzXl6HSwN1I+lWK2ruNW08doY+aQxMjpE50hDMo2wCQ5MOM396kRG+vZ1/ggmsNs
J5X7ppCrEMup5wXUJM2Qv8+qgZPc69W4dR2XAAgFFYiqYdVo3amTda8fcxT65MWoWw+yFv9ZSWmG
/krBpfYwj6xrjSy8dopiuEqGrn2JVXGDPz06A09IvK+praWDwZBfVJZ2InbisNDjRfhkmwjEyQL/
QV+6BRLGnO2I07E9NAmCs24Yn5POgMvixdU1+r/atrz50l7E1L/WxtpVagigAFxDz1LC6jhwe2vA
W8xwXzUNwG6cokWNw0DUQZIaah0XI+Zfo40+WdsBWpmB/fcrW7wPZlqIrqiRTY9sdQC2eCVlEu65
S9sQq4ZoN55bTScqRPqtw5t6a3WwSJAy9xzmtU9IYVtFHzPeQ1oWXMG+IDHI8dT4u1n/PnRLGwUQ
u1YB237mZYtu1/c9FQp9dRld/R5BwgAau/Bnaz0YsxZO7yEnXevWMtqFJc7l1C6v9LJuv6Wzc6Mv
RvjG1mc8TKPKH0r6ui7pULUbQkfI86xDblECzN3qHPXHJJ73Fhm+RLnzHo5Jt4ljwhvUsgt/bXog
zIOjO2maqsbBvLxVoYPxL3cuS91cd2MWIrvGwyYzq2ZP3WazS2F9XjdNOF5kS9aeo84X9Dm1J+7s
bpNwDncVDgHsvXa7WXP2h6WqEkifg7YugMUVYeLB7ynzXCXSgNBRAuxkLgMOfeSnMU6/jKkaD3oR
dU9M4B0Xxqjto2b6TnA6389xOm+7ZhSPgzDCd0A+WkHGgJZCtOYCqoRr6Mdeoj4ezIKC+ZIut53n
sR7064g1JYXH1sll472ZNM256+sYxtbCqwmjYbLvbKvgqpCLAz9AMTcCKE3SrauS7t5rVfjsKZtb
1i7otagg/Cyeq74AnaoyQDFJ9loDDUIkHVjIJ4a7K9rO21dsiN7qMdRfvCbStt3A3qWCsnhTukZ1
NauxORRm4d6Z/A/XrZy0S7uOo5Eq9I3wOFrhyZU3jREKdrhTl4mTPaXR2csK1/Pxj6tN3iWENzPD
JBSmZLKQ8WFItTurwpQvzBu6W7HQAI0mkVSvzXxYCfZO7WSEzyOsBoTQCB712nNX6+0LV1wJFK8f
6yvdbO5lmFZ309LpNyYV0IHbrcbBnMvAgh89GS0ospg6UgNX9YDFHgijk34zW6v41hPagkvDBmEz
dOGIQGDJ+VSyy6B/d1YcGgAbPlWMs/exl7G4hfa/rSH3nlVovGte/z0hIP2KpYx93lzqOPjtp9Ky
tWvuKaC4Zjb4AzxpbiUVPqEe7CczfQ9lDwBJ2Xvkhc5fwgXjVzK/zsPs0adbGYHjNB+qoIB2MPUj
2GwsTMKov9GvOvhZqlWB4ZrpYTD6sgLsM1sQC0Nxm7ey2WbtmN2VQt6UEdYJ4OP9tuBoCZMkGpJu
M8bNWG9bUSw30dyFWzoDPlGNHkm0MEoxXySLCTTYHNCgQM4ENkKQ8vETs1Ww1TrMAGbpLM70MG/M
bUyj4oeRZY+aIavAHJX+TjlBcqgS1/nWiOae2oPvIRZ2AiiKUIbzVnJSCUhCJfsJu/fJm8PlXOuo
SY6p3qqI5AHA6hMH4ZBnZ11vaTzIqBgaUL+muTjCQ+W0ptP/JsVTMs4ZzDdFHS+mop2g0w7Rb0Xu
6TThDnl9qrrpwVrilurrmKrfwd70cbp8dsyfm87sq4fQnQYgXQufdViYc5DPrLxteBb+XLbFjiV1
4Tea+zWEDi5oNH7TlW1e2EnRfe3ad2xEua7sr4VRwLVcegzcqCpXCAbVVa+Mb04xEgATn62bgYFA
aqg3aBrjwa3BSIN4tLaJgtk1uDLeM7E490KbI4LoY7ojxDNdKPAObxu2sg1/dMTHfRJDu5sBa8Lf
4hIVbhTM8WQELLDEjVmnT1NWy/uQ6tx9TcNT7zvQU+/7mEAhaELfYQVuy6jyLV7pZ021EpTy8tyl
yX4dNkFhXLB6RBtoWldYWWDBRAdlEFCLNf1CJ/dlDU7mcQfUmaLitC7em5w9wNJOj2Pb39aiu3Tg
GZnWIK/KZea+D6cNi3TimUMfoehym9sue7XANgnf+xMw3jPeNfcsC8VZEAuKMePngX5dLCgJZXb1
34Pf/2kBvHab/dPBb62BOXwUNeNu8+0nf+2vX/n7uU//RWLo+QFV/tOhzzEoocDqj0167SOFr/zH
qc9ib4xtgXyys+6Pfzhyf8tqW8YvmE35v8NqXo+FuvmfnPr+alTHoM03Qvpz2XVw7vuLfdTS5ESY
Fw9XthoETJ6JviGj5z99KP+DQ5bT658tGNaPH0I3HbFw/p1/6wjtqgFuv+dSDZDxYJycdqFmfHA2
5B277T//KPbpf/tRa6sNkALd0cFo/HyGrQpWUWlEE8PEk9tP8gQF2QANJFYBMKeykINHQ8naYltQ
Hsg1//OP/9vHiT+Zmlei9FimTc74P/94EJquPWIKPaTl+GgUzotLOOuff8T6Lf6cYnDXH8Hh3fFY
4VOC95dTOg7YuddDoQ62GB8n23xGja82vQGpV18UV+kfe4z/4S9nun/hcVj8OAuDMNKFBe6FM/nP
/yIzUiS/0IAPBIzViWyxqDcEYgtebWzhcsC0VjgqANaR6mgRMEFyUcPoMasXWVM0AStzBD4jYrsZ
p5gpIPZ5Bb0NgwcwKc95rLJow3lqKEFfeRF7foOacIQmZX4x0nHPIq4jXrhaAJtON57n1qNBbfYA
2mN/NG9i1aPLsqoIen2ennlYNmcE9zHyTdbrqHrKKx4lmauXZHYq3ysacrFRZV/srszuJUcZf7Ag
7vUReZh+wA/Jni7Ed9crSjRttRv6ZTmySbwGTzXszKL4bjn5fZVYXzGa3HUNoZ7RcotTrU/vEZla
fkQqt4hzMJ4xpQdZvag9NBFSqPj57DYdv+E+UEcnjS/1DMA88XB7WEbRb1nFy5sJFiVvfRmejMh8
djQRnlIsnRvkxhWGOlByp3mPE5V6wSzSlFlVRY+dhArdu+gH3sCxpIp4S4zhcCCAHm5TWuGvcaXw
HocThd10vLIBB2RbpOCO5pdxjjzC8SlI4aRyvEflwPOPXWLphksBHYNBCnO9FhhasBo38skqHe0l
zobmUlZAs3H6TcZjJTKcM03SH2APIJ00DX2DDGzxFbNMc13lur01GEx25Ka4RAqV3qqqmjfpWIrt
MPfGDmut/mxVmQtcE8eOFidG/9YnOkDojT6Ls7Y40WMSI6iXSSX8kHBiECu55vkT/MgL+5szI3Fz
Vy+Iv0XTnkNw5W+k+rpHC9rkAbCTuBaTKQ9FybUAHinZ9V057enheYuxPGC7SqACpo45Haw28e50
GaV7jRaJ6yXSqts+nwOj7edrovw1s1md6zsqshjCpI3AQIQcWWeyk33jWf0VCUQmpCWWt4nT7sLQ
ZC4KO0esnmXCw1kMvdd+mQbWCUWoQFyNd/WcPeElQjAaUm1vgbK8It6V+Uk8YC/oo/FOC0exN8xE
PwgqXg8zqMCjXbfqaq70tYUvsqtLMfPe4IrGfOdrkObucDvPHy0hyk3OTXMeolS7opTL2LOGgLTF
sqPkoEQnHnFQB9ew4qdFnA25X0jZww2lyzis4/k0aW74RsFFucHD7u2jMByvJuwfG6fqEa9BU+zR
UELu/YIiLktHLQt7JCE7wwgg8/FEJFycJ/hFuzCV3nMFbxPBKCkD6cQfZmi+eGIBfN11+n3C0uNg
sJKB9n7W3Dx6yCod76rDJw248MQ5iORsmDVrEVgXhOOQBcoVuKuX9FprFQRCFeYBpY+fSeRiL6US
njBCGA3HUIswymj6HcDGXTdV0SHViJdXXj3ul4xvS1BAPTVCcwoeT6MW1Kqpdj2x3I92YOyt2LVs
22mn6sh8tO3a25QigyZROkN722u1+cFz2z0mxWgC+Iw5lK5CSxxDavNtq15uwjzDHGyG9fxUCTc/
80BaiKV55PIM+62pyBYYnqv5I+6CDUkX2G16TGdPuY95AQBix7iF458tal6I8qYt3GM+GE9ZAVuA
EyVIPmKYVuPiBMF5F4SZ5l5HYfYtnDx6oFS7dXrD+uh1q/6S9uZwqdFpPd/Oufd4JMhLMqMvUbCd
H2VhNAfTRRepxmV8rZBIMUE1/GSd6C7DquQGAvo4rS44LX8RnGcwKCzWHS2jkkAlK1KRF+x0Kzs3
oQbF3VaSc+U+kdNnUczaJVMlFoe23GS4pJ/t2IaB7JHSRqXL15KHydpQX21vc5e66H5x6JExk5FE
Sb0MaIWudiCJRqhAOV9JECEqDx5/d6qsUoh1rvNIe5LYU8hSbBvDmuFvzpTAZhZ8P+nFB6gi1VU1
9axkO9u+yERkh1iLonfX3hZRwnZljvn4h3h6Ejy5AsMC9cCHlD+aLkFecFlACLQuMx4sJbeSkteX
jpXN+zTI+EY2cnlpSzOgJ4gmgrRumpte1B3Q2pQrjyaFg5VBIqQEQmO6r76XWWtgEWuyHQSO9sj7
cTwOKcdLT2Eol1fQ7LCHBkbe9r/OFf9Vd/6NumOACmCo+WMq+nt2rvkWVeVP0/2vX/K7AxqbM8YO
2klIXkM8Mpihf/d4GNYvBDQpzcYAwipgtX/8bvKQvxjSANaMFQMzxg8w0+8TPsE6kgkOJc6/4dz+
kwmfxN3PEyO2E7Qlh7U4gDjbJeT38wiXtf2Sjb2X3KYZ2QpvQ7nKpID8ZfLihbVl3VlSNe2eNzR7
wDD02FBDG0skvCW8wtONMqVAWcEl6bcQdjrzPmY/nk8vtjtomb6RDHoYOcrsQGRBH2+7XOmfhV7T
AOQ7LQ7pTSNilwdTLyp271VsZO6wrzyLZqpYpaciLcV3MyrpR2UZ537RDJq5J3TSk5NZyq/YcGDL
YujCgxfuo6VaAtPL9UuWJUR5SlOydiXHVLCsy+uGJlTT0p4cXfvikpmm84IRD0y2gxMUXgcI2/Q8
ZVZydAa7fx/XhImFMC/9ppTxfeO4Gea2appvGfxCD9fvWDRbs+ZfTJBt6QizoK4Hnh7HV4peLDZE
a659lF+SceieWu769MY2Ji2A5uVckkZnJJwxIbMslbO96Zx47QfwJg88s94l0MvtrkNq4V3wGs4V
jHhmOIApUxg9OJYZen5b0Ra7mfn1j4kM46tlnKZXiCPC3ktw7seoNIetR2cHNVkixfbqdBKup4OZ
/YW2ZbJBuPbajesMxUlrS73COoafEPVlcQk/j04P/t3ikgAJhMnGAZS8BCmJjOYHXfON/Jxihmm4
shAGhmJCF0J1S/QeBKzeSFT4NP7uNLm1jaMkO7SJ1e/GyJSBvdZ9EW5z7tRCQM8v4ywKjLmr7pD6
mhOWTV4jhRJ3mu2N0A8KeQot2F5+09jyc8SvH0zcNDfO/2fvPLrjRtIs+otQBwEb2CKRlsmkp0ht
cCgH710Av34uqFKPVDVd1XVm25uyIpPMBAKfee8+IqrIkgKtGKN4m3GK7ZpSq89IVdP5Wi8H3a1P
HOmTrMknLTsJpiItYDYgtkOOYDFIqo4Lo2xr3XzNUenDEWdsMhC3cibdDDqUjxVKSsSkqKesoFh4
9+6GjswQfxGj+1AwYJ0CVyPt5zlvR5fmoEIcPMceHTM8YboAkiLWPDDoCMhhqrD1zpSD8Zeiced6
k+Zu5vq5nAvtPDIh6iigVHXpNNJAxhLelxOW05tRrNBQxpHDdq7LYj6qaI5tgMZGyYw3d/SYXJrc
qA5Eu4Kf7wGlIHSnNO0PcCrcXRklCcHJswCU3owMySokGdzZoQRTbdYzENs2XSu1OqzH8byg0GoC
A874por5NIN6XJXzeqm1i5+SAItoqtQTBlfFULjXaimmC7wbfY/jfAhiYGYIn6CMEcHngqDKNTeB
1lPl424Mw5yhldCdNihyOb0YLBT2PTwuil29uydNJl3ucE5+hnpfck9hilAbiXjSvvSV2WEXbOKi
30XDXL2ocK375DzEj8vCcH1vhXVbkplipauoBzz+gZNo5vnrqepo2E5PKgVRf84+10H802mx0jWr
uv3GZufJHhx5Zo7WLQ9jZoz1YcpiQfhcOKtA1hqWpa7TrxcE5ndWOXE/kiqSFts04jSzB73EmdGk
+0WZ8kSwwsygddKUOisxYWU1u5IMdnID9lKG3TYXUagBZs9FtYvqJQ2MxTLvNIQqdJJDnAeOlxpX
ZKp5W1OmmrfVkpqsZysmaxsBURLoZs7SiZT3KP3UNm76Rkah9mS2+fiKuXls8c1aFveapUZy8RZz
WwhH649tFFkbxH7EriB/j9or/oAFOFzDYOdj6a7nyHckqwMWqyw6C+gArl3rfkpsxBgotm4I+Ryq
d9tpIwT/OPkOxJOY1TZEGkaFVdnFYOEdqgeE2ii6HkmLN5/HaflgcQkzeOkURi2v1I2DIyf3bl0J
BFEfzgQTxPS+2CZ00ih7QAWaHUYbykp1X4addckLYxj9onULcT21VXXNJpGME9lU5kvTq5dIqdHz
e9Yh4I6TMJebcdT7zif9Wg3XBRDdywLY8x7yIJB5FM8quhNqDFvG3xaJQzNbGRhNyN8sWqPw1HSc
GhdLZmL3XiT8t576u3rKFH9dT61D01dSbH+pqL5/0Y95qfiN6YLBdhqMhOcwzPtXReV6v7kwPCzM
xd+dYz9VVCsDlzxrFLWU+Yhnmf39qKj0/08UHa/+6wTunbkBxoT5D1PNP07g8CQ2o65HRKGS+s6a
s4zsG5MV0WXJJ/lPp31r+egJQBpIDJkh/2E+O3a6ttDUlkfXnLiy8QlfaNi855l34AwU0PubAeb6
/X6ZLtok/+HUoyi1wHjIP9SK5LIaHOU6r4fbHFuJXtPpkWknLr2yzGPZh3CnsLKLRyIjjMef6ur/
Y9r4p1njKoECWU0gsgOomHzzX9TJjaZ3quroo5eWyJMiLzqHbIRRnnmgkTkULt5zaOh/9yv/oTy2
JK/Ku2Vajrlea38ElvTAd9tJuuASC2RKGQ3ql7EsEjBCSatuI33+xy/IYF+nGeAVmeEi3vr110x1
DVJ813q0mSHPjJXeOMc9ZkJpah/NcHRe//ptFX96XxF2rbNi1gm8uZggf33BuRP6EoVqPAyVoogf
nLAzSB/A3IEkxio5/odEXGReWkd3zsR9M9rlc1nX7sRyKVvAAride08WnzH4LVUzmVlrai/zCvUy
G/JvrgLb/T9+XsTP3PtMnknw/qNKvYR5FKVFPxxsFwvjo1YQvXbVRTmy8KhaUZBNJKYT6bBzjhu4
t8Uj9+B8r8H0P6CCcpxT0qHdgs1kv0VmR4UaOyx6/S5kM18sUmAkj3n4jbqRF1uQnuJSkJRTkGxk
81gZkJOgOGgT0O2zscgd4lpxwcKttdsBTtdVrc3qnlQFBFkJowZ/acfK/iRHKiwYEosat6wujfSq
NVeNF6eEEySSOINDqo/aBwLZvPC+aelYqDrSxoRs1c0ak3CD8CjxlasUjoAvcEYpuGveaN2pcp7O
pR7ncB5t8HyjZ1k8z9aDoMVugk527NStBvnw1suaVm4ULrPXITWA5La6eXTGjJpIjWP9KgtzvNW7
joLVa0gX2gA1XIWurf0mW13dE6+HjrwYw/rVRAJ8r4EufbT7QQbJkthvNhwU5lyzp15Z+MImwL+L
wxHfv7ofrJbflKUOc/y84wWR2obPxJhkbTDgLHrLB95HuYy8b60lHgePD22Rjfc8NYv95rCLuqcy
9raNOdnmDhZuLzee0uLa78ZQ3X+/VmPWO8itmQChe85U9wUHOssBy+aXBUZRd/tuGvNlo6E+ik+e
GybFMWu0BkI2/bgctj1ItA/xOHnPsuY8DXDJuWpbwFFyfHzu1lvVgYyBssDNj13z7M2t91wzwmKY
WSZcGayLySZkBHzVIsRH4ltX6hYVWD0RF7z2rtzd9atSRH9vooqgcnYI7VoOEbl2ZJeOTHEiqOk+
mSwPBXVU4aFd33+YGDbmWkkblQFPYf6HLaIpPf3y/mf6MCQaAk4558YSHzR+1ztIG2MwwTnYDU3H
BYzVldTePkNp2XVpGF4JxrH1ZqSjIL5CSY8cMgxmEDuAxQ9YNpBHXXpm6ORJyCIz1ENNxY+5KMRa
Ne5yLJVr4thq+iQYSj9OonfhIEREK8anjmmAtp/1IZ2CJtLm8L6uS5u9d8VIlF5v6MOzsXgzUEqi
mMZZa8bNhMMyuZ3gm00fOt5+5sVlOe47Ayqcv0CsQ+kzYojSM8KcbbQHoOseazOMtypBSBaW3gwg
gtFgjBubjRTZLBLShy3XWfA4HZj4K0bblXp0oJiiiWP75BjafLHszNl0iNBfOtQZAcNsxwfTKYgx
ivv7KW4Yuvcg7D72VobpOjY74rEJ4VNXo6uNB0tCtPQHHTezr1ew09sBKErHsUnut3sqk9i51HqJ
SG9YrPmM1L3gA1fE0uNLjbBR1kv/xWN5MQWdNkRJwMXtAR7uFa0/BB2c4q4L/qTsmAUI2hSSOegc
2uatFC7xhGxPrEMzmRzZwjW56Fp95JKaMxSOseBffM5ldc9jjmvZCMs4OThayFN6aZM96Lf61YYF
8bzGttHhRyv3xh5HRSMWh88rofpSW6J+nYl7yFFHTW+qQq2Uouq4Kiojgzuspx/gynBjvetbQ4A3
+8Q1zaOsmYWAGA3LgMdoxa6t2CKuKoOOXyPaCRPNB0TABV/b0tXiY9Fq2nJcYmuQR7NA3ThtRM0s
3UT6gisaGfQnskNsZ4uO4ZR7dXietDq6hQIZHyPpPTI/aZ7zvn2bCyYKXILimdn1EKQQei+Mtznn
7VokJ6+qjY+DRmLBJo9X3q83uQ9sRDI3SMbpaGOFGlf1DZmYsXCvLPSRcudB3rlRg6GG3QK4r4B/
FFQKQJE/FjgordloXBpxy6ZFMcPywiLM+pQLkz9f88Rqn+zYM8JPnpyS1scjFFa7hazTHCUR2lVk
pJl2xv0z8NYVSAEXvLEvsyurQ2KVMCRjUyfnFp2PK+ghN7MRdq/EAFGL1L1N1zqB0MzEyMcKGKnd
JqThclhYedTisepmHK+pvGhq5rFQsIgNGBl0X8ho9c7IjTneMmfhomkGrpQu0uWaILReSiTFI1CM
K9QwYE1XsZnBmZ56fJ/R4Kdx+tg7dxMfDSE+HudgMcAmxEVKdlUCMjjy4wwrua9M8DdOXidFEBkZ
5307olN91wGPdkQCLiY5eWZrpm1SWfHKKQ8TBidwD29rk5d3bKSPe3fmOY7aMNmb4WK9LSTAD5v3
IxAYSdhuXS1aL/1Jz2PMYaUs/aGemOMMg85+wUaZ3vZa96U0EUP5wmy5IgAG2W8kC6nbLrE5pwvi
2dtgbnDmriE9LhXDTIuy//5jidKGfYzIiEoi1DQeX27Lad/kbXtgU6lu+5Hat8ARjHY7h/RoTAYW
UqzYhYXzg7hOc6O3HiQco6njG8Om/dwmjJBYFY8LL1mS5e7eW02dgy6tHTZZiBPiqMlQdkp9dN1N
pCznNGQdVnBY+vNDqFX2qxMLDta51dIz6FOV+GTEMNhDdh89Ti4YSc7N3Dlbiyk7zkVXPOSVpp9q
+Fvf+rZBxz9MnvL5malyEs31ng01cVnIvOVJ3ni9eDRbhJV+1CqWgS2sJfK+VLK+o6iTiA20MYVt
hloS28x+tS8fwvUTTVOTj2kouOLyjo9RE6jk/d5Y9FZn412T2ZZLVHHPKLWwSvI+UVo+OGaiDQ8E
aOcO4XVTHMXyngWU5/CowowH40pGyJR3c0Zsl3iCAhRW0V5NPbBU0DP30LSxFukWs1Eyr5Ogn2D9
T85s7AvNowZxjVg/ZVYbX8yiR7CmxTOEsJlFK/SRU54uNUvpuLmvJCdLNsbai9K85KT1LM/HjrGb
NcviwBIV1S/03V0+TO87KCcodRRZuutdWXMXbprCvIskR7pJbs5O6JEI2kUggcMmdKxGnH5Rn4v7
0uKIYe9NXnY6ghEWGRVJ7xTZN9I1wAmMVXjwFsJj/B5Rd8AdODE5Kr+VbfONqOQbT1nTkeuawmBo
9BsPUeeNXcwAi7CgOd1cHNhhNVtq4/BBOcO8S3mIBmkTEyNtWTeW3lvXCvXjHZ82z+VS5SeefAVL
5gyNG7iqjSycbeTl10hpsR/yVt3ocx091ZozsJI0zEs1MlXZmJFOAamafe7l7G3HW7MQ91R+5dbA
v/4Nd5Z9Mk0AqglhY17KxKx0yUGXBwZUX2Gu8IFYA7fwDrXQxHx+0MEAURGM6Dp4Anf+DFebEyRe
99k8rzgNeyBDSAOB/ZrkD1x3Wc5FWsScNkxxuSKXcY3ACnHydbdzNqUJJk40DH/dRq1d0i+tsWQQ
4a6rFEMwgvhj2w94NvV44tWHGlMYRf8IShCQP1fiX7/On7of1kVCmMwyaPstGrdfuzVod/2QVhDU
8tLhMB5cVzw2XcvkzlJizW1aW5f34/CvX/dPrT+vix0Z5A6dqUWn+Ovr0pLnoAxUfVBp7rz1GpHo
RadytZvcmPOrKsr53kH3y0mBIS35bjL/t8FCfxJu8eqeQVfMDc4PsXqef3Ymz13K9EQ41YFsWBqQ
hbi8Ryyn5Ga6Hac9HlD+qtctbclaeUOJ5HB/fwP+O7H7u4ndOun56Vr58wY0y9/YYPzqc//+Rb9P
7DzrN8hLEHoMU6AntD0unh87UH21szssIF1DNxjq8L9+eNvc9f/8r+Xt92mdaSKXxHUi4ZUY69f9
I3qoba8StZ9uXEEclusZLGj5CQRY3j+Mldoxk6VyRHOykAcHJiG6fTz2SLl6eWcDg6yOthdpkLNx
+trbrHUGIpZJSfqSu++FkIICt9B6FV4S7tHTm+0jG7H8CgVMkt72EJ0/cqC7r/bilKdYRPlVP6VG
4K2FQwO3pzihn2Ghn3kQNbCqndO60arXMq4rwH9DveyLWRAYiKQ9WmKDhO9xar3XkZJEHuBORdQz
zey8jJMa5O2MRxCF1+q/Mqre2poORtiNF5Hu8Db2WvwytHlXUD9VWbSrYd84597W4x6fTF6gVgf1
lsTKL6ZEmqxzYu5Id4eyYqkvFWMB5OoKFN0GBltqhQfUR7iqtwSa6mj+SlK0wAABAPEMG9YORexF
GsT1TH5IthQojWQuBrxIoe3pIL1HjIQbEYdC/zxNeQf3O4sTewI1jhwNiWDJnozQ54GQ2Nl3hpJR
CO4JrWDd6xHKwpZuIaEhwCxtLZjpxoiY2xafbYwpGb1ataRflnCeOxuPOnx9G/A1wjye/Hju90am
wvbiFr121EkRvtVBHvnA2QnVQfHnp11cHmNNG/cRadIPGU+5xDc7nVKf7u1O5MTAO149vwF4QiqX
DzlOnBmnUtXR0NMsnzGfmPsKSwQBuf2wz8qRhImmrBhajvlwlKPaENuD4K0o0fmzkr2xDY/g7zhX
gYORN7B6oJUp0vJDtxBr0xZTgU1Dg3SfsdjwFx6JN3nqPBE1Gd2hxOxuCZV072DNjK9xIRXpIqgD
2zpWd1wP1W4eqwQ8ogpv2RHO4GlqzdhQFsO7dI0wILrNvXheFj7HtTIPKna0G02Fqvd5uni70W3N
c+iE+V5LsTQEAjbV/FyvubhumDtPjSPKB6xPOIyIWozUhowfU23AVLlqU82oJMvWcBzf60nPHkiJ
OE54CfdTnkXPjEjMK28B7OOL2p4eLU90aLFq5l/BgL/9m5gsaKimu+BjR41RbjOjWvwZ2QSBT3gP
28l+TNGmdelgmVCXlHsWFCcEASRU4H7YDuPNEEXGlVCqOvB4Y7iR4rbwh7xr7+LcKZ9b0hb3Y+jW
nyYGQKJpxw3zD3niky62c03W9NzV8nqZc3UX4mA9kdPaPkbCXF4GcymIA56U8TmtWv1KW0p4jk1j
uqcpV97OSuuvCFrDA4PfZov3ZOETdNMH7C/DC7E0+YcZw9EHc+qTFTsnsw8N21WQadxh7OvaPUMZ
Y0skcL9LalBoFYSuQib5HpTVfFN6pX2aFGmrIMQzaG18rXYj0gTBg72A0QU9ktyWYarQ59Xs+yu0
e1zFjKpiW9LPJ5SNgaU187aahnozhTAkeF96wEd5vIk0fYPNdDpVulcG4JKMZ4t6EFNC+5Qs7UNa
a+4XZYPRQ/K1AhLsycRMZrDPfHTb1LoqmIKdKS9rH8xyGLhJdPSszr3GSUgBXA3dwwI7KrBbvfrs
DFju62mpblE2LJ+aicwB9pJQD7wCZ1KURtZTFFsYHxsSfdf4K6JEFy+6tgwxvPYEfpbgmeDm46Ja
MsGiO1XtCedv9NaZcfI1n+hkurE5G0M4YduYVBCPA+Al8K4HU3MNYjGnaT4bas1MIp8UZGVvaNxx
JPhdRKO0XQtik4EGUSB3Wdp1zabuhbd9n12OXVIiuQsTmt24mFJ1MNYZaTVZHR7RaDIfcETJT9lU
UK0NyUAfKIHJbVGlzvfsGyVYsNJ+G+y2ukI4QOvFAp9zbtBNho2iZCQA8xft30TshktEzOMstO7i
Rh4I42gwp0CYNnKxLkE7WsgR8xto+bMmDKQECZkWHvlLm15Xn8mLL+8F3dAx0kK0H2yBN1GKooxc
Nm/fN5Y6Y5skYJ7tw2erau1vlWZ9SerGOAtEjACmGrxmNPvbpoU7lxSwmQCFyWvPzLCv6hU80HT5
HDNLA0dCAW8p9VTp7QNoBH0jRRtjFaQJTNgl7xLE8ns9WTy8P2211RwjNjdYertDhME7z8aINNok
DNqyFR9od619Gtn6jvv9c7qU8r4x6IViaKGPEYMRX8RtfZrSDD0f5Xd+TRIXeNCuHFlI69FBm9TM
0K9w+j0bteqOK7egZfOm24QQuS+NwmZLdozIb7Lcks+RE1onfkKUvUDLNpVd02PnmV3cFqFGtL0x
V0cBaWSjs3EP5k5PztjrXN8pSxQNgxoCC/veq9EiNs8leoHRzT72nfiUNnVGCIOxnEeGgeAxuim+
tSRa+bKrSMooYmMzm6r7JkC9bAcxDw+p7thbNORU2xH4a4aOkq5SCx8S/KoXR3f7/eSZDT9F0t6g
4jUFMV7YD33k45KJd6wdp+GKhLx4Y5fTJ7RH+cdGTXgNJ5l9KZgIbAmJ4XOV8iMarq8t2TFHxrsu
qY8Z6lmbfyJrwvNntlYHHBT6UU9zKxgTsnSZBIkzILj0s5dKhEx5rGGsJNPH6sL8Lu1zAorI4tvV
fdocme3X2wEjwMEk3mjnKiovbSK9JsN2epUUFf1aruom6IWmBfq89BtVV+PWRDD2ubenZMPP/ogY
W2yGOXYO02gyCbGvF4vRdknPSi+AybwS9udGr++GgSlQCScHZPCCV1jXoF9qLwKckR/HyLyTbKHC
yOHEZXp1cev2ztWZR3U41iesoTrsrhUcfS9RcqLeWaJd2QKha1hP+U5SGj40yROWN5y7Vn5tFpqG
cZT0r9wZvANZYVFAatqdlpW3c5vEu77QE3+pNHhh+XyHnksEgJTyPYPYKugX2DVWVElyegeUqaPJ
lEVzzRuN5Gyfs919ZEeRHAgYrpAzia/En2hbeCuFnyDEgbtQ2zzIMjLfS3O4mwzhfU6KuWEwxuVH
qNHBUWN552gQ+LweeCOjYVQ9Xj0cVcHaERaN5kfJIk8Fqbl5Yn+0Qvfpv73Uf2IZY6e76i//vZr0
qX+Lf1Y+/P4FP7SkOmBcGycWguXfkR7/6qOE9ZvO3IEPHKguYlLmBj+0pIBAaL7Eu1DiRxO19la6
btJKrx3Uqi/9B3CQ9xXxTz0UgwjaOt201nYN1eofhxLk3FJgzpDKib3U4BPKqZ7nHVx1dgqFZR5h
VjErHKOoviI1B+rCPONWTViRzk3ZHloe9Ks5Ut2mw8CmOxHqPp5n+7aoRaebfpUrKNpwyCYdENGh
KBxcRfeaO6uSeaM3Io54ihGvF/VhKNAoYvCBD+7reajdeIWFsLFqU6ysG4MTX34za5CCw2FCbqDG
Ixg/lELHkEMoZSEom/GhHnmTH7SycqGPWbFhbaN0apcr3kvCb2WGAVPnZWM/qtfEzMKICA+wlrm/
h7NFOveUJ5ewKOJ94xqLuZlKJ3wsCwOBGuq1A79URf7QoH2ayIB5lKnVUkUUcXpHRBNCCsoi0rCi
HcnCwxviD6xNHXwn+EMtC16ymDZeRWSvy/JzwYt6ShGZ2m7kI+OF8z1N+thcGe5SlALMl1SXOMpG
7aiwDwFAJcp3ftBmMSx6oEdZup5YtW24ewMR6sC5oVd9g3kkCgV7iSIbm0zdczIm7XWN2LLkUyAP
zyjG439PhP/kREBvuIZ2/PsT4fZrWa4I37cy+XXC8v0Lf2iiLGyfhiQfQhIADsmaKcfvExa5xrdQ
DHoIyvFYoiX/+WTgPzmYO38MZv6liTJRUnHEoJWSAknBOpf5BwfE9/HnTycEJk/LWi2p6DVwPzrv
J8hPMSg5UPalgL6CaKPM5gCtN5I/O1+JyCEc0K1npMJkiIJ3ZDf1TuP5aGDaIzUO0RZLg41qE+c6
FJam63M7iNkVaT6jvyFovc81dfXN5DjzFaMSPbASlASgD1CRIT7uCDOFnxIsTm7QHJksHrfuAqnD
p+qnr2rTeNmvNTIt4IzqmJn4heganeflsjyFhmau4URuvG09vU63TMKahyhjBXLQG7AFgVC6+7ak
poNDBdEJqlrORzISa8J/gXuFwRCXh8Rdkq+aENHnadGSa8XXvNhzlQ7MgTzrHBc5N7hwO7buLsHD
1Px2ZGwr0EC3qF3yqxFQzE1Sxf31OHXaXoQp6WA6xYZf9aPaonzP8KVF6UilC/5ZUdUhUXFW2E/B
Toc9qQ5exDafZMvbjHOJXdKwbkBIQCVYDtUVpvsm2hoe77yVWAK+kVfc9prp7HpnKe7I9604nWV7
E4cSdQmdXnliooZ2WS5kqUwx6aNMcPtNK4vr0hWRvp1dh1aSaOEFMoitf2CH3Z+Hynrp7Kh/EHh6
5J50HA/DipZGjOyxKO5L0jifVZ4ZOwQscl/UUao2I/GL13j/MDWaOiOhiuwo2x67e8htMt1Cg2Gp
sK4XUAqXW4uNgzveFusCopssAlfZSVjDGhCMVtq80DQNr+t84KktTHUzQlrZeGw3tE72G/t94bGu
Psx1CeKt6xCvTss7e12R4Av6gDDDCTCbZcG8LlLKdaUyr8sVR7OLw8S+Ra9Ev8nAKd4TVa3fkELn
BuG6oCH/YZ+lRF4UFsSieNCrIHxf6njrficlyW0HcC775k3TZ0Gc+g79LmuheN0QcZGz0F63Rt3C
/mjJPRC6+IlhGBtW4JT2XcXVtkEyeYXXL/YL2TgBGpGXpYC1vaw7qnjdVtnr3mpaN1jRwC5L8PTD
qMt+C8tJdKzXnZed1/U1uzjvBC+qASzIbqxFJrvJ3/dlY8N1875EU+s+rSYHxB/QFATp+7qtdgbi
HdYd3Lxu48YoIe9z70BrYk8nQ57lO0zJ05pSIxaLfV76fbsHK2zd9c0aMpwHgw3x9GAjM2YjaDeI
sJ8FuPB0q9tpcuW0unvXyziMPyhrYVM2iDQnW89btT6QpmZef0wuWLiNDx7TJd3P0dCMmzY0Y9y0
MMPsF2yGZXqcKoOpU86scPJVqi9WuW8rrR0fxiSxpof+e0ZM9B4Yk6GvSF+zrG+XEqpYVrpwEO2O
Pq12vCUYO0Nxsg1JFL0WIonyTRoLbAGEiRZcnlM161s1LwKTi0jUusCcZuK1cx7ScsuasM+iw9xL
63Woyqn/7GYekdsIMxYPSV0+9NWJ6BY0Y2T84LLhb06YHVPWnAyn0ef31BgAz9DcN5iANkYPPIYb
C1rpf5/U/8mTmgKXKvkvntSPPKm/dt3Xr78U8N+/6vfHtBS/OQga1zUHQ7B/PaI9HQ6wbbIv4AkO
zH19ev9Ygji/ORIjBGeqDhxQrHLQHzW89ZtHRiIWMU/a0vT+2SPacik7fl6EWJIliLNGEgrT0QEu
/GER4hKTrcWTXR412LKi3o8Av9JxC3acyGlaVil8wfZzOvcGzs6iY/YGdBvTJhCdQ1NYiR/aIcNd
NhDi0gEGeIRHk22dRCdnOXJwmE8tFoTIUS8FxxhzCtM237yoFEej1jGoezYUtziytgQifBnKuj+O
ZhftCXKKApQ5zUbQ1W4WErv2MxJraH5MD5jZq25nx5Dmc6pTVCN4Qizm0m8lZfNxUNFC8q6zGzpE
c3o/6psxTaIb0gXloZyT/JFpE5OysbM4XrlxqpdYDM3eGLXlhJt3ZXMxtv6ER6aOfVXUYM0LDBTX
FWlgT1naS/jGi34/TK0RlLl7RzPvXVOkN4EssImyc2ZaCLTosLjDSJsPWidM9XbfukQITwmqH4a4
d1VdMcVGXrQDcw7bCMjPTel6p6jMiKhV2S3OavbwITx7MU9ySxxb5Q9wAx4QcJbbqbH0DYeXdfbI
1zgO3aIdQm2BjJfF2invypqJeYPthyU7Q3K9um6cmJKmkdoadzINjwRDWFuDHdk5Cgt7b9Wi2BmN
afNdu+WuHo3u2k00CEKD8eioQn2eOWu23cR8OXSz7m7JKGDAl+Y7BxlxwKCZkWaSup8GmqW6nD/q
RdLtRQ1kaRgjrOWGFz6PMql2IGOdL/itsvkaVF56HfEEZgRVkzugVF9sZZGPQRJLeQDG1O5QH1EF
6CtAncQ9P5LEWLdoMD+RZzp9g1bg7RZwyhIyW1FuuW8wMM5Tl5/ntH5ioJI+SVXNb5ojaCzLxdav
tQo0gdQY5VTYEmM/8eJ6W+MJRxoYgjqA8HcKdae8McVYXbOGfooZpJNvbFrNQRKGTt/WaCeJz+7G
YIJyZTV0tn5NYnq7SQAMuodBG5J513ZENvjeYGVM/gY1nbCp7NLSwLGyqNbcxVYtaVFJ6QI0ZxSH
eSBwuFw8m5gUC2/RJjfgWphsAg2UGxHrDoEeRBlLcUti1cHjMenHQ9lct47xVuWNG54bM1fxFdPM
D07SuvcFIzbS1IR27JLBCo193sP3clEMT6X3GWlik2yjcF5ukC90t91gyOIzsSMApQjwYPnWD082
y6Fb6NoxGKycrD0r7NKt1w5iG+Wld5romYldCztYCDV2tftaaUWKVmUeo0NtuVn7ZOSTlZG8TAXZ
I3Zy3AqFZGfLTkN4lRJxwUHJ+16M9bILnRRSJvPOUH9dkEf2G73Wokszu9BTyFY1mnbb2bO4K5U3
hF/SsAEVzijZ54QjfsDSrK0Ok4or12Yn6LF99D3ExRlq51Ukovde+okwjVk7yHIk/cyu8knzwXsQ
CvJdlruCn6zrCewH8kgU4xmTFq4UiBPRUcQ9o/6ymdQt+XzWF9iSfbanocE35s5kyQUjARUZTjx8
s9vSznhJhoQM9glUQU2FWbVA9ZezitGnOtlz9q1ihgx7HAb/Dq8XFvOUZU3ilSSPU81UDmr8Jjb7
q4wNpB5UwHPQ3ys32jKfdG6wlaudbYEN1fV8TP3W5j3eOCKcH3GfGFctucvte5QzC5LCm/bguZ3r
0rOaY5Z43PfKDgObyXe/MQbT3Q/CiPdwC+S+IpfjtjTy88Ja0fVbYVeAwVd+B06AXTX1VgyGVbqr
H4xFQTCUA9a01DFO0m331Cjpeq9CKhfkOW/bqDK1HXnY+oOb01U5BkXtBmG35jtaWV6Q8pH7MbrO
hV5wfCWFzIC3ZnpXLL1NP2+IjM6UFe37Fioc6exDrvtFt8yfm7n5xDOqvaz+CrQpq8GOvDfpG3qj
P0SLCHdI2uWTjXL4zmLpwsOhzHHSu91N1Ut0XNqsn0Y0XJ8Xw7Fv51AEnetE7ILT8FDwrV4yVyQB
olL5OrIRqtAFG/UhtRt15S6kbSM1lz5J1llQT3MKvM2E3ddU5LmBAAflZZFMo9MR9WbMtiIdSZhJ
QbbdYvaju8y8fZeX9dPiVv1xdsZhL9py2dtjYePAFXQNS4ejcsoJ83EhrKZBqwx5lZgc8YRVE5LX
siafeP0H5Vm2bwjAsxGRHLe4+sjBWFaaeepRj/MLIADIxtxnuxpzNC7Wi2k2aM9G26vfRmn018Jd
xNcRssXO7rEPZkBeDk7XmB/IMalpFqsoYEIHEiWBK9eWfX7J9Kl5HrgPr6E4trfIMbwziwUC3uMy
PQPeS/aNGY+XDKTFxjZy50CWxsdGWsl5Zoj+IYTGeQlD4fFNOodKoFjoVCVskqow9Uun8H1uEu78
Wzt11Z6hR/sm3ZKxgJMFJsTCu7azFcChQjrHAsoeXuKYyR1RSJ+mjjldrQp9m4FDOcZ69CFsyT79
H/bOZDluJMvar9LWe6Q5HPOiNxGImVOQFClyA6NEETPgmIen7w+RWfVLyvyVVb0uK7PKGkxCBAJw
v37vOd/RC8aFGYjCJd7O2AA6rt2V0FH8FYHYmEgKrq04FqTVNUtPrA4RCUJ98U0YiOj99faTJrvW
9TEEA4c1kVh7DDNwJYw2/Qo8TWuIkQydilAC6sld6dgrkdp6yN8mSB0xXF7qum99YEjWmxxBt40m
UL2VIxJWgrpOQeIUPahU58GoExfBIE1HIsgeG5vMr/N/6vt/rb7Xzb+p78e35sfa/vIn/iFyMn6z
BK8YAASSORxEcv+s76nff4P8gG2OTvulPfd9fY+Yjv9L2mS50Dynb/9HfS+t38j+gBdGhsxi8AMA
92+04DCi0+j7vsDHNGWZEvqY5CBxadT/KKLDG6z1QJXwacBDeO4101mxTX91R5ndzLqGNEEjimnM
y/TeGdzrBgfGZ7tPqgdVag+VqJtjB2aAGI1llSs77TAFhh3s+jKJ7ig7tDfEiEAa7FJUe9MNHKQH
Fn73OxKzJoPFNk4pDTRwlc5h1mtX3njmLMpPTVZJbAdaOpfGTqUtvQekH8JJ1gLLMBlWKKPa3FwF
QZqY25ksI5idaqjr6lPmFi0HYqcAaX2MvNEm5AP1UbtxImE22ygzpTq2Ji8afigiLzg0jBxePOTW
5NIdnXJCzTCFDYXTXOolY0szGGlKSYfQM/pFFrCidIqd5JESQeMYrjt0xH0sLOVbUgTue2gn1GGz
hHNdbeqoFL29dptlW0PcQuZHy0dodulYypMrjLlZd0BlTkGio+Ya8Bk32x5+Vr+ZS6J3fbdM9sTp
4Q4inx3Nd2G0+0Qb3c0Agu1l6mmFuEYYkTQSP4QEzfJjdcl1BY9yn8jhKSlRHCWoy1Z67oX7dAjJ
pqjyMHqOx5iSYAJwgZj+ujTrU4Tw57kJ82KN1AON7oiOrOg9YOeh/bUdgwHd//Ayw3lYS1Jf09E4
hGP6NPYtWX+enhAXZ34JY9hkRpB2D7PbNVTTWr6jhn/SjKJcgdMcdlhqkI/JYsfZ876f4yeasB9w
8tvT3JTUYml4Q1nnIPJqX8q8OeZ9WezTlnBaCAv+OOdy1dBdOSkl9G1dzXdRmJdEv6VPSmix3wHx
3KR5/40hrH2d23NwN3gorJjFaxTahFA3RuCnwDJ3Zm/CPgYJJGnV+j3ulnWIuAIuJ+mkQZfV1247
yA0THnFAPxcDM5utFUpkTpwN2BHkGv0uB87wxcVcdBwhzG9UZWn3oZpMpGrhN1KDy1tLIwerjccH
+AzZDn8sy36s4n2Ron2CVmavjHKiyiksAD9wYQ6sC9G2rqW3JdwGCGmkebveHr4RGJcf4JLTIWTt
WNHpjsFqjfGXkkPvGgtmTrQfs31P5A1loAGKqgDXZs0aDhfRZwCsmnjlyvFRtwqxIjjwScuCwzzj
pMobBaGi1Z4tUglXRjomx6iyyPZVZvxhoD95haMECrUlTo5anZ2sshddvkiv8j7tTjaWDyxttVuh
l5y1jxKVI1UqwmVC/RxXkEOc9KBK8eBosJREdw8QH39NZqbqjiEmIZlVUMc3ypX2Fn6xuwk48kOl
xrDAnsYO3wp9DneEv8lj0YU1HlSj5Wo8WIinArpjXVbhogj6/i4hWhJzF49F6PVgL8DNTe+VYlHd
hI45HUmWK/ayHaYBZQuPFui4yRbjGt80ZwJ09O2HXlXgl8IhIMZg7Lrog/ASj3dtwAMJ17VSw410
reaF2eXQE6NjRgTJ97k4RYWX75BKKvQnmtzh/+KbpTAlpsTeOVHJKjEOEt8FCGjLgNsClGrRKVfG
Bn0TJpIQA5p058+jbnpPpHeNN1miQTpLn+UcC2x1JDjmFWB2rTJvEiFTv86wjhZa/B40bu3HUsVP
eZ0gsSHMPb6W9dQz9Ohmw6dJrN/htPiEVCpl1O8ZMOrNrDzqHupWx+ivSNRR96bhaQ8pgizwIlbs
hynkRU4GdQIhLuI1ZqZIQGhZjFsY3uLaBkKzaYMWiHfbtvA+opIUl5hgdk1MNDV4a5Gt2WfSE41t
UOEEgUcfYbzp7xCTxpt4avaDDngD1h3ag8qd3dUU2MWZQN+XoiutPeNa72stm7NDETQw4yGv3XDb
z/ZF4SCEtpFGfwCa4SIx1Q3MihCzPgI65ZtEa7UTrfgIvwSaikJggGeqTIozDgwGnTrrgTvdxMhd
bmdN9NdT7EH/mTpMXwXiirHBwNA78uICDXeRZ44UaBKbaZJ0K6XXO4y4NWtwe43LgrLOmKYV2mKe
RJx6B0AchDUOMIYwIN937ixXqUvCQ7kIUvhu3r4ax502Vd4BS16wLhkdrRzby79Oi7hFLC6LbhG8
UJbTdb+oYDxXNo8IiaFYuszNKjPzfMyzB8ZGCH819TFWzic8huVm9lDyiEbFa3ogGFxNkuiiYoy2
XZePRy2t3sGaX0MP7lBBZjgUhgUiLp3iVlKZIHnjhy3ElGyHRdgzLxIfbRH7VKqAmk3QByYr2mtA
TYgDShNOqHnKelfZr/MiGioW+VCUtq+yTNOTpQJGCxPktsAgs1pNiX7FM4D7dlEfDWn6Qey0tx3V
/Ip0n6zyi04JvktwHZR6wHwpYelPvfAL0/JhLXD03QUk9a6jReoEUbNnc2ecB4WEzGvrA4D4N7ON
s21mUTD0o/mcE4UOO7DBDejyV801ol6FFOuj7kwJuTlBYMsiirka3RXwueTsyVIdxEWRlbbcBoRa
XR4wJu95u1il+md3AjtntsZDHDPt60OyBJLRZV234+yLXFRg+aIH68zc3ia9M61R6xRbvAv5ldTl
sGmn2Vz3xvSliYJp1TN9XQ0en4Gc2XQjGCY+4T6d71KjKbmhNH6wpjtE0nLDFB+/b9Pkhdc+bWH0
Fy4kTos/a4jpoe6CA9lQw1rLvPDcNdlwZxGC+uIk9gOOjmGNKvLGlGWzx0AcGusxStTGagJuNFEd
5idCJ4b1CM4FxaG7MefAlpyonHAJfkI1MC9qv9jugfWFpXy3irEgMYHfeRHKlbe9PkMYYsK0d0bL
fR3SRrx0qAwTFbS3szA0cs76qN8nqjUwJdk9vriEzGDAWm2Pymlae/TAaCRaFk+EyO8r17PuhwlJ
3ZpVU6PEkEquEY5kH01tEKnMixrym+JXKVeTU9s7pXSLV6aw23KP0GPu1qgrbR/szIOKCZ10WnGF
qib53ABd+EL21DEbogCOVRmF6yo03rFCWqQqxPIrwlgk5gymaNxoTJIP6qJCjdOIae1IqOpXsehV
1UW5umhYAxbPawZo2c4r7DtU/qcA4reD80qW417XZsJoMRw570Ho4MGWjYM9y4qfLVWb13oXWz7S
7mxjxYZaq1LNsPkrIkLK1ijva8NE9DFxK27GVLpoWoISwXWrOiRltdvmPo06NMCLGjjU62QbLCrh
pUW1UXwu+iO2tkton+RoUbL4mdUsfWaL6z5nwyge6F+T85s48UFYAxVvUNnHqujpCcdaE6SryR6y
p1DGyXTqtYm+3hzVR0+TvBCRIOpdxZl3pAfXr6N81NPVaBYKzxez31kgrG4BOT0Ld+7ecVX2e7cp
mU0mSXtrhlH9qTSsOuX9K5PWN5hVprnFKI7qan7yoMOWCceHZkBizQq75pwEyXf2lGEzjVdTv4kT
3ocTU5GcHvGiQB/I47Y/h+miTu9dsj8hspkeL2KNhn2qQVlvzNS06Qyl0UvvDAgISqd7yOYCmz9y
f+06K8b4hfZ3sWU6AD42n8fsgFYd262bhO7KNCFlrppFiC+CMTjTlCn2Y87yWufew5BTG5Oi0H0p
Fkm/FjnJ1m7n8FRfRP8X/X+b9/mjHjEWx2kvd8NiFEgWy8CU0wstwypbK23OSNSpCREeFqsBduK6
9q05yGkWxemmT/TuKi/mDllnUuyhE4R3Eg/8dO86SV3ejmFENJsXjqKyUWIxdKJYyEm8mICcdp2U
BAxTbsbkLqxSpxrMhxLYK1nOFHglvbqGOXQE7nMg6Ww+ZaOp4R9M9A0WkKL2jSZiHR1dJNkl5o99
GwGpBQScd/48hMrZM+5X+hdEJ4EvaJmFV0CJydjjEa6TjXTDwbclMW/rlGw2Vh8IyVd9qyHcYiZ8
P1YtZwGdpPHZAs7Xt5N2JCpDHWqeSb9rjfhKJbCSA9k5Hzl0q6+iWPJP6rhukx3Tmccm9YL4RdfJ
ospNbyA0wi5WbjPPS1qd634ribjb28TOaSudAJ91RVv8ieGv2MQ2q/MG7UW6behGvgkK69NAy3eV
cT4uHSV2JX/tcZZVe1YqVoRFm/n9MOjWcVbxsJYg5Xwr0pns6lFubMIUDT2jeKqDijznMe31dQ1g
7cY0K9r4fMZPDVXkhiAabz0XerIJ2esozlHij7JuN13mHDSCD/ySg/t9G8betk6FfLPM0dzDz1Yr
8LYVw2ukqA7ikF0cGr1fl4sXPM5tft4mGr5kHiYW1PK3xhh570Acb3s+CaYhIddKymlf6VlFKdWF
VylHWgzA2GM3PDfVVnmjtanAla4KHkqxwlQQbYYgjzZexjYejFr62lDTg8Z18r0WBwYqXnaSYrAL
yF8ZoQaa0CZUt4axJYeXLpbnaLetMU/3agCuSvLU9ZgSjWJBKaypwLVsA1A1+qaUbV4HQRyz0FYh
6UQa727Dwt+RFDxlMHPnGjhLnbY9m84wnenEezf9GBIDT3LFPrVjeNIA3laiKRmcC/3OdXOYig0M
ISzK+AEcQr6KciKHUumVe5NCMFvTG0w3ehaYqwR5xcul020MCzojBwnzoqnmBVcHUxYa4ibYF6Kw
Vf8uwBLt3VjMhyknjFHn4Lk0UVsSSAtUABMCjRXiHNu35+zN8oxo0/NrrTDZfgamdIpCCD9z9V4k
2ecm6ZfnDWHIBvQ0vIvRMDYIuOQqgyVzTOKGCQQWnlUOontNzayL9ULXzYDXsueFcBqvEN8XPC2N
s9NF6qxlTW81C8P0jv6DEH5HTrS76ZXob5qWejsRjJOqpf0zuo06eFWVbWaM6Hui3MS3oeCIlrRJ
v8/NtvMHrZKIuR06Aqr+2kZje3QIeF8JwAlH+lp+FE0K6IONLlNq6ZGsq57ZYBRuw7j6wnmNUmwq
4sk35yQ/kHHfp+uwb6ZnFFzNin7PtWHkwROl1GOsVQSd161zimyDwfA4UziW0SEY5iU1pdNqv+i7
V0+vrgd9AjucyKdCY8lLeqB3yoZzAyfGfYaWl6/oa0PSEG7PWCOwHucyhXAxp/JUTNFVrBUvrXKa
/dRED7UNbZSVdDtMVEdFqIqHqJTQbqAdG31hvjdYLJBO1vAQtfxpdFzjQ6lcm7dh4cK2o+tB8T3i
ql/Ndn7vTi2gvDJMIMkoN3jtRUeADawdOM3eNNxXmFRIQHIDwnloQAxbqzEnlDQ56SdmNqKIB+Nz
X7BgkYZrWMx/EkxKHekvUavxJuQbW6T1kVST1TDH4chRJ/D5qZRznSaWuiXEnSaBjgYFykEa6ytb
4oja9G6mNxticdUNdmb3wH/g/0oL90OG8t5MyIxP3RhAjhLpcbLYXHVj+BqkitE4Aa5kVNodTjoH
T7+Vjcc5dlJedf2pZktaZzoetU4uvUBVkFDidYSo6/YCIWmp8hYyqbSohMNGsiTYYw2ZBe7k3umr
19Cdj8Bd6cfHiqCeULsOPKK05gx9FY6Po9LxZpLD62yc1M6OyqL9hwy/WYNGrrA1jHIdmBVhuv0Z
2Mc7U2ee+GCyyHArzpW5xMLmk3MoTPxKDtG4O84uNBDnXLsdpPkc62ZzagNN+UNtx+swM2BqCxVu
4jLXsT5zOKutroF0Fgo6F21JI996J+fJO3eaoA0X4E1ACv2ahkSIyXYytow8QTu3xpfA6vWHwbVS
3x4xP61xKA7frMbpH1j78BHYVr12RNUd64pmFKxW9A6aeZ3VrkafJY6RKoo03Xt2cW22GYjQ2TA7
X8aDR0RZqOekx4goPS5ZAjqogG0aT+qt0cvyxUKOsgQizPNXDBYM5PUp1d5KIKu3jsi0fcKGV2Ov
c8a9myb1FWBduUZ1kkQ+rCmScmDxGvk0faHO4tUKVf4WE5RzWw5GAIEx6r5qsf1BktykwBhpzbGi
DX2eRzNgGOsMxVrFYmDubnV3UkbmfFOPbgnmyMnLHV3QHIVEyzwFJ5e9XYShDslt8egrGRdM0NFq
4nuTEeeFQLvR49pC5chmsI+D/nEKrU9UCNZDRWzDFiJEu+c9IBewbghd8tynwQWQr6JCPoSCrKAm
QsCtN8FbPhZwRvLARTEnkRRkC+ngNEiKmisGcM2qavvoRA3RjtvQrss12Zd2dzQL1p+V3SIFhW8/
jEuTCJbpQC+MmiZHX1dwuKG8G0plrZEn1k+1MqtTVbkurjACFAR+Lnp8k0qC9cS6ACkLKdoN0ULi
EcStbvtu1c3PXcqUh9c4oGlEg5ohXjE110anuitnsc4xCB/w+1RFjOtGqdpnw4J8Ca2Fignh3UqX
LcK4ul0qIVaZlzy1nVf0ey6vdpe0e+VCVK60saJodU0MMqGW9WvTNcYHq1OkdRQiVTaaDkgwSmre
U3bJ0Ysw4flFGBB6S09tup/SfkzXBi/aZq4Wa5XTcPAeJVs0JWiu/N5QH8gNiw0jgvOkUdbPqPqO
ivRL31IdGR5xUJ3HsJfPSUIF7lvmIm+sLf2uqUrQu6RruveNVbOfspaVdxnO12cNke/RgA/drcgq
d6/rSWufIW+JG0E69U4qV/c4vDbGGWWBc+8x44e5gabypGmR/DIR/XJsG7dHaGjQDAV9wVuKvL1G
OGm5OHoIdsbNSyAHL+VgsmN1THMBX9RemNzQ4V+gzF5tZKdEl5OFSHaw+KXzBAZqHSb+mDZ3c9gw
H2REJzdoEMdHMTvhMUEDsS6yaPrIoJG+BHpDoTbbjA/pdNQ3kUd+6SpM4uq5s61yO2jsumFpspnx
SPkcduKNCJtkpzRYMKBY8lMdjM6hH0S7UQxBr5SOoJzKXhdX5VwOn9qkaEdWWaAZkTaYa7s2A5aT
VjurtFI3FnKifY4vfdP0s9oNDSZwQ6U8JVo9tNcuyu3PdG81NrFBPQrqu6u6rAaSMaj+aWc6dGm0
6J6Evn7teiF8WGYZpB03+XXXel+1XkcZouc4WSOr9TX0j9dez6thJDIiqss4lJHu3uHAB9g1Wf3R
1px5WOEzxv/MqaOjYlzTb66PTeR115jR0isyhL5gbCAXJJjwAbrTWzjlMGlNsBOBm9BW1IOcXlk9
PeHBDrYOgPGNwomx0XjQdxEUuHVfT/KQNkDq1mVaTHJFAJEfGaPuIwxyVq1VUsuKuX6JM0IBOCrM
e2DZNjNZvenuXKekD6x7GQESluyz+9FC/jpFbDaJteQCIvRJrzSn8geL8Q09Vp1Ko4y2OmmLKw9C
mJXO/O8iODfGON0ObUEfuE+fvEZ+NkIWawQTm9g0iKImXt4rkIx4IQOPAaksiLBM+LClyq3UU3M/
mGBawgRWnuKoYFqImTt86iFB4nheUUsk1bNqCFRB6o0qTMLqrdpdP5v9qzYyBpFY4eCNiK2YqZDH
SiMvsWejJpnvLfeS6jx01Znw1GxaidJla9eXg2CUabeIEidk6OTkVrB8r8xeezc1p7u+AKlr1v9V
zBiMRo9nfm4HotPCfLzqlRoPdVY9/2ds/S+NreH2M+j9/xtInr5B8yraHwbXv/+Zf3hH9N8Qg2Ly
4Ef+3SHyz8G1YwDuMB2B/l+3F/Hpd96RC09XSmah/5Sz/jG4JoOMsAOd1guUDh2BtvPvDK4Zm38/
tcbRhkbEc/iEaGaXGfmPU2uE3N0cl661d13O03kUuaskrIzVd/fk7ncnyn9RJt+VcdE2//Pff8Lb
2LrBd8Q6Z3gMx8VP4teg6ytpIDPbd0lBylMvPA6woMVfC/wVd7ntGIdsrkB2lDO0vF9fe/m9vv+K
psvFceG7yAfQTnGzf/yK4EczYp1cbx+aXpmyXjWwIkdwszkiuXs2mPItxNwG679gvoLMKf42ai0Y
BLu2DT8jwRcqEoGDLWX92qi0CjYY+qDGTZYaJwuYa081GZUsCdfoYIP7nLAd///wJRYqsA68Azzz
z1lxojYVjI+ZIceMDW00y3mbaznZzc4wfaoMAWZCTx3WYKhUazIm1AuFq4u6NVxyD2JvvCNCfLwr
6dJwEJyJT/QYs/VIeg+kIaSMdAb9MY+7djuBBkcvkBNq+uvvgNzjT78DjQ0PCIxL0rr8CW/cmEbX
Tc7g7WnFDn6N54WTWj0RnZp8/PpKC6/oBzsUvzj9ZgN1B0zqP2mtOQk0y2DD2/dGKFD9V/x4tlsd
69aozsIi/PrX1/vpJbo8YZ6AmM04eRlILU/gd/YrqcPRhDrA9cK4PrOiIJrrAGT9+ip/cf9Qj5uG
xaGXRHrzp/vn1SwX6CfdfS2HeIea4UMZXrxPm7+DAC+hKT/fP0vqgoVpWRf+tCgkITqbgWdwL2fO
5bPTkJ/k8cxMEz/clIPApweH/Qn0SnqPcMK9UhkCMZN883sksvMpt6zqXBOwBgugtxp6QDFSzh6c
xz4kUelYAu7bxTybn/oQ2A3Zh8JEaZkMc02YHRcZ1RIR5GLEbqTdPA/2HO9/fTd/x2n/8JQgSIH1
hY3KoabxLLRB3/9qgQyyLprrcT8sGT8oQ5gsL7k/tKrSbblkAdmEAo1ZTTrQkhPEw5vsQdF2256Z
6JYWTX2jLtFCGEf8yi7wYMHmurFIJn11liwixnebWh/kg+7lFVKzIaNHSfH1KEXqbaOZ6C2OQeOn
KCyQty95R2CD9KQPX1nO0r29ZCKFnbSgAZCTxO4S7XPyqDYGIs89IBKYg0uyEhZafdcYpfsIkiE5
JBp9g0KvIoA4YfA1YuPBT5CGB8KvSJvKSIla9TNJTniYMjypYA9ULyldTXJJbHKes3Wrw8VJoRg9
tQSbZEtGFAd77Rbp4vQ+Af2h/UiWVIhTZmcFJpV7YkNUmDnS+FSYJmgnQzyqrsmfnTBKP5QelSiN
hIe1wasJ4V0N5eI8LqLxs+OiwneWpCsQ2tkhmUi/mivPvrWXRKzWjQviy/J4uKVlRzB0kllvghAt
0kAwLRKrpS35WuieNB8lUrjRnPqIhZlPbesVunzvMPZacVMGinTNEesPVT3dIc0p0I8kV8v9JKg2
UWssIHgel/QvPTderAiXoTlGJLykeX5F6sX0SbsEh+m5mG904KYA8pZkMcH+wlGXtDFZeu6hI2Xi
rYZhc0dCV8PYGi/zunIa4zE1t2CneCKWFLOuMoy3ckk2SyOp+QZN/3y1VHafOIh2VM3wDeAuE7q7
JKQNRKVFkXGWAUmFrG39gdjlaTVpY+uu6ki+I1zMfZpr6jzV2XUckCdKFD0q6zAjBGbJaUPZ2a1r
wdFQwgwVoUkX1hvDB7Q116S9v0ZL4lu0ZL8FOilwSW0/071FtlAUdGuaZK0tmXGtFbjQYmvmzWM3
wKQiW67sZ1LmhBGuuqTSVu2SQecsaXRwgeHL5hcwRLnEwYfejvZqgQmNJDttybRTS7odmURAfy+R
d/Ul/o7NyPHZhtJtHLo28XhDjBopJDOvbhrtZBF/ftUuiXo1E8O3hFPVuYsbx0VsgGh9JWSibmdm
AyxTjU4636SbB4b12V5fsvucktfF1hCppiR70bfrNjBEI4bBUQUVNgoWLHfxte7N8HMS6N277TTT
Z6Ovh2NOmwFcpUfMWajMK1AXalehKF8D2OwPHbqzW22iY09WIcPRFbO/Rj8UsefMla9Xdr7JBSTj
UZvHT2Yvii32puggUnAdSEdIWpvQVHkG1EXdroqrmM43fQL6DFbJf02KLlU+5ofq0jj07bKbdpqN
k6JqREqmXz999G09lDdiIoI8oAcNnHFCnQREmCZDDkY8ZOfQ52ARbHdqQ0dYbvjG9dGxiQMZoHb7
MhLTaW5F84zkwbyVvKg3EzmQgEEDoo2Q15T9Nx1qv08MFMe2JKm/RkzJtnYZO08RJ/erAovSoyao
LxieRERFDVQnPSUfiSACfICX8OkyPEoYCwXFDHGY91loVp9hmaZ+KuYBQCp1oWYpEuBSwN2DSXal
gsTzVLZNdqjoHLzPWiT2WQIuM6n5ksQBztd2VgbHGeHjfpoMdWNEc3B0moXCPBjQ0GyD9mBCcgqW
ip5vDoztFoXX4FudITdVOxNHhXT9dnYU/XJGX/wZ6WXNc0j7cN3VEJeHtPPEru+Bmga4XPATwM0i
hIp28MbwIutWZ2Fg3gShWQFhZfxrZ2vP6YIjtYpF9o/tIeXK6mNPCsNKN+hUUAP3T3Ffs66XsjqS
A4NqnNpGMmHIqx1QMuvEIE+7n7hAdOEKk8HObNG3CCh6HQJrYYYvJG3hkIEZIGa7rwWc7XohbqNt
PDWpnuzo/5a7JpGc/6kXjZM1ClhELAp63Rk3IF7oPaK9O0Ait9d9lkTbckF/lwX2Jc61CCrbeIWS
wdogwCTjuyBEi9FDv6svKHFuv5N+rU23iq7qJgc3jt4EyOpYgE9qc2C0tUGg/ZXHBFixsk4wv+HN
mdENGq4xn/9DPPj2rx1YyW35rhL6E0/y+Y3A7CJsf0zVM2hS88f+OLOCEPjNWw5NtkXUNcN/SqN/
ECWl+dvvQXuX1Lx/QFAgp8AeIKKYP2SaP0RmW78BJoRyABqBA6bOZf4NnfWPNTCvCKNtcAugUBBZ
L0DLH2s24ucq/N4dCrg+y+d1EY/dGeRia0MWq5rX727M3d+dWi8XA1xJRqDwTJuv+1NZH1rjQiZo
zXOkTeqlMEv5OLW995TGCD8Y9Qj1glrafPP6pP6b6vTHCvyPSxswZJY0Fpal5YTz3Yki1lJ9bBmI
n/FfcmkPRuCmnwbMD05n422iP4d2V9RAzpoA5sHfnNd/PEAtl3ckUDfhei7KRQrEHy9PxG1YsEob
5wz2GNI0rQf0K9puVse4XC43shP+zfFG8rx9d+r446I8KiYCGhun7k+3u1BF0IWApc6AyeVjgRXp
IBEdV1vaId6TajlmmLHBxTu9IzIRUm/7bisW2gyombGu2IB2CkrDuG+AhAWbeQZgbqPwW5CYvdBP
vQrQosSgoYg8xYLJ/AURuPE3h8Hl2PD/jhW/fw0b/zHtHGhBfzqmuYNrdKMTyTM1Is9Kl5mHMevS
ces2o/6YwUE7jUtywK+f1R8Rvn9c1eP1cKAXSf754y9mayj6R6vWz8mCqEdQgBPIKaIPkYzMBXQi
fCxT6TdIDlGtX8DOv77+n19Mx9A5lzpY/3hufn5Xes8ryKgcdchXS7rG8sIwmQSs11f6za8vpf/F
gwLpljeLI77rWD9bqYPJaQshOv1s0te4p46Elw4ljXIvMIzmnYBJ860X9vJ2CmJAlDPwsmgYmgjh
RJTy60/zV1/cwDxuWLpjIez96amVplZ6lQioQNlMq7UJrrO8YjjEeTcu0r/rAfzVS7J0BHkv+RfI
35+aWbpKRKwZvcSIxVCD+TqhEJc4lG4Jx0GrbDJHb+DlVzFPuQds/ibvqfPXaES1AY3JXJ40m/CJ
EPVwCJBNulctFe1Gb+3xLop6ygros7xlzGkw0XqwD7Ltr2/ZhSf90yviSH4/uhkW4Z/uT52MJAuD
zsXncA4wa1fb2YHtf3luxjZXL3Wda2tyC1n3Jm7gBfUPMY38nWbyqr26hO7EqcnhdR5m5AJ6IJr3
S4DOrz/nX6yCi9EIh5DJh7XETx9TY2zVAyjUz9bscEMut1lXULB1QboHiQR/92TLnx8meBs81ey5
dINxM/18xbwNZUJQdnMeiGQ4WW1uvZFWuvybwaGtE8Z4Vxs2YrIgDsCCA8yIsCOiSH6Iu8X+ahRT
+26U1M7ANuKd0HgJYsNk4Vyeicstatg1bBAZS6pE75SnS5iZBgb/IJnkkN/Xladf30a+wU9LIpu1
4HemxDYlnT9QCj/sZrObek5F9OeZfEoaAGqaaz9xtOQWAzUj5QL56kCMZY9UUVrkZmAqhXK79Ug0
TVYZf7dYTyNB3zKRCLnz1tn2l9xNelDA9Qo9RKCCBxnFKS4glNsiGrRP6EfC1hdOWdY4NpcoT9Nz
osYXUvBmJA05n2wBS+Tnou83XVWc4eZGJ7fJkysOS+VNn1BlYxuq4QYpmYE0nJz0Vi+n7KtIG93H
aMNAU0LfhatCyvj7ZJWTfWynqPDjlv37KDwrNyi3E3VXXXJKEYmRWQqVkWwGJ3JpxDiOpp66IiPH
xwgc58HzqojTTEJC8KqWfUXYiRUSCerZZCGtOaa5XyoN1cK6yJs23c+YMrFldZ1ZHySJDdohcHXz
SoYdak/VB0dB6+thGnodmS5k5vqsDYbO2d9qCwsVsoT5AMxfqTsnzDM0Wp4ZBb6bwJYLo45tN+UZ
cbD4EFpZYu2qiGIJN5QG3sbRWwz3mN6tN/wclAmFy2pDCchC3Ct2gSae+GOT05C6ERg0y11glajM
oMk4V0ia0o6dWWdAqTgwdRxejrRryZSl7VZd0d8haTacLrGzKh7dA+2d6IYkr/YrHSMbQwpHVcim
Se17Rh7e1NKst7XHnLnC4zUIMX/WGzc+StSqvksd8IXs2xLJRNXsHIJitowsy1dMrNZn3NIWwSsq
eudBGb+FXZC0q5munC86fh7aTC3gmlBZfq47/ZoH69LuCIpxxF+BrXXllu27WSEaG2HLqUfNIrT9
1Bduk5rHosi8/NHpSVL10IZnU+n4uZOTX7hqyf5cFBTAgALJP5GxSwulgxlrOqiECS9N7hOP6anP
WtTbBh83TRgPTtWUu1si+yh+ZlBAiMW504XWlycR0jtmtdfMt4r0T1KCs0FNtDeD7BORSPxiU9Cy
KXBAJrXJWRJlmJiSJzTxVAL91tlMzYJxzZphinrxwCrAxaNnAMo4KbW1ELXrD97A41WE6OXwOLNk
xybCeMeFJDpPpHgF1jBAuRTUq2CeWY1yEsguGYIDzfH3hgSiA51G6Lkm65Bj5mAJa2KgVhVvqAuo
zOCvnypr6VQhyzpR1v0ve2fSHbeRten/0nv4YAZi0YvOiclRFEWxJG1wKFHCDASAwBS/vp9Iyl12
yiWe6vW3cZVsiokEAjduvPcdkqcxJFaiXOv2umxK97GzDaEZzYC4UQonAHRUEbKIyhd1unMcxb9J
tUFQEMw7dy7SFlxBI8bHhzjg5vQuOzUhXB4/0WdOcQeBghKDKiC+SU/RY1G7PGAwx6b+ikaYGkkP
F98kAFDXUdH1MCfj4aUT5lYa44PHYRj5v6erraF8FjDjfIYutJ0unmP5et+depGygjf2roFkekxT
AvBGzROZfDrD1WUMA+Nf7F23WB/GnOOGVxXuIxJ9tme1GADedI+ry713wGRJDOL9LTiKT8MLmsrl
oTD/j8EKLJsUA1nwpYl8OWOFjM3k8CJNkk4n0u4zLr50v0s+rA+nRkGXHXk6pwQK18iki6Hi0XZc
DCL44sX3qoh7wcjgEkcOqCAZr3TYJujG0b+1Nywjnp1rrrZpOzaegXC1IeGK7MKmCW/bTuwDp5Sf
EQSym6+lS6hf4gq6dOzrCH5pQ/QdxG1w5Qg36aAAjNblprN6OKKnBgd6n9iXulAvr4efUx7FWgiT
fhOsPvoRpDiEbOGSha0EZlyYvwX+cxYxs7hg2+ECgRwRf8dWMxd7OCLJ18rK+PDm9Ao5AOjLYcIl
kjaInYfM5vl97M8k3YmBZySxkUbtNrwI5I39vvEDaltrjiplVgOtrdhGUwZI/eNJ3zWDF13yddpr
dBbhA1IJ1D1WVnG1qLr64zyz4yLHpC9Ht3tno41ArOObnCUELsu9H4MI3soZp2ZIJAlnQCck8HfD
2CL29ozZuJiELOyNgibMP51YoCHNo8eiBNrfq84mxumUKgWnN3jGNZt7ukCj4QhgikBZediI5WR2
bysMKm7ISPcuO8EbJkPz8fWs4m1h3voKGdjnArbbtUh5qrT73bFLPJ5q7g6kT7ORcx9mWlBhcgex
NFvulzUNn1FR8L7aGOXt3Rz15C4lpeum7weu5LQS/aVwYILnlIDAoUffO2jwcKhOu3S4F0tChnTc
mgdUdD6lyW2T7lj3OBjk6B+gZHEcHfYwfGiK3BjJ3cbFTeQDSX3Bs1cUzqNrxZwBIFqwNS2x8zjj
6Qy85sK62VDnBSh+LuTnMJW86J0zL/enb8hORI88IEAGPgVAPB14NWlonzUxF4+kIcChpXTbm5kj
7SNwvvMI/YzHokyXpvEMJDPGpKWcts1V26woWVmEYccZ310HUtw0LiOHYnSB7k0s2OmugaYtAsTb
qfSO2REvfci3KPPEf5ZQ9L1tY6J3qrLhtdIr+tvI0x7+Syj2NsGQUo7wOs637imjJRt6Ug4yljz+
MhirPmR5QobsTIb6cc0D+K2BGKvgYekJaYBYbjKnrN42cYimsvDT4qlZMFOpqtEnybFFEIy31Vwh
JQ752wzQ3O4DIO7MEsEXHmWPWVd5cap9i1tYF23qUORpRVJzJIdaiU9SzZo43YDXWmQO7lPhUhdM
Ye3TiB3ntHahwbGtLUr2xyXK16+M4pP3p/XpQzS+KAACLqam88vbaIxZIrE99kfCBqerLF1xmXhd
EAhK4h8ygpe/rXtC0ayCyO/KuM0A6zqPp1URLiUvBRI4ctAImrxwuoaw38CgDeVgYW2I47hDSknA
oHe76tLaRp0LCNHjl6dxhuYLWXPN6oM/WW17n4nJxUoj1BP84Dp3mOuRjmqKA3OlFif5KuXNipKO
HSZyDX1fsmhIHqLae7nzjpmlfs9JnUVtY545btVM0T5VQL9UWKq3ScTNhkprtm98XzDXQvABGMQG
hIQ89VZy5idFUWjTfkoOnRWTWddAYyBcflS8Zl638rnIq5eH1/hNyVHtSZj8ujSADMW4c4ICN7sE
t+ww0cXzs6cX0h8mJ86XoxqnJnvnGLery4YyeofmkqsIYsUnoFxntdtOovtHFYw0IalViifbuPA0
OBzxfSMx3/uwmD+M8VK/c73gW2YlBOxBKz4GVYdy0+QPzWVa/EgR7G0iF2svDyF6uZ1ajxd4YXvE
GIUdac3hhCsgT0GHsoZPZbFyn3PJA20DLA6IjSm8g93E64RzTKvQFyz1JZ4qxa3nD46zZdesLznZ
L8cG8tW6xZ+xQSjJ8FcsFf1C6C4UQ5rMZNMPLhK+ZRmUfdWZ4n+FCAcgEmCenmr0W04wFY43VuuC
woCyEdhUJbP1IS2gQm77WvLPTjjcJC/Qyz0I4Izide6PTPCoS91Ej1Oblq7L4uWhTAniY1JibUdj
4nw6KJdkr13PnuBVFVnHKNUm7Ow+0RFgExpLghKTmStdTptJklG38TtuSyTvJjmrFJLEWbOHO+iH
npI4YQWdDoapTcLLVcUolJKnqGltuEQJqRBLf0RsTdyXSP3LWQrnLl0CQZ6cGl5cjbECki//kjMY
z7UJXfZPyLys1jqlWmmTVD3xydtT3RRFSXEUbJj7kze1W5l+UyYivql7dE5MrYCv5sWXn0sUl/iv
Uvf6jldIEW14kSeoHkjjO4TGGgJnIsRdW8522dGFIvjdn0J7QB078sYpYzkWlJ24sV47jI4YM4ud
uYaHT9ZypO3okgPboo4D5xvUbGN/wXRpPGBrgSgZOhSD5lI7jwjvgewCQVUC5+GWRAVpxxhmuJwk
6pCNJZzW8DEDsUbLCZXpFFnc69SUg1PLHNj1jzB1cYpFj2ofmChH8T5clXvgk7NHzL6WjyTC6JsM
dcJH1IflbuANoTpz2tEHNkTD8Q9rNEWrL6373oLVDENdNPHe673l6KaB9W2UXvBSiFF/R48y4QOx
DE+zOxPTTF9FOIsc7BuHpuyiAlz5ZFxMiAbGDAudeNcU3b4joPoq8Jb8Lo8I6EiLMP9XLVX6IaTH
X7ZjjelYOQT2xRoH653wZPIxw+r2W9ut/CZsEPKBTrkR6b1uLE6slZ3OjtGGonbvxfQzWft/EsPe
SAzzwhOA8p8pif/Kh28tA8bmb6TE17/1c8ATh3+cYGIncOFnn8xv/hzwCPcPFjRpzMJH6xuFBvv/
c8oT/WHHHp0D7CrfhTMIjvNvUiIFMALPCH3XjA3+K0Prc+DNkHECZt++x29zwnPDewYTWYnPQPja
bJ6i4QMHJ3u9EuWzVT1Hn99DVP/0gRG22sI3uFvonAFUJd9aurIOrj3sxXa4aeQX2qDXYRV3x5QM
9zcg7HOcz3zByA+5X4xXMBQ/QxZFEepBMC67jtosfC7M0eLUrA7B9Bbr7hx746N41IwEGEjYkW18
k/46SepRw6Zj6fjXpTmD54hYj7iNUZpCN6Wqogp5isqC/dsc1H5/V//hW7KSGCHCxWOMdh4rOHcl
7AOr968HF1i6iaWB4YOGDY72+S0O3i9TAb4oKxC5chA6wDnnIOPSVkMdLblPghPDPI6AdCTIbG2a
4UlF7BYNMFx2hTkqx52155BMDTQZtEtFsq/tNm9h9b9+fcIU4xCqFsbxcDfNk/nLDK8ge20E6fav
49nn60IBM4hsyT/+/z6LFAoGryxhFs7ZgiKNhkDedfWvvYE46dEngjdS9fJwiqH//VM1C+av4D02
tuD2hn0cYQRnn096crpxtp/Rv56S7AfSJrHnAPPfTlVOH8KA9/S/VKmzVQuw7UfKrfxrjYrguogn
oJ44JPrdofd+a9rpmLtz/pU8mNYuvl3cwvOBUpzgPaotx7su3Jzm+jRAgfNA9131g/wcd+Qp++HK
S2oGTmumsGuaEu+VsvAfUzj/YQWHtk/Zs82rapqMvy+YxHXcJAlL/3qJlXvllY1j4eRDayStgRXK
wafel6Xbk1ylRyaZp5c3MBNQKshbE+h/Wr2ECgjUAzxpZuB/v5iyEhjRYoxxPUBDezj1qTMuK9ec
ZMT+9yvqnz6K3FMCA8hK8X6Zsy8y5ogddd51HnB7hUh5ZUklo9THIU//9x/291JP+YbPyuxQ+Ows
TJ7Ol6/E86nqOmldoW7hhGCRL/m58QC69AxQOcG+i9+YEDp/L8HmI2HsRjYbN68O/F1zSX8pBLIk
zpyBt7iysWW6QAxGoz/0w/IQzhaz0oEwk/3pNJDFYGd5yitVMz24jqyGdh7z3u6oO7a/UwV5hXpW
DZqySTJciHe5gWV+f5OC0xb771cCxkeIv7MZYkPp8EK2xr9fMwKgwl9qz78aKrtGuwKZq81D65A6
Qzmiu69XZoocFvoWp51CruGeVNHwPdRKYIG1MO5pRJDxIBPSCF403PWXBedHhDanU63LDCPb0RmC
wgQOxzyMS8EBT4eeKgRZtQv+Wm+QtGjl72Gr7EK+covuszJTqzj1vau+4AZuSOVb7/GgA0vEJRCK
osZMdJuJpHOODumU2PpHGXS1WmTIl6seHT1xbrkXXlRNx2cYgIrEQbDZzjjY4WQGFxAgCZftrGWF
SJ8jFJi9IseClju8Os3mBpXW4PC902RXJVzYF6ZI3edINljiYU+/PpD8AYPNVRZYD/G5+RdnFTyy
SHshzi4z+NAToWqsPVWGzyWumMxxCzd4Xh0BQO7ggAB1GuC2Bib9JnXiHqcu6h76kOyEYObYS9Sf
P22ov2jaZ4HZzvaEPloeBx0wDWZ+CTCFt/ikdTMufFqJtbo4DchPo+PTCRXGG/dHzEn0MAypfnIh
a79I4fOcTvFCztIPL2WduoYLrcReDwkBF/HaYyAqV34K4Z93KZKG31KbYzfyDXC20cC9p10O0bbx
QQ0rb4OIrC/QYCwoL9cIIffOz0Iiwog21tEVdh4GmQF1PIHvduFy+mWatuzJJQE2PAGkXY7bFYkM
AFQRGlZQzKKQCkAgXjEMshOi5E9HSQt8CzMkf2JE7C6GAAIL3ETWkcX4EraYybCC0zXd1zp27jKL
wdduDYik3QLog1xEmKXKn07BTuOxlieOfNgHYYB8gU1zbBxKl3vpxOxFSkWQO9aKfXnDTI3zvcR6
+FZHFbxAJ2eEO7Vd8BwyTYOy0/QEcmCp3H9IPe0eNbYe0c5NQ/9LM03NY4y69hZJZrXrIP46GzAB
Jz7Anu+v8qolTqkyo4ShWhZyjzSOAPaQhKBzOp83dshcbBMFxXoXo4ZBXZshA65LIQhvGwD6GXts
UXesjyUak/3YZlJelbaxTmVNIqi3h+Y9kBFi1SIZawCDXv2IfY1vsxuNdyIMsJJYlwKF81hSmbba
oLqzLdF2KggfnyBs98MBw+jwG9lJuL4gorlh1NmnB0PkmPEMlPnOgYCJq+XY3oliwn2q0UP2JTUT
OEx55S0emOEFc4jk2llV1F3Ewxx+liBsCFPwsyJ8qr3yfAJnYXz5+ktTdeUeI0y9xe2DxxhD9SEc
ZG6+FLKIFCYGjHxLu48uTDM6bKKFmefOUAz2HT3gBvvd+oBprDKFiSkArOGHEcjvEjqLvCz6bDis
wbh+R/884+CZW+9X0daf8nLyt9XaYBvQEAVadLgBIkV/jpTP+wHQvUtcRJPj1DuHWrb8otgCf2Zg
iQQ4aTFZ7PE82JnY75Ywk06Qfb7pIfekrXnycr6h042PuBsTrNvkE1x0/DoYFFYiIfMwzQDF5QAs
P2Q73a64ttXt+BHVLzrpqRkOY1Dij5XZ3yocgD6JKncxXneWw2DhIjJWXIdIVP2eXUljzkl5vwn9
bt7I1OaJRrAQbsAfmnsoX/Ieeh2L2grpyJ5PYwMLfvWwGcxoZ9/Cci2uw8XASK63gKFTbdVL2tsU
pFYL53G1NUvWVkyy+miEcxKPS4BJMEHIAKpkGzNDZhSnt4z+WxS7DMxOiFe0Vv1RDYL9OB4D/IZw
WWmv274yv81ZJMafJx4eTAkaMxTA99bCOWrAe6zGJQngZpI+r/6YBRimLj68sNPwSUqW7baNJuYm
JVjdZ7ftUvq5DPdyBwZua8Qtg6y/BEUWyx+rnHwzWlTJvorUsG8Kf/4OJ6Uj9rK0gn8xz8dwLhPD
EUY+3vLNkubjpnKK7OswqecCWHUf+KSWbJOV8vEJffVofcg1obzH2M3iuwm0jKRCvIeyee5wJA31
YY2NSbVIcR0QkT9/nIK+fmBE8cOtcDNE7vGuVC7AVVhFFQxlzOL9UbovqcrSF53n84d0jHhyvPFk
iILLkjqURijrpywn/6CrhugqDICCdsuMTno7hNTxbTkO6XxUYrGv/a5db8mC8h5CveTWpq8xA9yE
PAVCHsETnqxmWpo95sw4zPS9/07Dz3nXYeDzUOdxtyXGdfiGYLXCZ0t7X1sRTtcqlFj2BYmb4yAa
e/m2zGBPzKOexQZ1DOWCgB6sOWL/CrrC1wQJ9odZpSU8utG+7fM0+FLOIfFLfZUJ9soG8ToYdorP
7ZrfogTwriwxC0zdpnR4dvNZXtcRNIUmD/DkC20L3gXpyD2s6jU/WDSzqKkd1yUnlQjGBce7xnsM
8Vc6To2nMTbLCNZdR/1ekbi6EVM6fx4r1Y17exj8/GrJlyXYYp2NI2ic4Hl4Fy4A3BciGwes/Rrr
poh0+5FoN/y1rHLEldO1IrsEF43nu5kd/oczdcPtKOV0sbARXjfFUGPII7IE1N7heJFR3C7we3Ry
RsqSYWs6RdP71J1mbOCLBBo1ERr953JRHiENVXCz5C5l1LNXgRO2nJp552LUl+C+3bq3KlqxXIVB
5cT7uIp8CqKDEaobjslBWB0OKxJ81/c7eOhVqI/DGOUPA3ZRH0dnHZ7iavX300L8IJpppiLoLLGM
APbG9rWIELDMEc4Yic5wBVHsQ8pGiJhYEx5DPrfqftKcU5oKCHsb4MT9Dn7Y8tHuZwv3b4V2JPc6
7xBbXh9tYIIGBwzyCCxp3VwMFyNr9wdA5fIvGXvq2xyQYDKHimhRm0HvsGX4xdSlaKuo3yQxuL1W
ust3fQab6Rgp+SPIsPEaCmgFG50P6sojTrdlutzgNrzk3brxoaCRFYB9k1UxF3btMFG4fJmMEL3i
eQh5xxguj76Kr8sRQ0bsnadPGfNqaDWpLt6BC0f2JpFN9a5BuK42qC0tiMMeT60CQMJSSs7VMj4t
cOxxQDr16/+Dhb6BhRIUycHkP0Oh/6eCfwIW+Eqdv3z53//r9W/8yXN3xR/MYFD/kZxg+4BGf/Lc
cSX5g4Oig2Y4IFgNctX/Q0Ej5w8Yc/w4PLcA1qc5zv1EQQP+UwCIGDPqAINBo/nfcN29M54rl8Ns
ED8O8Cy+Z3wOg8bRtNb1aPvfM1vL4geE98SzMSlwrU7tlCrc9QkqZa4Ow+pVVPFhDYJvS1LJ5ga3
7bZzD9LyGQWVXUwKC+5giUkuiytyAj72dm0VK5NKGepwkyc4hFiYZ06dP229alyxuGWKO7jvUFRL
XqvUph5/hHMNN6FivAv51OdAQwK1HoGJLogSIjx6s+RFIPot9odIvA7NVAw4pmL8hIjlrVP1GWjD
wRShrQNvC4jR99zzu4M/nsO4Rgff5TBPzGPqNMoQ1vW+55W3Ig0EH7k4eVP/6MI+Xx99QyPvt242
9nyfxpnT5eNf1tb96+n4ryp395dLiiIE2lBF4wA4Q5wDnhGHlrod+vTFqeygvMXvOS2vtD/SHV5k
VpjPxHtGOWQj2DoyHmEeLvDrMBaSbfncYjWJJCoa2bSvKnsa7Gyvk1Rj/VctPIq94mSrnzIEpNay
DyHrhHeaGHZ+rBb+QIAFziUjlrK//1JncB+whVmDDPWRnQvGAmf85iQraQDok77bM2y0D0GTW+0D
gYqtvv/9B50x2PkgD1ETdv2B4ZHzeX9HHDDb6oSmkXzBqcB1vL2EUOATFm7zhi9eVPjv5qENqOBr
GFSW2konjaaHMg+at+TjZ3iUuRJkgoaDC2wDZnMGPjpeutpiKcKXCRPo8A4VWqHw+qkt6N9XcEJw
T/xvbzIADPAX/HHHptM/h28thwhqdi/vWzUiCcVcZZXEhG0mwh/X+Y3P+jsAht0EpQmxj8B5wsWO
ITp7oLg+VaXMA/dlcVL8gr+7hN1mGL/JkXWXclTlFldrOBIV/PsH/MtKMmgxDOcQTjmg2LmFAQys
oWf+O3xbbKwJ4CFEVTw9EAGac3d//1HOr48Q/RKDqBDomOJ9jl4WbeugOnTrlwGDTyKisPdrPlak
qHe4IUAmTOW7RejErm/anJASex9MWamfiiGS0tvUFQWRwTrGruJ9UaCSR586mXieEgZtvB7H2ffr
txDXXx4Mdh6BoH3m6di/Tr0cUeIn79rNN0jcPVeB5qcsfkzOSpxi29YhnjkJDv4qeetm/fpgOO+D
8TGlMaqf87KVWMYvog+srzqAbAKtIApyuqoolllvbx0Pa6oKYzS/jJ7RG8Bpwvyn74Xc1lDkp8e8
1jM2NPAVtPpK3lwhDh48gPU6gFgCOez3j5b3gkLwb2jyFHAbBafXBHvuX0nyQTrLvh779msW5wyD
NlgUKX0/4HTHotIrwM5EuDyg053lJTlv09D4PptBE2KTirlm6afrNxZgXfwIsWzkN0CuKpFFTo6P
qcJrAUbwTXUJFlTHn4ZUcFreTnVUslInDt08naYnOwl8gdEBTwSCminRFrZWfKC7LlX8PsmkWj7r
1bQQGwwW8ZbeuUhcKfKQ88OuOLh+h0HUpsvmHDQp9Iv6eziTGOpsPAwb9T2vvwg+NZBe9FOP8RPX
iABEEBbmkP/0idEI0an7kWRP/aQRok6PU9+F08NQ8G/mDZlAVJBNBuWIZ+ZmSOSI18O1CGyg8KTF
i57gGsyXaYnJwEUS4jpJpxty51x+MiS4mx/JkT/XIRlJS6beK1zl2MzWDrM+tR16v0jRiqeCj7aw
yuPHNUZafBpB2DK8g6WSd5+7OA+mYwIcl99WPjyci9lBBn6dddY6Xo3LuLCWljgxlY84KWe9jie8
VUvsmJXZM7sYMKU/yrhTxIG2uCBj1PfzCwQF5lHzpmHUGhY7Gw87bmhgNyy/YUlNEavqyLbqfQdQ
xv9AbVjrYjtInPj+/B2d7ACPPVTzebZlybUYzyEdDrgHo5fjOnpcJJjy1eq1fKf09a4SMwcQDOFJ
jvzAPCvMAZuqH61q62TCfKJnRXRtK5JfbotcI87UOwq9WS6tUOxaXom4lvxkYtjqhwZTrCg64OVq
loskqo13amoE+AcZiRBscclYbH4hSJqTRAeVKsbWV5a/5ORy1cvEPWwXcMpqG1AYneRDXDEXLnYk
I0L+vSQFYILBkmqIUvGucBaP/7ZiRmG+RCHg6992XjI1KbnIJsgVxtVEFdj3Gu4qftmMpriSHkIz
f0pjTmvTlRgmn9/Srq3PqwDLKuZPVqrg2qFdaBWXRPqA+aB5LMy1+CIjOGxLwg+v4MpcjZXi6ZB8
5CmMPS6vAD4wfVtCAnJ+NyCECj6RpccftsJbIy6r8IW5x92Er8CPcZlJZt1oHMP4TRUtoH8sFM6I
0QEHV7NETWs9Pcq44Z+cfCte4KiALHpH6wgjae/POe/52q/aFI8Mevhz0Xm9eaVxC+KX9rZPRhjU
SvpG8CrpeNNjRNYOd4EzoRzW47TYHC1vJxBgfmHXD8xAtrjTjWZV4yzZq50shXaC4xJjoI/0xX4U
WZCLaUcSdmQqU1YRSHUAozjA+Emld1Dlmvo2ATcawDudbKnvg3VdWP7xQKwHTsqYmq8NjQLT7rsw
CCZj8WArmHPbMCm8/F3rwN4koboYzRMGQlzJeHF5l0mrzwem4gCofafaYbtUmCrM12UykFmOhdnA
s+l8wiOD52ZwGFZtm6RY0/YD86fEx0oDo3ESIEM79zFWpxBTbvYc4YsVLpYkiAFrQPr2ZdqgaVDZ
MfEK8rZhmZWU2fCbnsGhM1NsV76zKJjzEaLWZ0uW4ZHcEiIZ3alFDGbxkMxgViJWiJ08lGti1qU9
LgNrKPHyrkyvMeHT/LfOncYe9VLgUSqHDuEFLIOS59FsFhiUY3cHjOxScgscxHlKDUol9oJ2rYmb
3iLgM1UQ0BQrpI2d46w/HWwlZ36SI0zHf1N9YupSaU/18h7GpekIM4BYypP0l5D7pzKL6jBxF3kX
sIccWFBT13tQ2nn63RpcxxCi/WNcDZoLJ+Vy5KN9B7BTHiiXbEfTKiN2+Rpohzcv9iuzySo1dizH
BcCuhXYa9yv1YY0zy3+32BhPAZ2scNyPskMVme2RKyF4ItrHtFjGUHD9hs8Lp5Gf5xCqvrk5c9t5
LXYcPVVV7NOsmD3rciy0xvc6JgZp1yVzk+Chh2v9B3iqfHlclSuqvZEhc8VRgXnidECeE/FiF6Om
nT7G+Wju4M9ljWmL+W8ISzwWrsatjisPW5Q9OIVaMZuWQxwg99iLetHPKKmq1Ob9tNKcN5eMqyDC
ZTRDhnLnIkguQAhLRjjM0Jw1/AKBv+o/2PVSPQrXFbiC9j0DoquwwfYYN4pplN9kzR4Do7jG6RVj
7cjbYv6Qd19yaq4+lFHTVi9+Ueme7E78Wp9n/I7md1pgAbjBLZvJIJy6WeJxDmcYYU6HnxsMwXkO
4umu7zB7JRmmtmvnBv47CG4Sq8kh+4bIVIr8Ene6YBeeep84JBzKTUuv+3mFGQ667YoNVIpVfRau
M/ofwgo1ULqF5l6aeKXKXckmlwhtnIR1mqSKvCJ2smob6WrWeifyStv9IcHQwSiKV6xMQ1XeInxy
5GESUertAho0/ZjiBdmy8YUKE+mV2NON5yvX2eKKIjCRCVM1iB3jQBMJFkVuv02DKj1CS1a7rrVn
fZ0I5LYXzuxk7iGRi8PUQzHdwoo38QLrXpZt7X8chw739QtbRqvs9qK1l+VxUQthLhZzIOvBt/xB
Pym4l9Um6MOw/6gjaEC4M6sw6uUF/rXIdTb2hHZjJxZdlRdJriCTauw5iR8SZeu52Tbq9UBelFMX
cfOSuZiRLDu8Ttfuu4CuPeLSHRH2yyhiCBT+FknTBUQHlnZQhRcJYvbwDlmTVZYXUyhpa7PvGcmy
iuiNNiZ8t905ATEiIZNk5ZGE2rt8meL+Z/dtr1USOg/oC1pmBzOZJWxLsvZqGXzEXVNKfyeTuU/Q
rdh2So+yTlFAN5bYMy9Mj8EO6x9qZEEHBWtzMtuKoJDwcnexaR97NnBeh8wPTYXDns50mGipE3I1
i7WaU2JhvEHO8bXuUouWlGBmolxug6wu2GWYPqauvmC4yu9kBNSa7g/ypjk5RAXMGaAY8n8qcTF2
dR5+CprB+JQ4EhanuEgtBdYgxy6gTAbDQGcflwhI3QvfDeiCZ5vezdpiqy2pZUWcm02D+OoE41Sv
hhe6n5wm1N5R+G5FS9S4nLOty3qsbb4ofQliFoIm6t4UxLpy2aORyvu0JuhXFTdINpHZORnALlxp
n2YRnz2S+tlCOvcDGAPbFjUsv8wu2oR3aQjanusfRGHqZOlHFT/iFo7gippEDk7/LHph+lWRTFQb
V419+JUhS9PC6S6i5iZti4ltUUksWb2rRkamZcmEMvcIB41QOT+wm0CFvMO6axqhbTAOth3IZQTZ
ocm04f/Xt9Tw1bRIJ7gnHGqzS/3cwWCYcR/L1jaIRShmc/WOl1jcSND2QrQXa04Wx48KrwAa15h9
hSsYB4vMmuOfd0J3vEKbUXqajhRRP7+xrVVIhEbpNGuMHghvYW5ZDrGIM0u9JMEnxMlgT6+PkQ3T
cZ44/o3qMe4S9BwHj/EJz2hksIUtbpOWEzk9GrZcIj5PJTPk8pjJMK3nSxiT4fSoYU/yrRwtDfjU
9+OUZ5fSbkxTYStUBTNKgdUc5OOwY7HU4HXOss1nJq9qhx04XQo5qaabn1qM04Ijtt/DFN/jPuS2
+U0Ies71kBFh3gPPwwcKbWxJk/lYDb55Rbq6M4AXRGV+IJl806g5FUfjvHPMAvOSMe/ci86NmMPt
0tfdNZumlE0TK3Aa1a3nSbrA0OtNv6lCsx6TqijorG3uQPEDDn3DH/j35qfpSnp9P1dxxHbpEE/D
HpZlWOYDqIZjapp5T5qrfX09ShXwXKpxbnmokHs8Vd94i4eX2xTP2AIyfIwYmmzrjrVQbXNSpHjP
/N43a7dqXNHc1rOTklOaVkPsYL+skEHS1M7tyrMdranmsxrd8xVsOeUGrCBqvtgJZHPTA6OKvH+e
eogtZNWVoyQthbOl7934s6PKZpMELusMCrk5BDKV5MTGFNU8kMEXtJccPHnOag30eu2h0lyvYQit
C7Mp1+vK5ylzFm5K8tr5DKk90WsMbdzzbfOFpMF1//NEHOtG0BgsaYrz2Z4wII8/pZxZ+j1SWWv5
5k0jUYO2Rcj8Fp1nxnFkyvp0ICU6lN74SI6DN1r4lzncfysT5tCNqNx0YahQzCE/Er1p5FNmqNNj
MiQpT03VALoMNGNLw3foifCjRxFBq5+466biaqfjzHvZMUmbB3N+YDmFAR8PtJdoUyolNTk8yihY
VLZvooWlf4TGk3FUKYkH+/b66jVTZVqryqoh8yNShXfaYeM3DWZhNLPBjxiyr2ZJRnY8N+9sf1ma
jhuizYk7EJbiRs5OZF5xTsupvA0h/Rnp/VykFwlGZeN7pBd6uGRS7lQE+7icKdjYCB1LOQQqIgoO
cC1afo3wVU+tKrrGdKL4plDFYYacTo1opxiyX3awLChSNPxjuB1ArtxqL9LJnAJfDxZVos1Ft3qZ
V+KaunCFe6RizYnXn+KChc4hyWb1z1nT8EhzZzSXPmIPkdZ7ArwTpbDjw/T/NpKAI/wgpvL6Ht6W
KViKx2jhWV4Oed5ssIQcNJOBzGvKZ68lLEns19fKIUj55B7WDp6K5RsY1z9gRpiFQLZmoBNhMXMG
LhNKD+FKVPPXJVHmnGkCpbJgZ5HJXmH8OvZ83zc+8hxVA0fDySHAzgHmT0zjdIZny6aJbRWqr0E4
m+nN69KoYtJm3vp2v35UhBcmxqNmYMRo6ow46qLfx+jNa78yyTb1qQ19Dyn4QrGmdv0efzuhgX+H
3wzNGiJ8BD3/16nUYDsoyqvS+7p4NbYA12NWu6zEQPkZr2EGW5+9UIctRWNEHzsAokxVh3UuTBHO
3aAQZrIhOPKa2vNamX/OPpo+NUcEEm0H9gQycmb+9PvL/+VWecDCNLbGmYfI3nO/46VPMNmYo+BZ
5eQDkreDhxJ1mM2VI9TvP+qXNecBDAtGQUyCEE2c4920UblLZIp8FhmWQOsxWbFVeHI0LBKXQ3pK
NvUbX+58hOLwYDDWhesPaur+QiDuu8GLU/D7Z+lnpkYptN36fsyp7A+pi6513SWCfp9mYuXP38kn
tPt3VLs6eIPLfH6bmZoGuB+ZqSqvG4ZAf1/8M6b40yxS7wuYBEdHFFqgVHED5zR74zuf32UXoQjf
lkAvPg1w7IxcSyhkF3tO4XwZmzYqb5WszNE8LzipHbHnNF3j7x/rmb9TZMyVgJ0Z8gZM+ICP/v7V
VBFrisnaf+kb5kTZvvcSU+YoiivPNem7CqlklqNKE9uoDFCi7n9/ASfJxl/fQFotiKw2nMUI8U7g
nVcW8t0qR0bNF5xC1rTZM8vS5R7UIxPFxWvbMvWZaY3xajP1+ycobiH84HhRh/jhZ5fz682pC7gq
4FWBtfIWt6h8OC1oop/ZEoZyxuBgF3vKiudN7pSKah3NgdksJ4xipnaXJTYvPnpqZujFTkUj4JEz
9wuJr1MJRLePaeZddZkzWiYDoC0t01sNEyytFakxJgzAyNA6eWahzOltcEo1W7zEZ4fLil4B+oHW
nqoJ+f3/cncmy21bWRh+FVf2YGEeFp2FSGuwJTu2JTn2hkWLNAESEzFxePr+LgA5BChLaV8vUI3q
qq5EzAXudMb//EcYTSuXmjLUq64JY3m6imhSe6YCXmL93eUqIzKpVztgT3SQXROWfX75Tw4cpRzw
z8HC7AG/OznaJZ6FT++C/ZfE3xjYrMu0EC6QdyiEBdCGrJ9/pbgtnQ1H1Hp1jobaJFifemecRBkc
1rm7/eItbRFjLAPPXt9Q2aWvlXdqrvIFAhlY4kTtAA6xEaCwxdc8/xn9mQMEBztPXaDHtEm895Ro
DCfplr30v6wTwp9vgigrojt9vdWzaz0vXiiR6ksQA+NMUIqZNsVmVJv0DrmtqdC9pHn+tdpQyXtv
rRxxLMD7Csvq+XnpvSvN6PCWwSZGlQ56wVB7E1tud2oYxpV+F1PX606mhC8LemoRRsXTDVZbtMMZ
Ce+I/3MI2HAud6JYGmfNospc9OsjBIPLI/L36dYIsUO1gykM9WCJhwKxLLcCMLkvwlo7RYQB3IKq
d/+qcm0RJl5HZEduK0pQmJyyttBFyyVIbsRKBYsRXpUGg9zmiu4qwT48B6W6NG+eX4TeerMGHnJF
5Z6a8DueZEwtYPpeZFOIWkYroZmnCakKenRuEzzn519l9M6z2FOElw3gwkYtnhRE0LyHmKpmTm9d
M6nfVVqETtfVRpj6JaIeEdTk3kNAOqwCLVFFlLT9p6yitR0lIluVxbVMR8Qz8QVTJJ0eQTG0vVLW
q1I5XOdcVShrgzRaby8gacFhek0XPtzjAAIN3JI28Ue2SCSRFKhLuDsHVz3wtyqJxIYfrBVvUers
uNOEJsDNiRivYvliJ1caVsv2DHpVse9FFojAcptC40ZydlfkPNB70ylRDnDwGi10khf0rdvdPsdx
IK/SVSojaegA/l3tHeENM6BcP50+hJXh/L3KAKKf66RHL+21m5rE+P3iHOy993ZPM9PpJDWn8WWk
r8N7KOtB4MZuGZM0hbPYU/YwCsMmu7mb4r/mgHHzyh/7bqVf0s/5Q0Sq7UEga6lPyGCsGJPLsd9X
1jR561MBfING8g+Ckwb2aSVfGZ8P5JGrN9Nsu7Jg/PBUEy4oa32vHJQC5yDc+dtx7mV/mWglmIdg
yLhx9lk1KdL95jU58fDeJ4dPXbpOlmCVwgKJEtmSwiu08CuoCestlSiCruCwUTVgiJlzq6OfZ6lP
5+KzaWb7hDCWeX5B77T4FkKk8j4wDB8clKqYMS1zLErNS2ouQiXNPtlmnmMWTcvL1a5cnZMm2Kdj
Wl7Yu/Fu64GEpftw9QY85eti64HKdv3V6nNJESBR82m5pmlTltwe6D02wfxUQAMrijlWbfWDWezV
b/q+yL8CuTbv/NIqx/7Ojt6unTx4TQek4KUSno7O4ECQVkaYWZgKola3D6dJCP84Gxo/ztkvOE10
ajReQ49Mawc7U+27529090I3L4OMEECW7mHD9S2S6cHEtMu8eE4JagRGaKfeajHx1bMoWt9UpiF6
Vi2T6AMpQvozPf/uk5NfTxOsDikbhHgfB1ZaOV09zCyab+iiDQVemFKOERk0RXpBTdQj/aOG61lS
lQc+B1ZYURnXu2M7WnLrFViZuQYpdoX9gbo4S3B4ggm0Xs7HWI+mopxLSc/U0PJSCglp4XtRBZZN
kWkB7Auwnv0+szPvTaxsnDv0LXUDxBWL+yjCeNGLOILAptDMD1RAxt+j0nCvY8KzHyp9r3/2Vvip
Z1qiqel4uV6+Nyhp8mGyj2yiN2tycbS8ILCWefs5LQYLUglldq4tLXWmAhEeH9i/F2yhXuUkSyLM
AMwg1oXSSb1vEmiKk+9Md3+Ym6VYfD8w/AsjWYWXu8NuFtPC6YuheLtJqS9JemwoHL004WiPJ88f
AUusfGdnHAHWpL2MTlUEarxnIGnraUT6wHfmy5LEAeE0Wh/vXMhOJzlZkmJSmdHu0okKaHACJY3I
9iTRZULc6gaiuqo4C52l8v6gLc1L47AncJZNva8RVObWOFsrN8E+dq73xv4iNiLjlhho+D5R2DT6
aG12+/Gh2JF2WSX5dOyknvMRs7GitZgZfN/bq+Cd4UBcQQWKdRksk/Q9rSbDAv6WvKRNml/eUaG4
/qDELgrC3mnbc0MvtjSlA+9+uw09n0q2DSxUdImg41pVLEkBOKvNikQIOvGTaSnudeDvzc8aUe3p
GUkHOjY+v7hi7fpraxJdoF4db9bpl+KWhITZd2cKsZBpvVMgM7xPA2MPFwRtqd5pW3yJF96odYGv
nCpHgDFxcTQdJhDganzSUcEkfEJhFqE6F9TwmG8ImynR2bTcK28JVNI6VOUuTQxYEecpZc/39OUs
roPAUz8olWecvzD706OFqYn4rFsx0R9QiJ+jb8m2kZW7yzheLHckGPDbk+nXJDv41YS27bAGqvqa
CEeUwK0CaYq/n6x827r0gcNOiJN4HgxpCkzDWWI7fwcF1O6Efgmhx0ru39BHN7+kEcTunV361KBY
ztI8o/BG357l1HnRlTBVo5LGem4ydmGFSS8UluV8tS6UG8/WKn6wdZTrunpxTzkUnRLgvTlfbtHe
Y5r7ra8j0rxYlAYV93T6C2MgJXSefl2R9Ly3KlxTbJH8U0FjjCs/Co0Mjh/gMpxE0kVjm6jfX4YX
xKRcQdTRk3pHXqmg38VyDD9JerNNvZxahSC1wdW6eqJdiTKv7EKF7OQzlPXB3yUNN76bAWXV1Cqs
6Hn+/O6cyh9OCnX/2O5QVkAv2hPJhk4mlFYZ6wU02irFMltv9Q2Ux56sIVuGT+XMD3k5vbJj5du+
Wm3hRrKrNHrpM544sFBEYDYbIFfhOO8dWJBSeZRT8beYRva+nNQbYh9KP7wOQrugfLbybumRW55T
3TZ9nXrT3RffzaqUc0Kd0gtr8sSFdU0RW0Z0gLXsI3YPUbmtEvisFktHtT9tbC3/CHmpMnEI7L5F
L5bvynBTvEkhJbiiM5Z2U8QOiswJi91fAaSkAJLjbUXf3tL4DnJ+Y525cIp9euErT0wGxwbvanHF
wUzjVPaWDILXfeRtzHJB1HuzvMOysPIxkcT9WQk33DvdrtbklPKD7U7czEq++/D1UKo21dPtheEk
+b3lhctr1dmu7/TMLMmQoAXOs1UWstzLlTOmDTgMm/VX/9/UWbQTEaT/r+tuAR/KRbb/uMjRRvkj
7b74a92o7Tb5tR89P1BbbHG7Txf/+eMhgTNXfAGUXx0+Gl1EtTqFG/Un1d/73AghgdminDO04Y0s
EQMTR71+jD9ehQldkpo/Kx49CQiGo7RAr4uneeHREv1sEZ6fX7Oaz/+mM4PZPKKRE2VFWfBQHNei
UC3Aqf83i9Ab4p9FMLWRJSx9/OlmEZBMx4tAGYtDszDyAgRzeNOAZk/s3SUQIzV9wx15JCKwyHvT
tkcOkoWevO3eczaGNXsLJ0J28s5It0ybaBzRGvH09l7TvBEFvEItwqMinqEtgqAFl10EDjj4UJId
nKXjky8orkyCebgnzeQHN3uQ9qJNg9QFMM2RK0wgiFOaWSJQOqtgcf9VfHIOSf00LxyQGICwqBFN
DU/OD+V0qgl+KgQNc1SHHogANJPsHQVN00acEfI21J60F2VY0oAWL7InQYhCko0WxEH1HE+kgSoa
8UBEYw9OFmqeheiSugccATrVkOKngqZ+evcAVjsiNlDQUINUP8NThyYVZ5KrYKojMCmWQSy4mWXP
JHIRllRNUtzWSoPByUSgxdJHQfSiIp8DZ2xzFJjksUh0rBGVviAgYMOun+EdBRS2LnsUbKqU6zBl
e+B7xoFnjgiVGVR3Nm8akEagck/2IghhCPIANjGM/s7mQ2EpyC1JKjabPzingCiCCLFJSUPToXid
ZB7zf/IKYHdxB0S0fqhygASzSCJIrYLujiyyYYTqG2HY14hIQzwQA2LG9geDU4wcBREXkVoFrgLm
MWgF3KH66RlHroqTQOEywdYfOoMXDkgegNISIBu5VdBZBfxgAfyqn544dA1uDJEEaBaGugpkN2Td
ZVMf0cgK6ArZkvrp2QeeQUhFFb0V278Pz1ug/Le5pr/uLuAzIf1VMhlP+0yaZo5swSVLALU+dkO6
CwKmInsXnJGImQDK7BnJrjUSQFU4gukJJZ7BKUci69ICESMZOKZm4io1s+yvgjfiNfTcpAtm8wzt
EOAoGNI+swdVTd2q9elVAL3MJbDI10DeLJ7GLB/SVQBZLWsiEEMWgRGgC/+I/WNzkSASsVMyyl4b
Xh3cjRAQRGm1wI1A/3tQH9dbrbKsx6vgIA/BmYKbbi/E4FYBiiTRKVPORHAxB0XeGQlYPz0TwXNR
G2QUuHvNMjTLPqAbIQiNG49eQjniIJFMgK79aRMBgBmWlKWBFRzeKfAw5WVPgTqiryA2kP142Lt3
wdMINIliC7eVm4NbBRTXSQfwn+TWfhpRFQ4kQGK8BiLH4uk5DZjkI4oM0MYAZsUzPO1ACwpZQ8m0
iKGIwPHRjT+Wi7Y3gnwM0AHgy/oZ3FlAO9iychGngTwavThIpdRPz2kgnoabCtL1Mfo+OKcBQn1T
Vi6wCqTScBBJp9RPTzvACgi1FaKzddIGpRYsodHllCORY2IRWAHNSRe5xOOr4KIVoJASXQua5Rne
IaDgWPYqGKRQDEGLT0qtfnpi0cF1oB4HuG+TZ1KHtwqAgqXPAoaQ7ZBIaWV/31wUuRaaA9FOo1Wh
g/OiQUR7sgJBnAXoCYimNAe+H1308LKpjlShzGivzODcSDj4pM1F8CcADAyAwM0y9FwHQDhYUxjV
5ObqZ3BnAeBMmwKRMJpN4mpUPFKL2BWLwG9siPUoc2kD8YObPrEEYdxJKQfTGFGBicH8CELqr4IA
KZGQw8X8cUh44YBUJGae3sjqXz8ExBKAgIp5thKhdxVqFIKD56Dbw1MLBmyZkqeAFDzkkYh9sxUF
vVNAyeAImCeBBndw3oJucnwl588toACfzDIw4ObpyoLGZ3JxqwY3feo3BLJaSggYTB+GBcEf2lzy
3vaTZwIazd6Deqqf4V0CDFg+WmoVCC67HpC8VtudYPIcZwS5sStiTM0qNOm9AYlCXcDpZFcBZwi8
P50Hm0kKmOuxt4CzBMkzYVUwWfXTLPuAVkHciGZrfl0hkGeCIYNEw6MF2PMWuCcj1C8pyXbBhzR/
KoGlUwwWCEwsP7XNIPT9BILrgsrbEv3Y6qfRQINaBXZP8i4YGlALUcL+KBeR/sd3AQsZ2goRdW7z
84OTCNSQSksEA28IFhwPx/GH3DteBQeUAkKTlrND9Rmfarv7P4dVSaTgCLCerfQ/jaKQlwWzAk9R
/QxPLtrwJ0neCBFQ9OBQof7nybOAv0hwWTNN7OjmB/UL/5Vc+Bc/+lEHM/aDcF5XwASL/KlCmZ/9
4LH24/Tvbd2HaDQiClw6PxQFMc27F3VpjvjnPzsR+NojOvrjo4dUv6f9z9sJnr66867HWT3+y8tg
kc2yBx8SNspn9u1nvptF1NHQI+XbLJodF6agmTh5/3zJf/7ofOfR/r8w8NPNV35M/xfHzQKq97of
XIPIpT84W8NoPMsfp173i6mxybIjj2dh8D3J4qDz1U0NiPTYSZhks3ly/NUNnlx+ZGokH4rgoSw6
g9dlS7KDTxbhbDvLFscjN+hf6ZHbUqtXyfdX4yQso2/dZW/wpbJvOWfVg3lnP1vQouzIF4skW3Y/
uYXAyY58yYoHwfGKwxAp2IRkB76az/zOAdQanJb0uGEYxEnQvZENBkh66HgezHpSpEGUSI+cbLvH
okHuyQ779lQ2NagH6YEZoHxY7x+PQS32GpyZ7NDXSRnkJ8vcpOllx76ZBXFHeoBnFylf+XHplTeL
548j1cq8qVWUHzrPZw80AFwURedMtxlK6fGDB4jlZt1C26bKTH5odEGeFJ2TrTeFCvJj53nA/9K0
I5voOyVcxt8xelJm/aFFGkx66CQuejKkxeDIjvxu8S3rt64DcyLyNfJDV7Ou3mrxhPIDb19dzqI0
94OuWm9zDL9j/DeLLF90JFULgPsdg98sdsFDR40xuIiL/47BvyTZ+nGkWqQ00AzpoZOs8F+NZ1mC
puxezibh/XteMJmt+3e/qVORHf69H3RXvCmDkx52HWKRdL2aNusrPXS2WPa5DOrsgezAfy3iON+H
1aznJtDDSsSlZYf/6Cfzxaur/ES3NQFf2eE/JeVPDmKbXfg9Lzg9iG2oVnb4W1Z/Ablbx6SAC1KE
QeXH3nW9SnhqRWBRdty7YuY/jiJkSpvGlB32fpFFaLbOyE2WXHrkAM+md7zb8KLs0J9n6B16V3Wv
ZguGlB58kRev7p/6+KZCS3r8IH9I6LXRsdzaiKP02PsE/pFlZzebKN7zIz8VafqRtD+NPz3Sojz1
n3WDa+IXD+Filv35XwAAAP//</cx:binary>
              </cx:geoCache>
            </cx:geography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71879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1305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9163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4156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6325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7270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520843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0528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048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40383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91046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635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1643F-F2B0-7160-D31D-87B45F96F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dirty="0"/>
              <a:t>Superstore Sales Performance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AD451-5B28-D470-6321-9885A75B7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265439"/>
            <a:ext cx="4857857" cy="1005657"/>
          </a:xfrm>
        </p:spPr>
        <p:txBody>
          <a:bodyPr>
            <a:normAutofit/>
          </a:bodyPr>
          <a:lstStyle/>
          <a:p>
            <a:r>
              <a:rPr lang="en-US" dirty="0"/>
              <a:t>A Business Analytics Project using Microsoft Excel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C8BA05DD-813A-2BB5-B4B6-597465FF0159}"/>
              </a:ext>
            </a:extLst>
          </p:cNvPr>
          <p:cNvSpPr txBox="1">
            <a:spLocks/>
          </p:cNvSpPr>
          <p:nvPr/>
        </p:nvSpPr>
        <p:spPr>
          <a:xfrm>
            <a:off x="703400" y="4935672"/>
            <a:ext cx="4857857" cy="10056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By Srishti Singh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3D193A73-43C8-2B6E-C398-4B296E239C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9"/>
          <a:stretch>
            <a:fillRect/>
          </a:stretch>
        </p:blipFill>
        <p:spPr bwMode="auto">
          <a:xfrm>
            <a:off x="5486401" y="0"/>
            <a:ext cx="67055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15666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FC45-148F-5DC6-C0B0-5AA49DD5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Sales by region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E0379EA-EC96-86B9-734B-FF0EC0EE2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7018167"/>
              </p:ext>
            </p:extLst>
          </p:nvPr>
        </p:nvGraphicFramePr>
        <p:xfrm>
          <a:off x="700088" y="1558636"/>
          <a:ext cx="10691812" cy="4404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204257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791CB-1078-50F0-6752-72E3954DA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Profit by Quantity sold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0CAF99-6532-FC39-5C7E-6B140544F6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9693794"/>
              </p:ext>
            </p:extLst>
          </p:nvPr>
        </p:nvGraphicFramePr>
        <p:xfrm>
          <a:off x="700088" y="1548245"/>
          <a:ext cx="10691812" cy="44144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069758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2E8716-2278-4425-2C20-2A509D624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E2B97D-552F-752D-A63F-725990FAE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47441-CE26-F415-ABCE-135E61E7B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 dirty="0"/>
              <a:t>Top 10 customers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165439-16BA-F7A8-83CE-AEA58B4A4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37C97A-44C9-28C0-93F8-540F5D329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34035DF-B9BB-66A4-6B7F-3DBA11DB5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83089"/>
              </p:ext>
            </p:extLst>
          </p:nvPr>
        </p:nvGraphicFramePr>
        <p:xfrm>
          <a:off x="800100" y="1770928"/>
          <a:ext cx="10357895" cy="425948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6214736">
                  <a:extLst>
                    <a:ext uri="{9D8B030D-6E8A-4147-A177-3AD203B41FA5}">
                      <a16:colId xmlns:a16="http://schemas.microsoft.com/office/drawing/2014/main" val="1909295842"/>
                    </a:ext>
                  </a:extLst>
                </a:gridCol>
                <a:gridCol w="4143159">
                  <a:extLst>
                    <a:ext uri="{9D8B030D-6E8A-4147-A177-3AD203B41FA5}">
                      <a16:colId xmlns:a16="http://schemas.microsoft.com/office/drawing/2014/main" val="2962384443"/>
                    </a:ext>
                  </a:extLst>
                </a:gridCol>
              </a:tblGrid>
              <a:tr h="387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Customer’s Names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solidFill>
                            <a:srgbClr val="FFFFFF"/>
                          </a:solidFill>
                          <a:effectLst/>
                        </a:rPr>
                        <a:t>Sum of Sales</a:t>
                      </a:r>
                      <a:endParaRPr lang="en-US" sz="1600" b="0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561658"/>
                  </a:ext>
                </a:extLst>
              </a:tr>
              <a:tr h="387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Adrian Barton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14473.571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94831072"/>
                  </a:ext>
                </a:extLst>
              </a:tr>
              <a:tr h="387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Christopher Conant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12129.072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57608759"/>
                  </a:ext>
                </a:extLst>
              </a:tr>
              <a:tr h="387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Hunter Lopez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12873.298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17001481"/>
                  </a:ext>
                </a:extLst>
              </a:tr>
              <a:tr h="387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Ken Lonsdale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14175.229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7478198"/>
                  </a:ext>
                </a:extLst>
              </a:tr>
              <a:tr h="387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Raymond Buch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15117.339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96070687"/>
                  </a:ext>
                </a:extLst>
              </a:tr>
              <a:tr h="387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Sanjit Chand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14142.334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26233926"/>
                  </a:ext>
                </a:extLst>
              </a:tr>
              <a:tr h="387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Sanjit Engle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12209.438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47762261"/>
                  </a:ext>
                </a:extLst>
              </a:tr>
              <a:tr h="387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Sean Miller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25043.05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03359"/>
                  </a:ext>
                </a:extLst>
              </a:tr>
              <a:tr h="387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Tamara Chand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19052.218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00478617"/>
                  </a:ext>
                </a:extLst>
              </a:tr>
              <a:tr h="3872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Tom Ashbrook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14595.62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5243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70798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C03DEC-95B4-E40A-F2F4-41A2FEA58C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633740"/>
              </p:ext>
            </p:extLst>
          </p:nvPr>
        </p:nvGraphicFramePr>
        <p:xfrm>
          <a:off x="800100" y="2015613"/>
          <a:ext cx="10428339" cy="3933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4925">
                  <a:extLst>
                    <a:ext uri="{9D8B030D-6E8A-4147-A177-3AD203B41FA5}">
                      <a16:colId xmlns:a16="http://schemas.microsoft.com/office/drawing/2014/main" val="1290307964"/>
                    </a:ext>
                  </a:extLst>
                </a:gridCol>
                <a:gridCol w="5943414">
                  <a:extLst>
                    <a:ext uri="{9D8B030D-6E8A-4147-A177-3AD203B41FA5}">
                      <a16:colId xmlns:a16="http://schemas.microsoft.com/office/drawing/2014/main" val="1810102519"/>
                    </a:ext>
                  </a:extLst>
                </a:gridCol>
              </a:tblGrid>
              <a:tr h="913881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Shipment Mode</a:t>
                      </a:r>
                    </a:p>
                  </a:txBody>
                  <a:tcPr marL="22860" marR="22860" marT="22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Average of daysToShip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/>
                </a:tc>
                <a:extLst>
                  <a:ext uri="{0D108BD9-81ED-4DB2-BD59-A6C34878D82A}">
                    <a16:rowId xmlns:a16="http://schemas.microsoft.com/office/drawing/2014/main" val="2395981128"/>
                  </a:ext>
                </a:extLst>
              </a:tr>
              <a:tr h="754972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First Class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2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/>
                </a:tc>
                <a:extLst>
                  <a:ext uri="{0D108BD9-81ED-4DB2-BD59-A6C34878D82A}">
                    <a16:rowId xmlns:a16="http://schemas.microsoft.com/office/drawing/2014/main" val="4198607455"/>
                  </a:ext>
                </a:extLst>
              </a:tr>
              <a:tr h="754972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Same Day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0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/>
                </a:tc>
                <a:extLst>
                  <a:ext uri="{0D108BD9-81ED-4DB2-BD59-A6C34878D82A}">
                    <a16:rowId xmlns:a16="http://schemas.microsoft.com/office/drawing/2014/main" val="1363626958"/>
                  </a:ext>
                </a:extLst>
              </a:tr>
              <a:tr h="754972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Second Class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>
                          <a:effectLst/>
                        </a:rPr>
                        <a:t>3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/>
                </a:tc>
                <a:extLst>
                  <a:ext uri="{0D108BD9-81ED-4DB2-BD59-A6C34878D82A}">
                    <a16:rowId xmlns:a16="http://schemas.microsoft.com/office/drawing/2014/main" val="2449961886"/>
                  </a:ext>
                </a:extLst>
              </a:tr>
              <a:tr h="754972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Standard Class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200" u="none" strike="noStrike" dirty="0">
                          <a:effectLst/>
                        </a:rPr>
                        <a:t>5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2860" marR="22860" marT="22860" marB="0" anchor="b"/>
                </a:tc>
                <a:extLst>
                  <a:ext uri="{0D108BD9-81ED-4DB2-BD59-A6C34878D82A}">
                    <a16:rowId xmlns:a16="http://schemas.microsoft.com/office/drawing/2014/main" val="23987212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2E9CB85-31FE-B549-C501-1E32B1C52707}"/>
              </a:ext>
            </a:extLst>
          </p:cNvPr>
          <p:cNvSpPr txBox="1"/>
          <p:nvPr/>
        </p:nvSpPr>
        <p:spPr>
          <a:xfrm>
            <a:off x="800100" y="855406"/>
            <a:ext cx="105918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does </a:t>
            </a:r>
            <a:r>
              <a:rPr lang="en-US" sz="3200" b="1" dirty="0"/>
              <a:t>shipping mode</a:t>
            </a:r>
            <a:r>
              <a:rPr lang="en-US" sz="3200" dirty="0"/>
              <a:t> affect delivery time?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4823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B69A-953D-393D-6BAC-706289E51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sales trends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0B79D4-DFA0-FE3E-8C31-7A1A8D5250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7951690"/>
              </p:ext>
            </p:extLst>
          </p:nvPr>
        </p:nvGraphicFramePr>
        <p:xfrm>
          <a:off x="700088" y="1610591"/>
          <a:ext cx="10691812" cy="4352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7384914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3C489-60E1-C862-DCC3-A2524802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Sales Trends (Line Chart)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5D5F7F-55E2-6B16-8C0C-E89923132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1997839"/>
            <a:ext cx="1041964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Trend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monthly sales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as shown by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dotted trend line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Fluctuations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Lowest Point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February shows the lowest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Sharp Rises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Noticeable increases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September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November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Drops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After March and September, there's a visible dip (April and October respectively).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Strong Finish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November and December record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monthly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peaking around  </a:t>
            </a:r>
            <a:r>
              <a:rPr lang="en-US" altLang="en-US" sz="1800" b="1" dirty="0">
                <a:latin typeface="Arial" panose="020B0604020202020204" pitchFamily="34" charset="0"/>
              </a:rPr>
              <a:t>350,000+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Despite ups and downs, the year ends stronger than it started, indicating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 growth momentum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764857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11CD-358B-3E8C-36F1-98165E37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sales trends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73B3F2-AE61-80DC-504F-01FF05488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894436"/>
              </p:ext>
            </p:extLst>
          </p:nvPr>
        </p:nvGraphicFramePr>
        <p:xfrm>
          <a:off x="700088" y="1693718"/>
          <a:ext cx="10691812" cy="42689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7909375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0E03-004F-F656-D835-BF26649A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Sales Trends (Bar Chart)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DDF7C0-D5BD-B04F-C1BB-90A2DCAAE6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0100" y="2077641"/>
            <a:ext cx="1034968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 Growth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Sales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steadily increasing year-over-year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2014: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484,247.50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2015: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470,532.51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(slight dip)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2016: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609,205.60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(strong recovery)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2017: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733,215.26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(continued rise)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2015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experienced a slight decline compared to 2014.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Post-2015, the growth has been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consistently upward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Long-term trend is clearly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showing strong sales performance improvement over the years.</a:t>
            </a:r>
          </a:p>
        </p:txBody>
      </p:sp>
    </p:spTree>
    <p:extLst>
      <p:ext uri="{BB962C8B-B14F-4D97-AF65-F5344CB8AC3E}">
        <p14:creationId xmlns:p14="http://schemas.microsoft.com/office/powerpoint/2010/main" val="225029581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04CB1-C9E0-7D2F-12FD-50D75EB1A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9F8E-3563-5FB0-EF0C-5F8DC3872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Business Questions Answered: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869FB-ADE4-D3C7-AA0F-02B62FCBF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367" y="1851602"/>
            <a:ext cx="10691265" cy="4008424"/>
          </a:xfrm>
        </p:spPr>
        <p:txBody>
          <a:bodyPr>
            <a:normAutofit/>
          </a:bodyPr>
          <a:lstStyle/>
          <a:p>
            <a:r>
              <a:rPr lang="en-US" dirty="0"/>
              <a:t>Which </a:t>
            </a:r>
            <a:r>
              <a:rPr lang="en-US" b="1" dirty="0"/>
              <a:t>customer segment</a:t>
            </a:r>
            <a:r>
              <a:rPr lang="en-US" dirty="0"/>
              <a:t> generates the most revenue? 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Consumer segment has generated the most revenue sharing 50% revenue of total sales.</a:t>
            </a:r>
          </a:p>
          <a:p>
            <a:r>
              <a:rPr lang="en-US" dirty="0"/>
              <a:t>What are the </a:t>
            </a:r>
            <a:r>
              <a:rPr lang="en-US" b="1" dirty="0"/>
              <a:t>top-performing categories and products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Technology is top-performing category.</a:t>
            </a:r>
          </a:p>
          <a:p>
            <a:r>
              <a:rPr lang="en-US" dirty="0"/>
              <a:t>How do </a:t>
            </a:r>
            <a:r>
              <a:rPr lang="en-US" b="1" dirty="0"/>
              <a:t>discounts</a:t>
            </a:r>
            <a:r>
              <a:rPr lang="en-US" dirty="0"/>
              <a:t> impact profitability?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Discount above 20% often lead to negative profits.</a:t>
            </a:r>
          </a:p>
          <a:p>
            <a:r>
              <a:rPr lang="en-US" dirty="0"/>
              <a:t>Which </a:t>
            </a:r>
            <a:r>
              <a:rPr lang="en-US" b="1" dirty="0"/>
              <a:t>regions and states</a:t>
            </a:r>
            <a:r>
              <a:rPr lang="en-US" dirty="0"/>
              <a:t> generate the highest/lowest sales?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California, New-York and Texas are leading States, and we can see the west region has highest sales and south region has lowest sales.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5896149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0B076-BE47-4ED4-35D8-789256E2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6E73F-C54B-A4C3-E9F8-69351E8FA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47919"/>
            <a:ext cx="10691265" cy="3739896"/>
          </a:xfrm>
        </p:spPr>
        <p:txBody>
          <a:bodyPr/>
          <a:lstStyle/>
          <a:p>
            <a:r>
              <a:rPr lang="en-US" b="1" dirty="0"/>
              <a:t>Project Goal:</a:t>
            </a:r>
            <a:br>
              <a:rPr lang="en-US" dirty="0"/>
            </a:br>
            <a:r>
              <a:rPr lang="en-US" dirty="0"/>
              <a:t>To analyze sales data from a fictional retail company to identify patterns, trends, and insights using Excel — helping make informed business decisions.</a:t>
            </a:r>
          </a:p>
          <a:p>
            <a:r>
              <a:rPr lang="en-US" b="1" dirty="0"/>
              <a:t>Key Questions:</a:t>
            </a:r>
            <a:endParaRPr lang="en-US" dirty="0"/>
          </a:p>
          <a:p>
            <a:r>
              <a:rPr lang="en-US" dirty="0"/>
              <a:t>Who are our best customers?</a:t>
            </a:r>
          </a:p>
          <a:p>
            <a:r>
              <a:rPr lang="en-US" dirty="0"/>
              <a:t>Which products and categories are the most profitable?</a:t>
            </a:r>
          </a:p>
          <a:p>
            <a:r>
              <a:rPr lang="en-US" dirty="0"/>
              <a:t>How do discounts affect profit</a:t>
            </a:r>
          </a:p>
        </p:txBody>
      </p:sp>
    </p:spTree>
    <p:extLst>
      <p:ext uri="{BB962C8B-B14F-4D97-AF65-F5344CB8AC3E}">
        <p14:creationId xmlns:p14="http://schemas.microsoft.com/office/powerpoint/2010/main" val="29171842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8301-709E-5039-F828-5B4C8BA2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BCB8FC-8F03-FAEA-CE9B-85C727A06E7C}"/>
              </a:ext>
            </a:extLst>
          </p:cNvPr>
          <p:cNvSpPr txBox="1">
            <a:spLocks/>
          </p:cNvSpPr>
          <p:nvPr/>
        </p:nvSpPr>
        <p:spPr>
          <a:xfrm>
            <a:off x="700635" y="1847919"/>
            <a:ext cx="4816938" cy="37398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Dataset:</a:t>
            </a:r>
            <a:r>
              <a:rPr lang="en-US" dirty="0"/>
              <a:t> Superstore Sales Data</a:t>
            </a:r>
            <a:br>
              <a:rPr lang="en-US" dirty="0"/>
            </a:br>
            <a:r>
              <a:rPr lang="en-US" b="1" dirty="0"/>
              <a:t>Records:</a:t>
            </a:r>
            <a:r>
              <a:rPr lang="en-US" dirty="0"/>
              <a:t> ~9,900</a:t>
            </a:r>
            <a:br>
              <a:rPr lang="en-US" dirty="0"/>
            </a:br>
            <a:r>
              <a:rPr lang="en-US" b="1" dirty="0"/>
              <a:t>Key Columns:</a:t>
            </a:r>
            <a:endParaRPr lang="en-US" dirty="0"/>
          </a:p>
          <a:p>
            <a:r>
              <a:rPr lang="en-US" dirty="0"/>
              <a:t>Order Date, Ship Date</a:t>
            </a:r>
          </a:p>
          <a:p>
            <a:r>
              <a:rPr lang="en-US" dirty="0"/>
              <a:t>Segment, Region, State</a:t>
            </a:r>
          </a:p>
          <a:p>
            <a:r>
              <a:rPr lang="en-US" dirty="0"/>
              <a:t>Category, Sub-Category, Product Name</a:t>
            </a:r>
          </a:p>
          <a:p>
            <a:r>
              <a:rPr lang="en-US" dirty="0"/>
              <a:t>Sales, Quantity, Discount, Profit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527669-35E3-B4A4-2344-4A0E30199896}"/>
              </a:ext>
            </a:extLst>
          </p:cNvPr>
          <p:cNvSpPr txBox="1"/>
          <p:nvPr/>
        </p:nvSpPr>
        <p:spPr>
          <a:xfrm>
            <a:off x="6868392" y="1847919"/>
            <a:ext cx="421870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Cleaning Performed: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Removed duplicates and blanks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Extracted Month, Year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Calculated Days to Ship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83BC51-3939-87F3-25DF-332439302088}"/>
              </a:ext>
            </a:extLst>
          </p:cNvPr>
          <p:cNvSpPr txBox="1"/>
          <p:nvPr/>
        </p:nvSpPr>
        <p:spPr>
          <a:xfrm>
            <a:off x="6868392" y="3429000"/>
            <a:ext cx="42187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KPI: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7289C5-1151-D9B0-BC2F-EEC8979BA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591322"/>
              </p:ext>
            </p:extLst>
          </p:nvPr>
        </p:nvGraphicFramePr>
        <p:xfrm>
          <a:off x="6868391" y="3752165"/>
          <a:ext cx="3612795" cy="23241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9023">
                  <a:extLst>
                    <a:ext uri="{9D8B030D-6E8A-4147-A177-3AD203B41FA5}">
                      <a16:colId xmlns:a16="http://schemas.microsoft.com/office/drawing/2014/main" val="3092421679"/>
                    </a:ext>
                  </a:extLst>
                </a:gridCol>
                <a:gridCol w="1323772">
                  <a:extLst>
                    <a:ext uri="{9D8B030D-6E8A-4147-A177-3AD203B41FA5}">
                      <a16:colId xmlns:a16="http://schemas.microsoft.com/office/drawing/2014/main" val="2584879160"/>
                    </a:ext>
                  </a:extLst>
                </a:gridCol>
              </a:tblGrid>
              <a:tr h="464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total Profit=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2297201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02900933"/>
                  </a:ext>
                </a:extLst>
              </a:tr>
              <a:tr h="464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total Profit=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286397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5364931"/>
                  </a:ext>
                </a:extLst>
              </a:tr>
              <a:tr h="464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avg </a:t>
                      </a:r>
                      <a:r>
                        <a:rPr lang="en-US" sz="1800" u="none" strike="noStrike" dirty="0" err="1">
                          <a:effectLst/>
                        </a:rPr>
                        <a:t>daysToShip</a:t>
                      </a:r>
                      <a:r>
                        <a:rPr lang="en-US" sz="1800" u="none" strike="noStrike" dirty="0">
                          <a:effectLst/>
                        </a:rPr>
                        <a:t>=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56202751"/>
                  </a:ext>
                </a:extLst>
              </a:tr>
              <a:tr h="464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avg order value=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458.4316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28955256"/>
                  </a:ext>
                </a:extLst>
              </a:tr>
              <a:tr h="4648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unique customers =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8686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12616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61F32-E945-6DD7-0FB7-ED0C7B0AC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487E-3C88-6C96-82B0-5D49DD2A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Techniques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13F5E-B7CA-5510-A8FB-9F5A83A35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47919"/>
            <a:ext cx="10691265" cy="3739896"/>
          </a:xfrm>
        </p:spPr>
        <p:txBody>
          <a:bodyPr/>
          <a:lstStyle/>
          <a:p>
            <a:r>
              <a:rPr lang="en-US" dirty="0"/>
              <a:t> Excel Tables for structured data</a:t>
            </a:r>
          </a:p>
          <a:p>
            <a:r>
              <a:rPr lang="en-US" dirty="0"/>
              <a:t>Pivot Tables &amp; Pivot Charts</a:t>
            </a:r>
          </a:p>
          <a:p>
            <a:r>
              <a:rPr lang="en-US" dirty="0"/>
              <a:t>Scatter Plot with Trendline (Discount vs Profit)</a:t>
            </a:r>
          </a:p>
          <a:p>
            <a:r>
              <a:rPr lang="en-US" dirty="0"/>
              <a:t>Formulas: SUMIFS, AVERAGEIFS, COUNTIFS, TEXT, IF, INDEX MATCH</a:t>
            </a:r>
          </a:p>
          <a:p>
            <a:r>
              <a:rPr lang="en-US" dirty="0"/>
              <a:t>KPI Cards for Total Sales, Profit, Orders</a:t>
            </a:r>
          </a:p>
          <a:p>
            <a:r>
              <a:rPr lang="en-US" dirty="0"/>
              <a:t>Slicers &amp; Timelines for interactivity</a:t>
            </a:r>
          </a:p>
        </p:txBody>
      </p:sp>
    </p:spTree>
    <p:extLst>
      <p:ext uri="{BB962C8B-B14F-4D97-AF65-F5344CB8AC3E}">
        <p14:creationId xmlns:p14="http://schemas.microsoft.com/office/powerpoint/2010/main" val="3157317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F36C4-9FDB-7070-B481-B4D5CA0A6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C673-2374-D406-2636-7AB4C2D3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&amp; Visuals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9096D-8963-388C-861E-4DA8FFD47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847919"/>
            <a:ext cx="10691265" cy="3739896"/>
          </a:xfrm>
        </p:spPr>
        <p:txBody>
          <a:bodyPr/>
          <a:lstStyle/>
          <a:p>
            <a:r>
              <a:rPr lang="en-US" b="1" dirty="0"/>
              <a:t>Key Insights:</a:t>
            </a:r>
            <a:endParaRPr lang="en-US" dirty="0"/>
          </a:p>
          <a:p>
            <a:r>
              <a:rPr lang="en-US" dirty="0"/>
              <a:t>Consumer segment leads in revenue, but Home Office has better margins</a:t>
            </a:r>
          </a:p>
          <a:p>
            <a:r>
              <a:rPr lang="en-US" dirty="0"/>
              <a:t>Discounts above 20% often lead to </a:t>
            </a:r>
            <a:r>
              <a:rPr lang="en-US" b="1" dirty="0"/>
              <a:t>negative profit</a:t>
            </a:r>
            <a:endParaRPr lang="en-US" dirty="0"/>
          </a:p>
          <a:p>
            <a:r>
              <a:rPr lang="en-US" dirty="0"/>
              <a:t>California, New York, and Texas dominate in sales</a:t>
            </a:r>
          </a:p>
          <a:p>
            <a:r>
              <a:rPr lang="en-US" dirty="0"/>
              <a:t>Technology category has high sales but low margins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57119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1458-4B84-DD1E-F666-C2918B91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revenue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A3DF6E-C4A5-BA20-6600-99DF62C505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3863991"/>
              </p:ext>
            </p:extLst>
          </p:nvPr>
        </p:nvGraphicFramePr>
        <p:xfrm>
          <a:off x="700088" y="1662545"/>
          <a:ext cx="10691812" cy="4300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05865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800F-DF96-0AE2-0B40-39E7F007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Profit vs Discount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D24F3D-02C2-548C-AA1B-5EF418D003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170896"/>
              </p:ext>
            </p:extLst>
          </p:nvPr>
        </p:nvGraphicFramePr>
        <p:xfrm>
          <a:off x="700088" y="1672936"/>
          <a:ext cx="10691812" cy="43641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56371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4522B-7504-B601-0868-5AE57771A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71" y="685800"/>
            <a:ext cx="10691265" cy="130759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Heat-Map of Quantity sold by states</a:t>
            </a:r>
            <a:br>
              <a:rPr lang="en-US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</a:br>
            <a:endParaRPr lang="en-US" dirty="0"/>
          </a:p>
        </p:txBody>
      </p: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2E70A48F-2416-3949-F97F-E413915E64A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04983379"/>
                  </p:ext>
                </p:extLst>
              </p:nvPr>
            </p:nvGraphicFramePr>
            <p:xfrm>
              <a:off x="-633845" y="1059873"/>
              <a:ext cx="12292445" cy="519545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ntent Placeholder 3">
                <a:extLst>
                  <a:ext uri="{FF2B5EF4-FFF2-40B4-BE49-F238E27FC236}">
                    <a16:creationId xmlns:a16="http://schemas.microsoft.com/office/drawing/2014/main" id="{2E70A48F-2416-3949-F97F-E413915E64A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33845" y="1059873"/>
                <a:ext cx="12292445" cy="51954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264527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69C0-813A-97DB-0839-44C2B633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top-performing categories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4CC21D5-8B22-C464-FC39-EB0A55221F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269623"/>
              </p:ext>
            </p:extLst>
          </p:nvPr>
        </p:nvGraphicFramePr>
        <p:xfrm>
          <a:off x="700088" y="1848465"/>
          <a:ext cx="10691812" cy="4114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282298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624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 Narrow</vt:lpstr>
      <vt:lpstr>Arial</vt:lpstr>
      <vt:lpstr>Calisto MT</vt:lpstr>
      <vt:lpstr>Univers Condensed</vt:lpstr>
      <vt:lpstr>Wingdings</vt:lpstr>
      <vt:lpstr>ChronicleVTI</vt:lpstr>
      <vt:lpstr>Superstore Sales Performance Dashboard</vt:lpstr>
      <vt:lpstr>Objective </vt:lpstr>
      <vt:lpstr>Dataset Overview</vt:lpstr>
      <vt:lpstr>Tools &amp; Techniques Used </vt:lpstr>
      <vt:lpstr>Insights &amp; Visuals</vt:lpstr>
      <vt:lpstr>Segment revenue</vt:lpstr>
      <vt:lpstr>Profit vs Discount </vt:lpstr>
      <vt:lpstr>Heat-Map of Quantity sold by states </vt:lpstr>
      <vt:lpstr>top-performing categories</vt:lpstr>
      <vt:lpstr>Sales by region </vt:lpstr>
      <vt:lpstr>Profit by Quantity sold </vt:lpstr>
      <vt:lpstr>Top 10 customers</vt:lpstr>
      <vt:lpstr>PowerPoint Presentation</vt:lpstr>
      <vt:lpstr>Monthly sales trends</vt:lpstr>
      <vt:lpstr>Monthly Sales Trends (Line Chart)</vt:lpstr>
      <vt:lpstr>Yearly sales trends</vt:lpstr>
      <vt:lpstr>Yearly Sales Trends (Bar Chart)</vt:lpstr>
      <vt:lpstr>Business Questions Answered: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bandhusingh1608@gmail.com</dc:creator>
  <cp:lastModifiedBy>bandhusingh1608@gmail.com</cp:lastModifiedBy>
  <cp:revision>1</cp:revision>
  <dcterms:created xsi:type="dcterms:W3CDTF">2025-07-01T12:41:16Z</dcterms:created>
  <dcterms:modified xsi:type="dcterms:W3CDTF">2025-07-02T07:46:55Z</dcterms:modified>
</cp:coreProperties>
</file>