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7" name="Google Shape;147;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 name="Google Shape;152;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3" name="Google Shape;163;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9" name="Google Shape;169;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1" name="Google Shape;181;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2" name="Google Shape;192;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8" name="Google Shape;198;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4" name="Google Shape;204;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0" name="Google Shape;210;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6" name="Google Shape;216;p2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2" name="Google Shape;222;p2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8" name="Google Shape;228;p2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4" name="Google Shape;234;p2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2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p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6" name="Google Shape;246;p2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2" name="Google Shape;252;p3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6" name="Shape 256"/>
        <p:cNvGrpSpPr/>
        <p:nvPr/>
      </p:nvGrpSpPr>
      <p:grpSpPr>
        <a:xfrm>
          <a:off x="0" y="0"/>
          <a:ext cx="0" cy="0"/>
          <a:chOff x="0" y="0"/>
          <a:chExt cx="0" cy="0"/>
        </a:xfrm>
      </p:grpSpPr>
      <p:sp>
        <p:nvSpPr>
          <p:cNvPr id="257" name="Google Shape;257;p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8" name="Google Shape;258;p3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p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4" name="Google Shape;264;p3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0" name="Google Shape;270;p3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6" name="Google Shape;276;p3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6"/>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6"/>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5183188" y="987425"/>
            <a:ext cx="6172200" cy="4873625"/>
          </a:xfrm>
          <a:prstGeom prst="rect">
            <a:avLst/>
          </a:prstGeom>
          <a:noFill/>
          <a:ln>
            <a:noFill/>
          </a:ln>
        </p:spPr>
      </p:sp>
      <p:sp>
        <p:nvSpPr>
          <p:cNvPr id="64" name="Google Shape;64;p1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8" name="Google Shape;8;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9" name="Google Shape;9;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 name="Google Shape;10;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hyperlink" Target="https://www.techtarget.com/searchsoftwarequality/opinion/DevOps-vs-waterfall-Can-they-coexist"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hyperlink" Target="https://www.techtarget.com/searchitoperations/tip/Compare-the-roles-of-SREs-and-DevOps-engineer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https://www.youtube.com/watch?v=dJAxKm8La88" TargetMode="External"/><Relationship Id="rId1" Type="http://schemas.openxmlformats.org/officeDocument/2006/relationships/hyperlink" Target="https://www.youtube.com/watch?v=to5H5iPZmD4"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hyperlink" Target="https://www.docusign.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hyperlink" Target="https://www.chef.io/chef/" TargetMode="External"/><Relationship Id="rId2" Type="http://schemas.openxmlformats.org/officeDocument/2006/relationships/hyperlink" Target="https://puppet.com/" TargetMode="External"/><Relationship Id="rId1" Type="http://schemas.openxmlformats.org/officeDocument/2006/relationships/hyperlink" Target="https://www.ansible.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hyperlink" Target="https://www.ibm.com/blogs/cloud-archive/2015/04/tangerine-bank-enhances-customers-mobile-experience/"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hyperlink" Target="https://www.qentelli.com/platforms/te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hyperlink" Target="https://www.simform.com/services/kubernetes-consulting/"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00"/>
              <a:buFont typeface="Calibri"/>
              <a:buNone/>
            </a:pPr>
            <a:r>
              <a:rPr lang="en-US" sz="4800" b="1"/>
              <a:t>Topic: Introduction to DevOps</a:t>
            </a:r>
            <a:endParaRPr sz="4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838200" y="365125"/>
            <a:ext cx="10515600" cy="7321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..contd..</a:t>
            </a:r>
            <a:endParaRPr lang="en-US"/>
          </a:p>
        </p:txBody>
      </p:sp>
      <p:sp>
        <p:nvSpPr>
          <p:cNvPr id="139" name="Google Shape;139;p22"/>
          <p:cNvSpPr txBox="1"/>
          <p:nvPr>
            <p:ph type="body" idx="1"/>
          </p:nvPr>
        </p:nvSpPr>
        <p:spPr>
          <a:xfrm>
            <a:off x="838200" y="1197033"/>
            <a:ext cx="10515600" cy="497993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One should understand the related contexts of </a:t>
            </a:r>
            <a:r>
              <a:rPr lang="en-US" u="sng">
                <a:solidFill>
                  <a:schemeClr val="hlink"/>
                </a:solidFill>
                <a:hlinkClick r:id="rId1"/>
              </a:rPr>
              <a:t>DevOps, Agile and Waterfall development</a:t>
            </a:r>
            <a:r>
              <a:rPr lang="en-US"/>
              <a:t>, site reliability engineering (SRE) and SysOps</a:t>
            </a:r>
            <a:endParaRPr lang="en-US"/>
          </a:p>
          <a:p>
            <a:pPr marL="0" lvl="0" indent="0"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Char char="•"/>
            </a:pPr>
            <a:r>
              <a:rPr lang="en-US" b="1"/>
              <a:t>DevOps vs. Waterfall development. </a:t>
            </a:r>
            <a:r>
              <a:rPr lang="en-US"/>
              <a:t>Waterfall development comprises a series of steps and gates in a linear progression to production. Its phases are requirements, analysis, design, coding and implementation, testing, operation and deployment, and maintenance. In Waterfall teams, development tests new code in an isolated environment for quality assurance (QA) and -- if requirements are met -- releases the code to operations for use in production. IT operations deploys multiple releases at once, with extensive controls. Support is operations' responsibility. Waterfall approaches engender long waits between software releases. Because development and operations teams work separately, developers are not always aware of operational roadblocks that prevent code from working as anticipated.</a:t>
            </a:r>
            <a:endParaRPr lang="en-US"/>
          </a:p>
          <a:p>
            <a:pPr marL="0" lvl="0" indent="0" algn="l" rtl="0">
              <a:lnSpc>
                <a:spcPct val="90000"/>
              </a:lnSpc>
              <a:spcBef>
                <a:spcPts val="1000"/>
              </a:spcBef>
              <a:spcAft>
                <a:spcPts val="0"/>
              </a:spcAft>
              <a:buClr>
                <a:schemeClr val="dk1"/>
              </a:buClr>
              <a:buSzPct val="100000"/>
              <a:buNone/>
            </a:pPr>
            <a:r>
              <a:rPr lang="en-US"/>
              <a:t>The DevOps model aligns development, QA and IT operations efforts with fewer gates and more continuous workflow. For example, some of the operations' team responsibilities shift left in the app delivery pipeline to the development team. IT operations provides feedback for code improvements. Rather than gated steps, DevOps relies on continuous development, continuous integration, continuous delivery and continuous monitoring processes.</a:t>
            </a:r>
            <a:endParaRPr lang="en-US"/>
          </a:p>
          <a:p>
            <a:pPr marL="0" lvl="0" indent="0" algn="l" rtl="0">
              <a:lnSpc>
                <a:spcPct val="90000"/>
              </a:lnSpc>
              <a:spcBef>
                <a:spcPts val="1000"/>
              </a:spcBef>
              <a:spcAft>
                <a:spcPts val="0"/>
              </a:spcAft>
              <a:buClr>
                <a:schemeClr val="dk1"/>
              </a:buClr>
              <a:buSzPct val="100000"/>
              <a:buNone/>
            </a:pPr>
          </a:p>
          <a:p>
            <a:pPr marL="0" lvl="0" indent="0" algn="l" rtl="0">
              <a:lnSpc>
                <a:spcPct val="90000"/>
              </a:lnSpc>
              <a:spcBef>
                <a:spcPts val="1000"/>
              </a:spcBef>
              <a:spcAft>
                <a:spcPts val="0"/>
              </a:spcAft>
              <a:buClr>
                <a:schemeClr val="dk1"/>
              </a:buClr>
              <a:buSzPct val="100000"/>
              <a:buNone/>
            </a:pPr>
          </a:p>
          <a:p>
            <a:pPr marL="0" lvl="0" indent="0" algn="l" rtl="0">
              <a:lnSpc>
                <a:spcPct val="90000"/>
              </a:lnSpc>
              <a:spcBef>
                <a:spcPts val="1000"/>
              </a:spcBef>
              <a:spcAft>
                <a:spcPts val="0"/>
              </a:spcAft>
              <a:buClr>
                <a:schemeClr val="dk1"/>
              </a:buClr>
              <a:buSzPct val="100000"/>
              <a:buNone/>
            </a:pPr>
            <a:endParaRPr sz="2000"/>
          </a:p>
          <a:p>
            <a:pPr marL="0" lvl="0" indent="0" algn="l" rtl="0">
              <a:lnSpc>
                <a:spcPct val="90000"/>
              </a:lnSpc>
              <a:spcBef>
                <a:spcPts val="1000"/>
              </a:spcBef>
              <a:spcAft>
                <a:spcPts val="0"/>
              </a:spcAft>
              <a:buClr>
                <a:schemeClr val="dk1"/>
              </a:buClr>
              <a:buSzPct val="100000"/>
              <a:buNone/>
            </a:pPr>
          </a:p>
          <a:p>
            <a:pPr marL="0" lvl="0" indent="0" algn="l" rtl="0">
              <a:lnSpc>
                <a:spcPct val="90000"/>
              </a:lnSpc>
              <a:spcBef>
                <a:spcPts val="1000"/>
              </a:spcBef>
              <a:spcAft>
                <a:spcPts val="0"/>
              </a:spcAft>
              <a:buClr>
                <a:schemeClr val="dk1"/>
              </a:buClr>
              <a:buSzPct val="100000"/>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3"/>
          <p:cNvSpPr txBox="1"/>
          <p:nvPr>
            <p:ph type="body" idx="1"/>
          </p:nvPr>
        </p:nvSpPr>
        <p:spPr>
          <a:xfrm>
            <a:off x="838200" y="884583"/>
            <a:ext cx="10515600" cy="529238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b="1"/>
              <a:t>DevOps vs. Agile development. </a:t>
            </a:r>
            <a:r>
              <a:rPr lang="en-US"/>
              <a:t>Agile is a software development approach defined in the Agile Manifesto. Agile teams focus on incremental and rapid cycles of code creation and delivery, referred to as </a:t>
            </a:r>
            <a:r>
              <a:rPr lang="en-US" i="1"/>
              <a:t>sprints</a:t>
            </a:r>
            <a:r>
              <a:rPr lang="en-US"/>
              <a:t>. Each sprint iterates upon the last, which makes the software highly flexible and adaptable to changing requirements. It is possible for the original vision of a project to be lost through this cycle.</a:t>
            </a:r>
            <a:endParaRPr lang="en-US"/>
          </a:p>
          <a:p>
            <a:pPr marL="228600" lvl="0" indent="-228600" algn="l" rtl="0">
              <a:lnSpc>
                <a:spcPct val="90000"/>
              </a:lnSpc>
              <a:spcBef>
                <a:spcPts val="1000"/>
              </a:spcBef>
              <a:spcAft>
                <a:spcPts val="0"/>
              </a:spcAft>
              <a:buClr>
                <a:schemeClr val="dk1"/>
              </a:buClr>
              <a:buSzPct val="100000"/>
              <a:buChar char="•"/>
            </a:pPr>
            <a:r>
              <a:rPr lang="en-US"/>
              <a:t>DevOps arose from Agile's success at improving development speed, and the realization that disconnects between development and operations teams -- as well as between IT and the business side of the organization -- significantly hindered the Agile software's delivery to users.</a:t>
            </a:r>
            <a:endParaRPr lang="en-US"/>
          </a:p>
          <a:p>
            <a:pPr marL="228600" lvl="0" indent="-228600" algn="l" rtl="0">
              <a:lnSpc>
                <a:spcPct val="90000"/>
              </a:lnSpc>
              <a:spcBef>
                <a:spcPts val="1000"/>
              </a:spcBef>
              <a:spcAft>
                <a:spcPts val="0"/>
              </a:spcAft>
              <a:buClr>
                <a:schemeClr val="dk1"/>
              </a:buClr>
              <a:buSzPct val="100000"/>
              <a:buChar char="•"/>
            </a:pPr>
            <a:r>
              <a:rPr lang="en-US"/>
              <a:t>In an Agile-only workflow, development and operations teams have separate objectives and leadership. When an organization uses DevOps and Agile together, both development and operations teams manage code throughout the software development lifecycle. While Agile work is often formalized with a framework, such as Scrum, DevOps does not have a framework.</a:t>
            </a:r>
            <a:endParaRPr lang="en-US"/>
          </a:p>
          <a:p>
            <a:pPr marL="228600" lvl="0" indent="-64135" algn="l" rtl="0">
              <a:lnSpc>
                <a:spcPct val="90000"/>
              </a:lnSpc>
              <a:spcBef>
                <a:spcPts val="1000"/>
              </a:spcBef>
              <a:spcAft>
                <a:spcPts val="0"/>
              </a:spcAft>
              <a:buClr>
                <a:schemeClr val="dk1"/>
              </a:buClr>
              <a:buSzPct val="100000"/>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4"/>
          <p:cNvSpPr txBox="1"/>
          <p:nvPr>
            <p:ph type="body" idx="1"/>
          </p:nvPr>
        </p:nvSpPr>
        <p:spPr>
          <a:xfrm>
            <a:off x="838200" y="487017"/>
            <a:ext cx="10515600" cy="568994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DevOps vs. SRE. </a:t>
            </a:r>
            <a:r>
              <a:rPr lang="en-US"/>
              <a:t>Site reliability engineering arose concurrently with Agile and DevOps. Started in the early 2000s at Google, it is essentially a programming- and automation-focused approach to the software development lifecycle. Problems should be solved in a way that prevents them from occurring again. Rote tasks should be minimized.</a:t>
            </a:r>
            <a:endParaRPr lang="en-US"/>
          </a:p>
          <a:p>
            <a:pPr marL="228600" lvl="0" indent="-228600" algn="l" rtl="0">
              <a:lnSpc>
                <a:spcPct val="90000"/>
              </a:lnSpc>
              <a:spcBef>
                <a:spcPts val="1000"/>
              </a:spcBef>
              <a:spcAft>
                <a:spcPts val="0"/>
              </a:spcAft>
              <a:buClr>
                <a:schemeClr val="dk1"/>
              </a:buClr>
              <a:buSzPts val="2800"/>
              <a:buChar char="•"/>
            </a:pPr>
            <a:r>
              <a:rPr lang="en-US"/>
              <a:t>The SRE toolbox closely matches that for DevOps. Both disciplines aim for continuous improvement. </a:t>
            </a:r>
            <a:r>
              <a:rPr lang="en-US" u="sng">
                <a:solidFill>
                  <a:schemeClr val="hlink"/>
                </a:solidFill>
                <a:hlinkClick r:id="rId1"/>
              </a:rPr>
              <a:t>SRE and DevOps engineers</a:t>
            </a:r>
            <a:r>
              <a:rPr lang="en-US"/>
              <a:t> seek to abolish silos between development and operations. While DevOps also can extend to business stakeholders, SRE typically stays within the confines of IT processes.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5"/>
          <p:cNvSpPr txBox="1"/>
          <p:nvPr>
            <p:ph type="body" idx="1"/>
          </p:nvPr>
        </p:nvSpPr>
        <p:spPr>
          <a:xfrm>
            <a:off x="917713" y="506896"/>
            <a:ext cx="10515600" cy="560049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DevOps vs. SysOps.</a:t>
            </a:r>
            <a:r>
              <a:rPr lang="en-US"/>
              <a:t> SysOps typically denotes that an IT administrator or IT team manages production deployment and support for a large distributed application, such as a SaaS product. As with DevOps adopters, SysOps teams should be versed in cloud computing and automation, as well as other technologies that enable applications to perform well at a large scale. SysOps teams troubleshoot IT outages and incidents, monitor for performance problems, enforce security rules and optimize operations.</a:t>
            </a:r>
            <a:endParaRPr lang="en-US"/>
          </a:p>
          <a:p>
            <a:pPr marL="228600" lvl="0" indent="-228600" algn="l" rtl="0">
              <a:lnSpc>
                <a:spcPct val="90000"/>
              </a:lnSpc>
              <a:spcBef>
                <a:spcPts val="1000"/>
              </a:spcBef>
              <a:spcAft>
                <a:spcPts val="0"/>
              </a:spcAft>
              <a:buClr>
                <a:schemeClr val="dk1"/>
              </a:buClr>
              <a:buSzPts val="2800"/>
              <a:buChar char="•"/>
            </a:pPr>
            <a:r>
              <a:rPr lang="en-US"/>
              <a:t>They also focus on high availability, fault tolerance, security and performance just like other IT admins. While SysOps professionals are likely to use some development tools and understand development processes, their work is not as enmeshed with development as in a DevOps job. However, SysOps roles can exist within DevOps and SRE organizations.</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0000"/>
              </a:buClr>
              <a:buSzPct val="100000"/>
              <a:buFont typeface="Calibri"/>
              <a:buNone/>
            </a:pPr>
            <a:r>
              <a:rPr lang="en-US" sz="3100" b="1">
                <a:solidFill>
                  <a:srgbClr val="FF0000"/>
                </a:solidFill>
              </a:rPr>
              <a:t>DevOps Lifecycle : </a:t>
            </a:r>
            <a:r>
              <a:rPr lang="en-US" sz="2200"/>
              <a:t>DevOps lifecycle is the methodology where professional development teams come together to bring products to market more efficiently and quickly. </a:t>
            </a:r>
            <a:br>
              <a:rPr lang="en-US" sz="2200"/>
            </a:br>
            <a:r>
              <a:rPr lang="en-US" sz="2200"/>
              <a:t>The structure of the DevOps lifecycle consists of Plan, Code, Building, Test, Releasing, Deploying, Operating,  and Monitoring.</a:t>
            </a:r>
            <a:br>
              <a:rPr lang="en-US" b="1"/>
            </a:br>
            <a:endParaRPr lang="en-US" b="1"/>
          </a:p>
        </p:txBody>
      </p:sp>
      <p:pic>
        <p:nvPicPr>
          <p:cNvPr id="160" name="Google Shape;160;p26"/>
          <p:cNvPicPr preferRelativeResize="0"/>
          <p:nvPr>
            <p:ph type="body" idx="1"/>
          </p:nvPr>
        </p:nvPicPr>
        <p:blipFill rotWithShape="1">
          <a:blip r:embed="rId1"/>
          <a:srcRect/>
          <a:stretch>
            <a:fillRect/>
          </a:stretch>
        </p:blipFill>
        <p:spPr>
          <a:xfrm>
            <a:off x="1779103" y="1690688"/>
            <a:ext cx="8269357" cy="448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838200" y="365126"/>
            <a:ext cx="10515600" cy="7381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b="1">
                <a:solidFill>
                  <a:srgbClr val="FF0000"/>
                </a:solidFill>
              </a:rPr>
              <a:t>DevOps Lifecycle in Detail.</a:t>
            </a:r>
            <a:endParaRPr lang="en-US" b="1">
              <a:solidFill>
                <a:srgbClr val="FF0000"/>
              </a:solidFill>
            </a:endParaRPr>
          </a:p>
        </p:txBody>
      </p:sp>
      <p:sp>
        <p:nvSpPr>
          <p:cNvPr id="166" name="Google Shape;166;p27"/>
          <p:cNvSpPr txBox="1"/>
          <p:nvPr>
            <p:ph type="body" idx="1"/>
          </p:nvPr>
        </p:nvSpPr>
        <p:spPr>
          <a:xfrm>
            <a:off x="838200" y="1103244"/>
            <a:ext cx="10515600" cy="5754756"/>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b="1"/>
              <a:t>Plan: </a:t>
            </a:r>
            <a:r>
              <a:rPr lang="en-US"/>
              <a:t>Determining the commercial needs and gathering the opinions of end-user by professionals in this level of the DevOps lifecycle. </a:t>
            </a:r>
            <a:endParaRPr lang="en-US"/>
          </a:p>
          <a:p>
            <a:pPr marL="228600" lvl="0" indent="-228600" algn="l" rtl="0">
              <a:lnSpc>
                <a:spcPct val="90000"/>
              </a:lnSpc>
              <a:spcBef>
                <a:spcPts val="1000"/>
              </a:spcBef>
              <a:spcAft>
                <a:spcPts val="0"/>
              </a:spcAft>
              <a:buClr>
                <a:schemeClr val="dk1"/>
              </a:buClr>
              <a:buSzPct val="100000"/>
              <a:buChar char="•"/>
            </a:pPr>
            <a:r>
              <a:rPr lang="en-US" b="1"/>
              <a:t>Code: </a:t>
            </a:r>
            <a:r>
              <a:rPr lang="en-US"/>
              <a:t>At this level, the code for the same is developed and in order to simplify the design, the team of developers uses tools and extensions that take care of security problems.</a:t>
            </a:r>
            <a:endParaRPr lang="en-US"/>
          </a:p>
          <a:p>
            <a:pPr marL="228600" lvl="0" indent="-228600" algn="l" rtl="0">
              <a:lnSpc>
                <a:spcPct val="90000"/>
              </a:lnSpc>
              <a:spcBef>
                <a:spcPts val="1000"/>
              </a:spcBef>
              <a:spcAft>
                <a:spcPts val="0"/>
              </a:spcAft>
              <a:buClr>
                <a:schemeClr val="dk1"/>
              </a:buClr>
              <a:buSzPct val="100000"/>
              <a:buChar char="•"/>
            </a:pPr>
            <a:r>
              <a:rPr lang="en-US" b="1"/>
              <a:t>Build: </a:t>
            </a:r>
            <a:r>
              <a:rPr lang="en-US"/>
              <a:t>After the coding part, programmers use various tools for the submission of the code to the common code source.</a:t>
            </a:r>
            <a:endParaRPr lang="en-US"/>
          </a:p>
          <a:p>
            <a:pPr marL="228600" lvl="0" indent="-228600" algn="l" rtl="0">
              <a:lnSpc>
                <a:spcPct val="90000"/>
              </a:lnSpc>
              <a:spcBef>
                <a:spcPts val="1000"/>
              </a:spcBef>
              <a:spcAft>
                <a:spcPts val="0"/>
              </a:spcAft>
              <a:buClr>
                <a:schemeClr val="dk1"/>
              </a:buClr>
              <a:buSzPct val="100000"/>
              <a:buChar char="•"/>
            </a:pPr>
            <a:r>
              <a:rPr lang="en-US" b="1"/>
              <a:t>Test: </a:t>
            </a:r>
            <a:r>
              <a:rPr lang="en-US"/>
              <a:t>This level is very important to assure software integrity. Various sorts of tests are done such as user acceptability testing, safety testing, speed testing, and many more.</a:t>
            </a:r>
            <a:endParaRPr lang="en-US"/>
          </a:p>
          <a:p>
            <a:pPr marL="228600" lvl="0" indent="-228600" algn="l" rtl="0">
              <a:lnSpc>
                <a:spcPct val="90000"/>
              </a:lnSpc>
              <a:spcBef>
                <a:spcPts val="1000"/>
              </a:spcBef>
              <a:spcAft>
                <a:spcPts val="0"/>
              </a:spcAft>
              <a:buClr>
                <a:schemeClr val="dk1"/>
              </a:buClr>
              <a:buSzPct val="100000"/>
              <a:buChar char="•"/>
            </a:pPr>
            <a:r>
              <a:rPr lang="en-US" b="1"/>
              <a:t>Release: </a:t>
            </a:r>
            <a:r>
              <a:rPr lang="en-US"/>
              <a:t>At this level, everything is ready to be deployed in the operational environment.</a:t>
            </a:r>
            <a:endParaRPr lang="en-US"/>
          </a:p>
          <a:p>
            <a:pPr marL="228600" lvl="0" indent="-228600" algn="l" rtl="0">
              <a:lnSpc>
                <a:spcPct val="90000"/>
              </a:lnSpc>
              <a:spcBef>
                <a:spcPts val="1000"/>
              </a:spcBef>
              <a:spcAft>
                <a:spcPts val="0"/>
              </a:spcAft>
              <a:buClr>
                <a:schemeClr val="dk1"/>
              </a:buClr>
              <a:buSzPct val="100000"/>
              <a:buChar char="•"/>
            </a:pPr>
            <a:r>
              <a:rPr lang="en-US" b="1"/>
              <a:t>Deploy: </a:t>
            </a:r>
            <a:r>
              <a:rPr lang="en-US"/>
              <a:t>In this level, Infrastructure-as-Code assists in creating the operational infrastructure and subsequently publishes the build using various DevOps lifecycle tools.  </a:t>
            </a:r>
            <a:endParaRPr lang="en-US"/>
          </a:p>
          <a:p>
            <a:pPr marL="228600" lvl="0" indent="-228600" algn="l" rtl="0">
              <a:lnSpc>
                <a:spcPct val="90000"/>
              </a:lnSpc>
              <a:spcBef>
                <a:spcPts val="1000"/>
              </a:spcBef>
              <a:spcAft>
                <a:spcPts val="0"/>
              </a:spcAft>
              <a:buClr>
                <a:schemeClr val="dk1"/>
              </a:buClr>
              <a:buSzPct val="100000"/>
              <a:buChar char="•"/>
            </a:pPr>
            <a:r>
              <a:rPr lang="en-US" b="1"/>
              <a:t>Operate: </a:t>
            </a:r>
            <a:r>
              <a:rPr lang="en-US"/>
              <a:t>At this level, the available version is ready for users to use. Here, the department looks after the server configuration and deployment.</a:t>
            </a:r>
            <a:endParaRPr lang="en-US"/>
          </a:p>
          <a:p>
            <a:pPr marL="228600" lvl="0" indent="-228600" algn="l" rtl="0">
              <a:lnSpc>
                <a:spcPct val="90000"/>
              </a:lnSpc>
              <a:spcBef>
                <a:spcPts val="1000"/>
              </a:spcBef>
              <a:spcAft>
                <a:spcPts val="0"/>
              </a:spcAft>
              <a:buClr>
                <a:schemeClr val="dk1"/>
              </a:buClr>
              <a:buSzPct val="100000"/>
              <a:buChar char="•"/>
            </a:pPr>
            <a:r>
              <a:rPr lang="en-US" b="1"/>
              <a:t>Monitor: </a:t>
            </a:r>
            <a:r>
              <a:rPr lang="en-US"/>
              <a:t>The observation is done at this level that depends on the data which is gathered from consumer behavior, the efficiency of applications, and from various other sources.</a:t>
            </a:r>
            <a:endParaRPr lang="en-US"/>
          </a:p>
          <a:p>
            <a:pPr marL="0" lvl="0" indent="0" algn="l" rtl="0">
              <a:lnSpc>
                <a:spcPct val="90000"/>
              </a:lnSpc>
              <a:spcBef>
                <a:spcPts val="1000"/>
              </a:spcBef>
              <a:spcAft>
                <a:spcPts val="0"/>
              </a:spcAft>
              <a:buClr>
                <a:schemeClr val="dk1"/>
              </a:buClr>
              <a:buSzPct val="100000"/>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Important Links </a:t>
            </a:r>
            <a:endParaRPr lang="en-US"/>
          </a:p>
        </p:txBody>
      </p:sp>
      <p:sp>
        <p:nvSpPr>
          <p:cNvPr id="172" name="Google Shape;172;p2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1"/>
              </a:rPr>
              <a:t>https://www.youtube.com/watch?v=to5H5iPZmD4</a:t>
            </a:r>
            <a:endParaRPr lang="en-US" u="sng">
              <a:solidFill>
                <a:schemeClr val="hlink"/>
              </a:solidFill>
            </a:endParaRPr>
          </a:p>
          <a:p>
            <a:pPr marL="228600" lvl="0" indent="-508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u="sng">
                <a:solidFill>
                  <a:schemeClr val="hlink"/>
                </a:solidFill>
                <a:hlinkClick r:id="rId2"/>
              </a:rPr>
              <a:t>https://www.youtube.com/watch?v=dJAxKm8La88</a:t>
            </a:r>
            <a:endParaRPr lang="en-US" u="sng">
              <a:solidFill>
                <a:schemeClr val="hlink"/>
              </a:solidFill>
            </a:endParaRPr>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838200" y="292735"/>
            <a:ext cx="10515600" cy="77089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ts val="3200"/>
              <a:buFont typeface="Calibri"/>
              <a:buNone/>
            </a:pPr>
            <a:r>
              <a:rPr lang="en-US" sz="3200" b="1" u="sng">
                <a:solidFill>
                  <a:srgbClr val="FF0000"/>
                </a:solidFill>
              </a:rPr>
              <a:t> DevOps lifecycle phases: the 7Cs of DevOps lifecycle</a:t>
            </a:r>
            <a:br>
              <a:rPr lang="en-US" sz="3200" b="1" u="sng">
                <a:solidFill>
                  <a:srgbClr val="FF0000"/>
                </a:solidFill>
              </a:rPr>
            </a:br>
            <a:endParaRPr sz="3200" b="1" u="sng">
              <a:solidFill>
                <a:srgbClr val="FF0000"/>
              </a:solidFill>
            </a:endParaRPr>
          </a:p>
        </p:txBody>
      </p:sp>
      <p:sp>
        <p:nvSpPr>
          <p:cNvPr id="178" name="Google Shape;178;p29"/>
          <p:cNvSpPr txBox="1"/>
          <p:nvPr>
            <p:ph type="body" idx="1"/>
          </p:nvPr>
        </p:nvSpPr>
        <p:spPr>
          <a:xfrm>
            <a:off x="983505" y="1412793"/>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As we have discussed in Lifecycle that everything is continuous in DevOps – from </a:t>
            </a:r>
            <a:r>
              <a:rPr lang="en-US" b="1" u="sng"/>
              <a:t>planning to monitoring</a:t>
            </a:r>
            <a:r>
              <a:rPr lang="en-US"/>
              <a:t>. </a:t>
            </a:r>
            <a:endParaRPr lang="en-US"/>
          </a:p>
          <a:p>
            <a:pPr marL="228600" lvl="0" indent="-228600" algn="l" rtl="0">
              <a:lnSpc>
                <a:spcPct val="90000"/>
              </a:lnSpc>
              <a:spcBef>
                <a:spcPts val="1000"/>
              </a:spcBef>
              <a:spcAft>
                <a:spcPts val="0"/>
              </a:spcAft>
              <a:buClr>
                <a:schemeClr val="dk1"/>
              </a:buClr>
              <a:buSzPts val="2800"/>
              <a:buChar char="•"/>
            </a:pPr>
            <a:r>
              <a:rPr lang="en-US"/>
              <a:t>So let’s break down the entire </a:t>
            </a:r>
            <a:r>
              <a:rPr lang="en-US" b="1" u="sng"/>
              <a:t>lifecycle into seven phases </a:t>
            </a:r>
            <a:r>
              <a:rPr lang="en-US"/>
              <a:t>where continuity is at its core. </a:t>
            </a:r>
            <a:endParaRPr lang="en-US"/>
          </a:p>
          <a:p>
            <a:pPr marL="228600" lvl="0" indent="-228600" algn="l" rtl="0">
              <a:lnSpc>
                <a:spcPct val="90000"/>
              </a:lnSpc>
              <a:spcBef>
                <a:spcPts val="1000"/>
              </a:spcBef>
              <a:spcAft>
                <a:spcPts val="0"/>
              </a:spcAft>
              <a:buClr>
                <a:schemeClr val="dk1"/>
              </a:buClr>
              <a:buSzPts val="2800"/>
              <a:buChar char="•"/>
            </a:pPr>
            <a:r>
              <a:rPr lang="en-US"/>
              <a:t>Any phase in the lifecycle can iterate throughout the projects multiple times until it’s finished.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US" b="1">
                <a:solidFill>
                  <a:srgbClr val="FF0000"/>
                </a:solidFill>
              </a:rPr>
              <a:t>7 C’s of DevOps</a:t>
            </a:r>
            <a:endParaRPr b="1">
              <a:solidFill>
                <a:srgbClr val="FF0000"/>
              </a:solidFill>
            </a:endParaRPr>
          </a:p>
        </p:txBody>
      </p:sp>
      <p:pic>
        <p:nvPicPr>
          <p:cNvPr id="184" name="Google Shape;184;p30"/>
          <p:cNvPicPr preferRelativeResize="0"/>
          <p:nvPr>
            <p:ph type="body" idx="1"/>
          </p:nvPr>
        </p:nvPicPr>
        <p:blipFill rotWithShape="1">
          <a:blip r:embed="rId1"/>
          <a:srcRect/>
          <a:stretch>
            <a:fillRect/>
          </a:stretch>
        </p:blipFill>
        <p:spPr>
          <a:xfrm>
            <a:off x="1391479" y="1825625"/>
            <a:ext cx="7163626" cy="43513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669235" y="325369"/>
            <a:ext cx="10515600" cy="2079901"/>
          </a:xfrm>
          <a:prstGeom prst="rect">
            <a:avLst/>
          </a:prstGeom>
          <a:noFill/>
          <a:ln>
            <a:noFill/>
          </a:ln>
        </p:spPr>
        <p:txBody>
          <a:bodyPr spcFirstLastPara="1" wrap="square" lIns="91425" tIns="45700" rIns="91425" bIns="45700" anchor="ctr" anchorCtr="0">
            <a:noAutofit/>
          </a:bodyPr>
          <a:lstStyle/>
          <a:p>
            <a:pPr marL="342900" lvl="0" indent="-342900" algn="l" rtl="0">
              <a:lnSpc>
                <a:spcPct val="90000"/>
              </a:lnSpc>
              <a:spcBef>
                <a:spcPts val="0"/>
              </a:spcBef>
              <a:spcAft>
                <a:spcPts val="0"/>
              </a:spcAft>
              <a:buClr>
                <a:schemeClr val="dk1"/>
              </a:buClr>
              <a:buSzPts val="2400"/>
              <a:buFont typeface="Noto Sans Symbols"/>
              <a:buChar char="⮚"/>
            </a:pP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br>
              <a:rPr lang="en-US" sz="2400" b="1"/>
            </a:br>
            <a:r>
              <a:rPr lang="en-US" sz="2400" b="1">
                <a:solidFill>
                  <a:srgbClr val="2E75B5"/>
                </a:solidFill>
              </a:rPr>
              <a:t>1. Continuous Development</a:t>
            </a:r>
            <a:br>
              <a:rPr lang="en-US" sz="2400" b="1"/>
            </a:br>
            <a:br>
              <a:rPr lang="en-US" sz="2400" b="1"/>
            </a:br>
            <a:r>
              <a:rPr lang="en-US" sz="2400"/>
              <a:t>This phase plays a pivotal role in delineating the vision for the entire software development cycle.</a:t>
            </a:r>
            <a:br>
              <a:rPr lang="en-US" sz="2400"/>
            </a:br>
            <a:r>
              <a:rPr lang="en-US" sz="2400"/>
              <a:t> </a:t>
            </a:r>
            <a:br>
              <a:rPr lang="en-US" sz="2400"/>
            </a:br>
            <a:r>
              <a:rPr lang="en-US" sz="2400"/>
              <a:t>It primarily focuses on project planning and coding. </a:t>
            </a:r>
            <a:br>
              <a:rPr lang="en-US" sz="2400"/>
            </a:br>
            <a:r>
              <a:rPr lang="en-US" sz="2400"/>
              <a:t>During this phase, project requirements are gathered and discussed with stakeholders. </a:t>
            </a:r>
            <a:br>
              <a:rPr lang="en-US" sz="2400"/>
            </a:br>
            <a:r>
              <a:rPr lang="en-US" sz="2400"/>
              <a:t>Moreover, the product backlog is also maintained based on customer feedback which is broken down into smaller releases and milestones for continuous software development. </a:t>
            </a:r>
            <a:br>
              <a:rPr lang="en-US" sz="2400"/>
            </a:br>
            <a:br>
              <a:rPr lang="en-US" sz="2400"/>
            </a:br>
            <a:br>
              <a:rPr lang="en-US" sz="2400"/>
            </a:br>
            <a:r>
              <a:rPr lang="en-US" sz="2400"/>
              <a:t>Once the team agrees upon the business needs, the development team starts coding for the desired requirements. </a:t>
            </a:r>
            <a:br>
              <a:rPr lang="en-US" sz="2400"/>
            </a:br>
            <a:br>
              <a:rPr lang="en-US" sz="2400"/>
            </a:br>
            <a:r>
              <a:rPr lang="en-US" sz="2400"/>
              <a:t>It’s a continuous process where developers are required to code whenever any changes occur in the project requirement or in case of any performance issues.</a:t>
            </a:r>
            <a:br>
              <a:rPr lang="en-US" sz="2400"/>
            </a:b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Topics: </a:t>
            </a:r>
            <a:br>
              <a:rPr lang="en-US"/>
            </a:br>
            <a:endParaRPr lang="en-US"/>
          </a:p>
        </p:txBody>
      </p:sp>
      <p:sp>
        <p:nvSpPr>
          <p:cNvPr id="91" name="Google Shape;91;p1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Introduction to DevOps</a:t>
            </a:r>
            <a:endParaRPr lang="en-US"/>
          </a:p>
          <a:p>
            <a:pPr marL="228600" lvl="0" indent="-228600" algn="l" rtl="0">
              <a:lnSpc>
                <a:spcPct val="90000"/>
              </a:lnSpc>
              <a:spcBef>
                <a:spcPts val="1000"/>
              </a:spcBef>
              <a:spcAft>
                <a:spcPts val="0"/>
              </a:spcAft>
              <a:buClr>
                <a:schemeClr val="dk1"/>
              </a:buClr>
              <a:buSzPts val="2800"/>
              <a:buChar char="•"/>
            </a:pPr>
            <a:r>
              <a:rPr lang="en-US"/>
              <a:t>Need of DevOps</a:t>
            </a:r>
            <a:endParaRPr lang="en-US"/>
          </a:p>
          <a:p>
            <a:pPr marL="228600" lvl="0" indent="-228600" algn="l" rtl="0">
              <a:lnSpc>
                <a:spcPct val="90000"/>
              </a:lnSpc>
              <a:spcBef>
                <a:spcPts val="1000"/>
              </a:spcBef>
              <a:spcAft>
                <a:spcPts val="0"/>
              </a:spcAft>
              <a:buClr>
                <a:schemeClr val="dk1"/>
              </a:buClr>
              <a:buSzPts val="2800"/>
              <a:buChar char="•"/>
            </a:pPr>
            <a:r>
              <a:rPr lang="en-US"/>
              <a:t>Evolution &amp; History of DevOps</a:t>
            </a:r>
            <a:endParaRPr lang="en-US"/>
          </a:p>
          <a:p>
            <a:pPr marL="228600" lvl="0" indent="-228600" algn="l" rtl="0">
              <a:lnSpc>
                <a:spcPct val="90000"/>
              </a:lnSpc>
              <a:spcBef>
                <a:spcPts val="1000"/>
              </a:spcBef>
              <a:spcAft>
                <a:spcPts val="0"/>
              </a:spcAft>
              <a:buClr>
                <a:schemeClr val="dk1"/>
              </a:buClr>
              <a:buSzPts val="2800"/>
              <a:buChar char="•"/>
            </a:pPr>
            <a:r>
              <a:rPr lang="en-US"/>
              <a:t>Methodologies, Principles and Strategies</a:t>
            </a:r>
            <a:endParaRPr lang="en-US"/>
          </a:p>
          <a:p>
            <a:pPr marL="228600" lvl="0" indent="-228600" algn="l" rtl="0">
              <a:lnSpc>
                <a:spcPct val="90000"/>
              </a:lnSpc>
              <a:spcBef>
                <a:spcPts val="1000"/>
              </a:spcBef>
              <a:spcAft>
                <a:spcPts val="0"/>
              </a:spcAft>
              <a:buClr>
                <a:schemeClr val="dk1"/>
              </a:buClr>
              <a:buSzPts val="2800"/>
              <a:buChar char="•"/>
            </a:pPr>
            <a:r>
              <a:rPr lang="en-US"/>
              <a:t>Lifecycle of DevOps</a:t>
            </a:r>
            <a:endParaRPr lang="en-US"/>
          </a:p>
          <a:p>
            <a:pPr marL="228600" lvl="0" indent="-228600" algn="l" rtl="0">
              <a:lnSpc>
                <a:spcPct val="90000"/>
              </a:lnSpc>
              <a:spcBef>
                <a:spcPts val="1000"/>
              </a:spcBef>
              <a:spcAft>
                <a:spcPts val="0"/>
              </a:spcAft>
              <a:buClr>
                <a:schemeClr val="dk1"/>
              </a:buClr>
              <a:buSzPts val="2800"/>
              <a:buChar char="•"/>
            </a:pPr>
            <a:r>
              <a:rPr lang="en-US"/>
              <a:t>Phases of DevOps</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838200" y="365126"/>
            <a:ext cx="10515600" cy="71824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2. Continuous integration</a:t>
            </a:r>
            <a:br>
              <a:rPr lang="en-US"/>
            </a:br>
            <a:endParaRPr lang="en-US"/>
          </a:p>
        </p:txBody>
      </p:sp>
      <p:sp>
        <p:nvSpPr>
          <p:cNvPr id="195" name="Google Shape;195;p32"/>
          <p:cNvSpPr txBox="1"/>
          <p:nvPr>
            <p:ph type="body" idx="1"/>
          </p:nvPr>
        </p:nvSpPr>
        <p:spPr>
          <a:xfrm>
            <a:off x="838200" y="934278"/>
            <a:ext cx="10515600" cy="524268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Continuous integration is the most crucial phase in the entire DevOps lifecycle. In this phase, </a:t>
            </a:r>
            <a:r>
              <a:rPr lang="en-US" b="1"/>
              <a:t>updated code</a:t>
            </a:r>
            <a:r>
              <a:rPr lang="en-US"/>
              <a:t> or add-on functionalities and features are developed and integrated into existing code. Furthermore, bugs are detected and identified in the code during this phase at every step through </a:t>
            </a:r>
            <a:r>
              <a:rPr lang="en-US" b="1"/>
              <a:t>unit testing</a:t>
            </a:r>
            <a:r>
              <a:rPr lang="en-US"/>
              <a:t>, and then the source code is modified accordingly. This step makes integration a continuous approach where code is tested at </a:t>
            </a:r>
            <a:r>
              <a:rPr lang="en-US" b="1"/>
              <a:t>every commit</a:t>
            </a:r>
            <a:r>
              <a:rPr lang="en-US"/>
              <a:t>. Moreover, the tests needed are also planned in this phase.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838200" y="365125"/>
            <a:ext cx="10515600" cy="39024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55A11"/>
              </a:buClr>
              <a:buSzPct val="100000"/>
              <a:buFont typeface="Calibri"/>
              <a:buNone/>
            </a:pPr>
            <a:r>
              <a:rPr lang="en-US" sz="3600" b="1">
                <a:solidFill>
                  <a:srgbClr val="C55A11"/>
                </a:solidFill>
              </a:rPr>
              <a:t>CASE STUDY </a:t>
            </a:r>
            <a:endParaRPr sz="3600" b="1">
              <a:solidFill>
                <a:srgbClr val="C55A11"/>
              </a:solidFill>
            </a:endParaRPr>
          </a:p>
        </p:txBody>
      </p:sp>
      <p:sp>
        <p:nvSpPr>
          <p:cNvPr id="201" name="Google Shape;201;p33"/>
          <p:cNvSpPr txBox="1"/>
          <p:nvPr>
            <p:ph type="body" idx="1"/>
          </p:nvPr>
        </p:nvSpPr>
        <p:spPr>
          <a:xfrm>
            <a:off x="705678" y="1093304"/>
            <a:ext cx="10648122" cy="5635487"/>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Let’s take the example of </a:t>
            </a:r>
            <a:r>
              <a:rPr lang="en-US" u="sng">
                <a:solidFill>
                  <a:schemeClr val="hlink"/>
                </a:solidFill>
                <a:hlinkClick r:id="rId1"/>
              </a:rPr>
              <a:t>Docusign</a:t>
            </a:r>
            <a:r>
              <a:rPr lang="en-US"/>
              <a:t>, which developed e-signature technology back in 2003. </a:t>
            </a:r>
            <a:endParaRPr lang="en-US"/>
          </a:p>
          <a:p>
            <a:pPr marL="228600" lvl="0" indent="-228600" algn="l" rtl="0">
              <a:lnSpc>
                <a:spcPct val="90000"/>
              </a:lnSpc>
              <a:spcBef>
                <a:spcPts val="1000"/>
              </a:spcBef>
              <a:spcAft>
                <a:spcPts val="0"/>
              </a:spcAft>
              <a:buClr>
                <a:schemeClr val="dk1"/>
              </a:buClr>
              <a:buSzPct val="100000"/>
              <a:buChar char="•"/>
            </a:pPr>
            <a:r>
              <a:rPr lang="en-US"/>
              <a:t>It helps its clients automate the process of preparing, signing, and managing agreements. </a:t>
            </a:r>
            <a:endParaRPr lang="en-US"/>
          </a:p>
          <a:p>
            <a:pPr marL="228600" lvl="0" indent="-228600" algn="l" rtl="0">
              <a:lnSpc>
                <a:spcPct val="90000"/>
              </a:lnSpc>
              <a:spcBef>
                <a:spcPts val="1000"/>
              </a:spcBef>
              <a:spcAft>
                <a:spcPts val="0"/>
              </a:spcAft>
              <a:buClr>
                <a:schemeClr val="dk1"/>
              </a:buClr>
              <a:buSzPct val="100000"/>
              <a:buChar char="•"/>
            </a:pPr>
            <a:r>
              <a:rPr lang="en-US"/>
              <a:t>Their development teams used to follow Agile methodology for years to collect customer feedback and make small and quick releases. </a:t>
            </a:r>
            <a:endParaRPr lang="en-US"/>
          </a:p>
          <a:p>
            <a:pPr marL="228600" lvl="0" indent="-228600" algn="l" rtl="0">
              <a:lnSpc>
                <a:spcPct val="90000"/>
              </a:lnSpc>
              <a:spcBef>
                <a:spcPts val="1000"/>
              </a:spcBef>
              <a:spcAft>
                <a:spcPts val="0"/>
              </a:spcAft>
              <a:buClr>
                <a:schemeClr val="dk1"/>
              </a:buClr>
              <a:buSzPct val="100000"/>
              <a:buChar char="•"/>
            </a:pPr>
            <a:r>
              <a:rPr lang="en-US"/>
              <a:t>But, they lacked collaboration between the development and operations team, which led them to many failures.</a:t>
            </a:r>
            <a:endParaRPr lang="en-US"/>
          </a:p>
          <a:p>
            <a:pPr marL="228600" lvl="0" indent="-228600" algn="l" rtl="0">
              <a:lnSpc>
                <a:spcPct val="90000"/>
              </a:lnSpc>
              <a:spcBef>
                <a:spcPts val="1000"/>
              </a:spcBef>
              <a:spcAft>
                <a:spcPts val="0"/>
              </a:spcAft>
              <a:buClr>
                <a:schemeClr val="dk1"/>
              </a:buClr>
              <a:buSzPct val="100000"/>
              <a:buChar char="•"/>
            </a:pPr>
            <a:r>
              <a:rPr lang="en-US"/>
              <a:t>Moreover, their business was solely based on the transaction of signatures and approvals. </a:t>
            </a:r>
            <a:endParaRPr lang="en-US"/>
          </a:p>
          <a:p>
            <a:pPr marL="228600" lvl="0" indent="-228600" algn="l" rtl="0">
              <a:lnSpc>
                <a:spcPct val="90000"/>
              </a:lnSpc>
              <a:spcBef>
                <a:spcPts val="1000"/>
              </a:spcBef>
              <a:spcAft>
                <a:spcPts val="0"/>
              </a:spcAft>
              <a:buClr>
                <a:schemeClr val="dk1"/>
              </a:buClr>
              <a:buSzPct val="100000"/>
              <a:buChar char="•"/>
            </a:pPr>
            <a:r>
              <a:rPr lang="en-US"/>
              <a:t>So, the biggest challenge for their business was continuous integration and delivery. </a:t>
            </a:r>
            <a:endParaRPr lang="en-US"/>
          </a:p>
          <a:p>
            <a:pPr marL="228600" lvl="0" indent="-228600" algn="l" rtl="0">
              <a:lnSpc>
                <a:spcPct val="90000"/>
              </a:lnSpc>
              <a:spcBef>
                <a:spcPts val="1000"/>
              </a:spcBef>
              <a:spcAft>
                <a:spcPts val="0"/>
              </a:spcAft>
              <a:buClr>
                <a:schemeClr val="dk1"/>
              </a:buClr>
              <a:buSzPct val="100000"/>
              <a:buChar char="•"/>
            </a:pPr>
            <a:r>
              <a:rPr lang="en-US"/>
              <a:t>A single mistake could cause a serious problem and ruin the entire operation process. Hence, the organization decided to move to DevOps. DocuSign implemented a tool – mock for their internal API to speed up the product development and delivery. </a:t>
            </a:r>
            <a:endParaRPr lang="en-US"/>
          </a:p>
          <a:p>
            <a:pPr marL="228600" lvl="0" indent="-90805"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Char char="•"/>
            </a:pPr>
            <a:r>
              <a:rPr lang="en-US"/>
              <a:t>This tool helped the organization in integrating critical functionalities such as incident management. This tool also makes the testing with simulation simple.</a:t>
            </a:r>
            <a:endParaRPr lang="en-US"/>
          </a:p>
          <a:p>
            <a:pPr marL="0" lvl="0" indent="0" algn="l" rtl="0">
              <a:lnSpc>
                <a:spcPct val="90000"/>
              </a:lnSpc>
              <a:spcBef>
                <a:spcPts val="1000"/>
              </a:spcBef>
              <a:spcAft>
                <a:spcPts val="0"/>
              </a:spcAft>
              <a:buClr>
                <a:schemeClr val="dk1"/>
              </a:buClr>
              <a:buSzPct val="100000"/>
              <a:buNone/>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838200" y="365126"/>
            <a:ext cx="10515600" cy="87726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Tools Used in Continuous integration</a:t>
            </a:r>
            <a:br>
              <a:rPr lang="en-US"/>
            </a:br>
            <a:r>
              <a:rPr lang="en-US" b="1"/>
              <a:t> </a:t>
            </a:r>
            <a:endParaRPr lang="en-US" b="1"/>
          </a:p>
        </p:txBody>
      </p:sp>
      <p:sp>
        <p:nvSpPr>
          <p:cNvPr id="207" name="Google Shape;207;p3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Jenkin, Bamboo, GitLab CI, Buddy, TeamCity, Travis, and CircleCI are a few DevOps tools used to make the project workflow smooth and more productive. </a:t>
            </a:r>
            <a:endParaRPr lang="en-US"/>
          </a:p>
          <a:p>
            <a:pPr marL="228600" lvl="0" indent="-508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a:t>For example, Jenkin (open-source tool) is used widely to automate builds and tests. </a:t>
            </a:r>
            <a:endParaRPr lang="en-US"/>
          </a:p>
          <a:p>
            <a:pPr marL="228600" lvl="0" indent="-228600" algn="l" rtl="0">
              <a:lnSpc>
                <a:spcPct val="90000"/>
              </a:lnSpc>
              <a:spcBef>
                <a:spcPts val="1000"/>
              </a:spcBef>
              <a:spcAft>
                <a:spcPts val="0"/>
              </a:spcAft>
              <a:buClr>
                <a:schemeClr val="dk1"/>
              </a:buClr>
              <a:buSzPts val="2800"/>
              <a:buChar char="•"/>
            </a:pPr>
            <a:r>
              <a:rPr lang="en-US"/>
              <a:t>CircleCI and Buddy, on the other hand, are commercial tools. </a:t>
            </a:r>
            <a:endParaRPr lang="en-US"/>
          </a:p>
          <a:p>
            <a:pPr marL="228600" lvl="0" indent="-5080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Well, whatever tools you select for continuous integration, pick the one that can fit your business and project requirements.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548135"/>
              </a:buClr>
              <a:buSzPts val="4400"/>
              <a:buFont typeface="Calibri"/>
              <a:buNone/>
            </a:pPr>
            <a:r>
              <a:rPr lang="en-US" b="1">
                <a:solidFill>
                  <a:srgbClr val="548135"/>
                </a:solidFill>
              </a:rPr>
              <a:t>Continuous Testing</a:t>
            </a:r>
            <a:br>
              <a:rPr lang="en-US"/>
            </a:br>
            <a:endParaRPr lang="en-US"/>
          </a:p>
        </p:txBody>
      </p:sp>
      <p:sp>
        <p:nvSpPr>
          <p:cNvPr id="213" name="Google Shape;213;p35"/>
          <p:cNvSpPr txBox="1"/>
          <p:nvPr>
            <p:ph type="body" idx="1"/>
          </p:nvPr>
        </p:nvSpPr>
        <p:spPr>
          <a:xfrm>
            <a:off x="838200" y="1113183"/>
            <a:ext cx="10515600" cy="55957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Some teams carry out the continuous testing phase before the integration occurs, while others do it after the integration. </a:t>
            </a:r>
            <a:endParaRPr lang="en-US"/>
          </a:p>
          <a:p>
            <a:pPr marL="228600" lvl="0" indent="-228600" algn="l" rtl="0">
              <a:lnSpc>
                <a:spcPct val="90000"/>
              </a:lnSpc>
              <a:spcBef>
                <a:spcPts val="1000"/>
              </a:spcBef>
              <a:spcAft>
                <a:spcPts val="0"/>
              </a:spcAft>
              <a:buClr>
                <a:schemeClr val="dk1"/>
              </a:buClr>
              <a:buSzPts val="2800"/>
              <a:buChar char="•"/>
            </a:pPr>
            <a:r>
              <a:rPr lang="en-US"/>
              <a:t>Quality analysts continuously test the software for bugs and issues during this stage using </a:t>
            </a:r>
            <a:r>
              <a:rPr lang="en-US" b="1" u="sng"/>
              <a:t>Docker containers</a:t>
            </a:r>
            <a:r>
              <a:rPr lang="en-US"/>
              <a:t>. </a:t>
            </a:r>
            <a:endParaRPr lang="en-US"/>
          </a:p>
          <a:p>
            <a:pPr marL="228600" lvl="0" indent="-228600" algn="l" rtl="0">
              <a:lnSpc>
                <a:spcPct val="90000"/>
              </a:lnSpc>
              <a:spcBef>
                <a:spcPts val="1000"/>
              </a:spcBef>
              <a:spcAft>
                <a:spcPts val="0"/>
              </a:spcAft>
              <a:buClr>
                <a:schemeClr val="dk1"/>
              </a:buClr>
              <a:buSzPts val="2800"/>
              <a:buChar char="•"/>
            </a:pPr>
            <a:r>
              <a:rPr lang="en-US"/>
              <a:t>In case of a bug or an error, the code is sent back to the integration phase for modification. </a:t>
            </a:r>
            <a:endParaRPr lang="en-US"/>
          </a:p>
          <a:p>
            <a:pPr marL="228600" lvl="0" indent="-228600" algn="l" rtl="0">
              <a:lnSpc>
                <a:spcPct val="90000"/>
              </a:lnSpc>
              <a:spcBef>
                <a:spcPts val="1000"/>
              </a:spcBef>
              <a:spcAft>
                <a:spcPts val="0"/>
              </a:spcAft>
              <a:buClr>
                <a:schemeClr val="dk1"/>
              </a:buClr>
              <a:buSzPts val="2800"/>
              <a:buChar char="•"/>
            </a:pPr>
            <a:r>
              <a:rPr lang="en-US"/>
              <a:t>Automation testing also reduces the time and effort to deliver quality results. </a:t>
            </a:r>
            <a:endParaRPr lang="en-US"/>
          </a:p>
          <a:p>
            <a:pPr marL="228600" lvl="0" indent="-228600" algn="l" rtl="0">
              <a:lnSpc>
                <a:spcPct val="90000"/>
              </a:lnSpc>
              <a:spcBef>
                <a:spcPts val="1000"/>
              </a:spcBef>
              <a:spcAft>
                <a:spcPts val="0"/>
              </a:spcAft>
              <a:buClr>
                <a:schemeClr val="dk1"/>
              </a:buClr>
              <a:buSzPts val="2800"/>
              <a:buChar char="•"/>
            </a:pPr>
            <a:r>
              <a:rPr lang="en-US"/>
              <a:t>Teams use tools like </a:t>
            </a:r>
            <a:r>
              <a:rPr lang="en-US" b="1" i="1" u="sng"/>
              <a:t>Selenium</a:t>
            </a:r>
            <a:r>
              <a:rPr lang="en-US"/>
              <a:t> at this stage. Moreover, continuous testing enhances the test evaluation report and minimizes the provisioning and maintenance cost of the test environments</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Tools Used in Continuous Testing </a:t>
            </a:r>
            <a:endParaRPr lang="en-US" b="1"/>
          </a:p>
        </p:txBody>
      </p:sp>
      <p:sp>
        <p:nvSpPr>
          <p:cNvPr id="219" name="Google Shape;219;p3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 </a:t>
            </a:r>
            <a:r>
              <a:rPr lang="en-US"/>
              <a:t>JUnit, Selenium, TestNG, and TestSigma are a few DevOps tools for continuous testing. </a:t>
            </a:r>
            <a:endParaRPr lang="en-US"/>
          </a:p>
          <a:p>
            <a:pPr marL="228600" lvl="0" indent="-508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b="1" u="sng"/>
              <a:t>Selenium </a:t>
            </a:r>
            <a:r>
              <a:rPr lang="en-US"/>
              <a:t>is the most popular open-source automation testing tool that supports multiple platforms and browsers. </a:t>
            </a:r>
            <a:endParaRPr lang="en-US"/>
          </a:p>
          <a:p>
            <a:pPr marL="228600" lvl="0" indent="-508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b="1" u="sng"/>
              <a:t>TestSigma</a:t>
            </a:r>
            <a:r>
              <a:rPr lang="en-US"/>
              <a:t>, on the other hand, is a unified AI-driven test automation platform that eliminates the technical complexity of test automation through </a:t>
            </a:r>
            <a:r>
              <a:rPr lang="en-US" b="1"/>
              <a:t>artificial intelligence</a:t>
            </a:r>
            <a:r>
              <a:rPr lang="en-US"/>
              <a:t>.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198783" y="365125"/>
            <a:ext cx="11907078" cy="72817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BF9000"/>
              </a:buClr>
              <a:buSzPct val="100000"/>
              <a:buFont typeface="Calibri"/>
              <a:buNone/>
            </a:pPr>
            <a:r>
              <a:rPr lang="en-US" b="1">
                <a:solidFill>
                  <a:srgbClr val="BF9000"/>
                </a:solidFill>
              </a:rPr>
              <a:t>Continuous Deployment</a:t>
            </a:r>
            <a:br>
              <a:rPr lang="en-US"/>
            </a:br>
            <a:endParaRPr lang="en-US"/>
          </a:p>
        </p:txBody>
      </p:sp>
      <p:sp>
        <p:nvSpPr>
          <p:cNvPr id="225" name="Google Shape;225;p37"/>
          <p:cNvSpPr txBox="1"/>
          <p:nvPr>
            <p:ph type="body" idx="1"/>
          </p:nvPr>
        </p:nvSpPr>
        <p:spPr>
          <a:xfrm>
            <a:off x="198783" y="1023730"/>
            <a:ext cx="11155017" cy="5153233"/>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This phase is the crucial and most active one in the DevOps lifecycle, where final code is deployed on production servers. </a:t>
            </a:r>
            <a:endParaRPr lang="en-US"/>
          </a:p>
          <a:p>
            <a:pPr marL="228600" lvl="0" indent="-228600" algn="l" rtl="0">
              <a:lnSpc>
                <a:spcPct val="90000"/>
              </a:lnSpc>
              <a:spcBef>
                <a:spcPts val="1000"/>
              </a:spcBef>
              <a:spcAft>
                <a:spcPts val="0"/>
              </a:spcAft>
              <a:buClr>
                <a:schemeClr val="dk1"/>
              </a:buClr>
              <a:buSzPct val="100000"/>
              <a:buChar char="•"/>
            </a:pPr>
            <a:r>
              <a:rPr lang="en-US"/>
              <a:t>The continuous deployment includes configuration management to make the deployment of code on servers accurate and smooth. </a:t>
            </a:r>
            <a:endParaRPr lang="en-US"/>
          </a:p>
          <a:p>
            <a:pPr marL="228600" lvl="0" indent="-228600" algn="l" rtl="0">
              <a:lnSpc>
                <a:spcPct val="90000"/>
              </a:lnSpc>
              <a:spcBef>
                <a:spcPts val="1000"/>
              </a:spcBef>
              <a:spcAft>
                <a:spcPts val="0"/>
              </a:spcAft>
              <a:buClr>
                <a:schemeClr val="dk1"/>
              </a:buClr>
              <a:buSzPct val="100000"/>
              <a:buChar char="•"/>
            </a:pPr>
            <a:r>
              <a:rPr lang="en-US"/>
              <a:t>Development teams release the code to servers and schedule the updates for servers, keeping the configurations consistent throughout the production process. </a:t>
            </a:r>
            <a:endParaRPr lang="en-US"/>
          </a:p>
          <a:p>
            <a:pPr marL="228600" lvl="0" indent="-64135"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Char char="•"/>
            </a:pPr>
            <a:r>
              <a:rPr lang="en-US"/>
              <a:t>Containerization tools also help in the deployment process by providing consistency across development, testing, production, and </a:t>
            </a:r>
            <a:r>
              <a:rPr lang="en-US" b="1"/>
              <a:t>staging environments</a:t>
            </a:r>
            <a:r>
              <a:rPr lang="en-US"/>
              <a:t>. </a:t>
            </a:r>
            <a:endParaRPr lang="en-US"/>
          </a:p>
          <a:p>
            <a:pPr marL="228600" lvl="0" indent="-64135"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Char char="•"/>
            </a:pPr>
            <a:r>
              <a:rPr lang="en-US"/>
              <a:t>This practice made the continuous delivery of new features in production possible.</a:t>
            </a:r>
            <a:endParaRPr lang="en-US"/>
          </a:p>
          <a:p>
            <a:pPr marL="228600" lvl="0" indent="-64135" algn="l" rtl="0">
              <a:lnSpc>
                <a:spcPct val="90000"/>
              </a:lnSpc>
              <a:spcBef>
                <a:spcPts val="1000"/>
              </a:spcBef>
              <a:spcAft>
                <a:spcPts val="0"/>
              </a:spcAft>
              <a:buClr>
                <a:schemeClr val="dk1"/>
              </a:buClr>
              <a:buSzPct val="100000"/>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838200" y="1"/>
            <a:ext cx="10515600" cy="9243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Tools Used</a:t>
            </a:r>
            <a:endParaRPr lang="en-US" b="1"/>
          </a:p>
        </p:txBody>
      </p:sp>
      <p:sp>
        <p:nvSpPr>
          <p:cNvPr id="231" name="Google Shape;231;p38"/>
          <p:cNvSpPr txBox="1"/>
          <p:nvPr>
            <p:ph type="body" idx="1"/>
          </p:nvPr>
        </p:nvSpPr>
        <p:spPr>
          <a:xfrm>
            <a:off x="327991" y="775252"/>
            <a:ext cx="11025809" cy="60827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t>
            </a:r>
            <a:r>
              <a:rPr lang="en-US" u="sng">
                <a:solidFill>
                  <a:schemeClr val="hlink"/>
                </a:solidFill>
                <a:hlinkClick r:id="rId1"/>
              </a:rPr>
              <a:t>Ansible</a:t>
            </a:r>
            <a:r>
              <a:rPr lang="en-US"/>
              <a:t>, </a:t>
            </a:r>
            <a:r>
              <a:rPr lang="en-US" u="sng">
                <a:solidFill>
                  <a:schemeClr val="hlink"/>
                </a:solidFill>
                <a:hlinkClick r:id="rId2"/>
              </a:rPr>
              <a:t>Puppet</a:t>
            </a:r>
            <a:r>
              <a:rPr lang="en-US"/>
              <a:t>, and </a:t>
            </a:r>
            <a:r>
              <a:rPr lang="en-US" u="sng">
                <a:solidFill>
                  <a:schemeClr val="hlink"/>
                </a:solidFill>
                <a:hlinkClick r:id="rId3"/>
              </a:rPr>
              <a:t>Chef</a:t>
            </a:r>
            <a:r>
              <a:rPr lang="en-US"/>
              <a:t> are the configuration management tools that make the deployment process smooth and consistent throughout the production process. </a:t>
            </a:r>
            <a:endParaRPr lang="en-US"/>
          </a:p>
          <a:p>
            <a:pPr marL="228600" lvl="0" indent="-508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a:t>Docker and  Vagrant are another DevOps tool used widely for handling the scalability of the continuous deployment process. </a:t>
            </a:r>
            <a:endParaRPr lang="en-US"/>
          </a:p>
          <a:p>
            <a:pPr marL="228600" lvl="0" indent="-508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a:t>Apart from this, Spinnaker is an open-source continuous delivery platform for releasing the software changes, while ArgoCD is another open-source tool for Kubernetes native CI/CD.</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838200" y="365126"/>
            <a:ext cx="10515600" cy="58903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33CC"/>
              </a:buClr>
              <a:buSzPct val="100000"/>
              <a:buFont typeface="Calibri"/>
              <a:buNone/>
            </a:pPr>
            <a:r>
              <a:rPr lang="en-US" b="1">
                <a:solidFill>
                  <a:srgbClr val="FF33CC"/>
                </a:solidFill>
              </a:rPr>
              <a:t>Continuous Feedback</a:t>
            </a:r>
            <a:br>
              <a:rPr lang="en-US"/>
            </a:br>
            <a:endParaRPr lang="en-US"/>
          </a:p>
        </p:txBody>
      </p:sp>
      <p:sp>
        <p:nvSpPr>
          <p:cNvPr id="237" name="Google Shape;237;p39"/>
          <p:cNvSpPr txBox="1"/>
          <p:nvPr>
            <p:ph type="body" idx="1"/>
          </p:nvPr>
        </p:nvSpPr>
        <p:spPr>
          <a:xfrm>
            <a:off x="838200" y="824948"/>
            <a:ext cx="10515600" cy="535201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Continuous feedback came into existence to analyze and improve the application code. </a:t>
            </a:r>
            <a:endParaRPr lang="en-US"/>
          </a:p>
          <a:p>
            <a:pPr marL="0" lvl="0" indent="0" algn="l" rtl="0">
              <a:lnSpc>
                <a:spcPct val="90000"/>
              </a:lnSpc>
              <a:spcBef>
                <a:spcPts val="1000"/>
              </a:spcBef>
              <a:spcAft>
                <a:spcPts val="0"/>
              </a:spcAft>
              <a:buClr>
                <a:schemeClr val="dk1"/>
              </a:buClr>
              <a:buSzPts val="2800"/>
              <a:buNone/>
            </a:pPr>
            <a:r>
              <a:rPr lang="en-US"/>
              <a:t>During this phase, customer behavior is evaluated regularly on each release to improve future releases and deployments. </a:t>
            </a:r>
            <a:endParaRPr lang="en-US"/>
          </a:p>
          <a:p>
            <a:pPr marL="0" lvl="0" indent="0" algn="l" rtl="0">
              <a:lnSpc>
                <a:spcPct val="90000"/>
              </a:lnSpc>
              <a:spcBef>
                <a:spcPts val="1000"/>
              </a:spcBef>
              <a:spcAft>
                <a:spcPts val="0"/>
              </a:spcAft>
              <a:buClr>
                <a:schemeClr val="dk1"/>
              </a:buClr>
              <a:buSzPts val="2800"/>
              <a:buNone/>
            </a:pPr>
            <a:r>
              <a:rPr lang="en-US"/>
              <a:t>Businesses can either opt for a structural or unstructured approach to gather feedback. </a:t>
            </a:r>
            <a:endParaRPr lang="en-US"/>
          </a:p>
          <a:p>
            <a:pPr marL="0" lvl="0" indent="0" algn="l" rtl="0">
              <a:lnSpc>
                <a:spcPct val="90000"/>
              </a:lnSpc>
              <a:spcBef>
                <a:spcPts val="1000"/>
              </a:spcBef>
              <a:spcAft>
                <a:spcPts val="0"/>
              </a:spcAft>
              <a:buClr>
                <a:schemeClr val="dk1"/>
              </a:buClr>
              <a:buSzPts val="2800"/>
              <a:buNone/>
            </a:pPr>
            <a:r>
              <a:rPr lang="en-US"/>
              <a:t>In the structural approach, feedback is collected through surveys and questionnaires. </a:t>
            </a:r>
            <a:endParaRPr lang="en-US"/>
          </a:p>
          <a:p>
            <a:pPr marL="0" lvl="0" indent="0" algn="l" rtl="0">
              <a:lnSpc>
                <a:spcPct val="90000"/>
              </a:lnSpc>
              <a:spcBef>
                <a:spcPts val="1000"/>
              </a:spcBef>
              <a:spcAft>
                <a:spcPts val="0"/>
              </a:spcAft>
              <a:buClr>
                <a:schemeClr val="dk1"/>
              </a:buClr>
              <a:buSzPts val="2800"/>
              <a:buNone/>
            </a:pPr>
            <a:r>
              <a:rPr lang="en-US"/>
              <a:t>In contrast, the feedback is received through social media platforms in an unstructured approach. </a:t>
            </a:r>
            <a:endParaRPr lang="en-US"/>
          </a:p>
          <a:p>
            <a:pPr marL="0" lvl="0" indent="0" algn="l" rtl="0">
              <a:lnSpc>
                <a:spcPct val="90000"/>
              </a:lnSpc>
              <a:spcBef>
                <a:spcPts val="1000"/>
              </a:spcBef>
              <a:spcAft>
                <a:spcPts val="0"/>
              </a:spcAft>
              <a:buClr>
                <a:schemeClr val="dk1"/>
              </a:buClr>
              <a:buSzPts val="2800"/>
              <a:buNone/>
            </a:pPr>
            <a:r>
              <a:rPr lang="en-US"/>
              <a:t>Overall, this phase is quintessential in making continuous delivery possible to introduce a </a:t>
            </a:r>
            <a:r>
              <a:rPr lang="en-US" b="1"/>
              <a:t>better version</a:t>
            </a:r>
            <a:r>
              <a:rPr lang="en-US"/>
              <a:t> of the application.</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838200" y="208723"/>
            <a:ext cx="10515600" cy="8448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E75B5"/>
              </a:buClr>
              <a:buSzPts val="4400"/>
              <a:buFont typeface="Calibri"/>
              <a:buNone/>
            </a:pPr>
            <a:r>
              <a:rPr lang="en-US" b="1">
                <a:solidFill>
                  <a:srgbClr val="2E75B5"/>
                </a:solidFill>
              </a:rPr>
              <a:t>CASE STUDY </a:t>
            </a:r>
            <a:endParaRPr b="1">
              <a:solidFill>
                <a:srgbClr val="2E75B5"/>
              </a:solidFill>
            </a:endParaRPr>
          </a:p>
        </p:txBody>
      </p:sp>
      <p:sp>
        <p:nvSpPr>
          <p:cNvPr id="243" name="Google Shape;243;p40"/>
          <p:cNvSpPr txBox="1"/>
          <p:nvPr>
            <p:ph type="body" idx="1"/>
          </p:nvPr>
        </p:nvSpPr>
        <p:spPr>
          <a:xfrm>
            <a:off x="838200" y="1182757"/>
            <a:ext cx="10515600" cy="58044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One of the examples of continuous feedback is </a:t>
            </a:r>
            <a:r>
              <a:rPr lang="en-US" u="sng">
                <a:solidFill>
                  <a:schemeClr val="hlink"/>
                </a:solidFill>
                <a:hlinkClick r:id="rId1"/>
              </a:rPr>
              <a:t>Tangerine bank</a:t>
            </a:r>
            <a:r>
              <a:rPr lang="en-US"/>
              <a:t>. </a:t>
            </a:r>
            <a:endParaRPr lang="en-US"/>
          </a:p>
          <a:p>
            <a:pPr marL="0" lvl="0" indent="0" algn="l" rtl="0">
              <a:lnSpc>
                <a:spcPct val="90000"/>
              </a:lnSpc>
              <a:spcBef>
                <a:spcPts val="1000"/>
              </a:spcBef>
              <a:spcAft>
                <a:spcPts val="0"/>
              </a:spcAft>
              <a:buClr>
                <a:schemeClr val="dk1"/>
              </a:buClr>
              <a:buSzPts val="2800"/>
              <a:buNone/>
            </a:pPr>
            <a:r>
              <a:rPr lang="en-US"/>
              <a:t>It’s a Canadian bank that embraced continuous feedback to enhance its customers’ mobile experience. </a:t>
            </a:r>
            <a:endParaRPr lang="en-US"/>
          </a:p>
          <a:p>
            <a:pPr marL="0" lvl="0" indent="0" algn="l" rtl="0">
              <a:lnSpc>
                <a:spcPct val="90000"/>
              </a:lnSpc>
              <a:spcBef>
                <a:spcPts val="1000"/>
              </a:spcBef>
              <a:spcAft>
                <a:spcPts val="0"/>
              </a:spcAft>
              <a:buClr>
                <a:schemeClr val="dk1"/>
              </a:buClr>
              <a:buSzPts val="2800"/>
              <a:buNone/>
            </a:pPr>
            <a:r>
              <a:rPr lang="en-US"/>
              <a:t>After opting for continuous feedback, this Canadian bank collected a considerable amount of valuable feedback within a few weeks, which helped the bank reach the cause of the problem quickly. </a:t>
            </a:r>
            <a:endParaRPr lang="en-US"/>
          </a:p>
          <a:p>
            <a:pPr marL="0" lvl="0" indent="0" algn="l" rtl="0">
              <a:lnSpc>
                <a:spcPct val="90000"/>
              </a:lnSpc>
              <a:spcBef>
                <a:spcPts val="1000"/>
              </a:spcBef>
              <a:spcAft>
                <a:spcPts val="0"/>
              </a:spcAft>
              <a:buClr>
                <a:schemeClr val="dk1"/>
              </a:buClr>
              <a:buSzPts val="2800"/>
              <a:buNone/>
            </a:pPr>
          </a:p>
          <a:p>
            <a:pPr marL="0" lvl="0" indent="0" algn="l" rtl="0">
              <a:lnSpc>
                <a:spcPct val="90000"/>
              </a:lnSpc>
              <a:spcBef>
                <a:spcPts val="1000"/>
              </a:spcBef>
              <a:spcAft>
                <a:spcPts val="0"/>
              </a:spcAft>
              <a:buClr>
                <a:schemeClr val="dk1"/>
              </a:buClr>
              <a:buSzPts val="2800"/>
              <a:buNone/>
            </a:pPr>
            <a:r>
              <a:rPr lang="en-US"/>
              <a:t>Furthermore, this has helped them improve the application as per their customers’ needs. </a:t>
            </a:r>
            <a:endParaRPr lang="en-US"/>
          </a:p>
          <a:p>
            <a:pPr marL="0" lvl="0" indent="0" algn="l" rtl="0">
              <a:lnSpc>
                <a:spcPct val="90000"/>
              </a:lnSpc>
              <a:spcBef>
                <a:spcPts val="1000"/>
              </a:spcBef>
              <a:spcAft>
                <a:spcPts val="0"/>
              </a:spcAft>
              <a:buClr>
                <a:schemeClr val="dk1"/>
              </a:buClr>
              <a:buSzPts val="2800"/>
              <a:buNone/>
            </a:pPr>
            <a:r>
              <a:rPr lang="en-US"/>
              <a:t>This is how Tangerine bank managed to repurpose the resources and money on other crucial things excellently after adopting DevOps.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Tools Used: </a:t>
            </a:r>
            <a:endParaRPr lang="en-US" b="1"/>
          </a:p>
        </p:txBody>
      </p:sp>
      <p:sp>
        <p:nvSpPr>
          <p:cNvPr id="249" name="Google Shape;249;p4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u="sng"/>
              <a:t>Pendo</a:t>
            </a:r>
            <a:r>
              <a:rPr lang="en-US"/>
              <a:t> is a product analytics tool used to collect customer reviews and insights. </a:t>
            </a:r>
            <a:endParaRPr lang="en-US"/>
          </a:p>
          <a:p>
            <a:pPr marL="0" lvl="0" indent="0" algn="l" rtl="0">
              <a:lnSpc>
                <a:spcPct val="90000"/>
              </a:lnSpc>
              <a:spcBef>
                <a:spcPts val="1000"/>
              </a:spcBef>
              <a:spcAft>
                <a:spcPts val="0"/>
              </a:spcAft>
              <a:buClr>
                <a:schemeClr val="dk1"/>
              </a:buClr>
              <a:buSzPts val="2800"/>
              <a:buNone/>
            </a:pPr>
            <a:endParaRPr u="sng">
              <a:solidFill>
                <a:schemeClr val="hlink"/>
              </a:solidFill>
              <a:hlinkClick r:id="rId1"/>
            </a:endParaRPr>
          </a:p>
          <a:p>
            <a:pPr marL="0" lvl="0" indent="0" algn="l" rtl="0">
              <a:lnSpc>
                <a:spcPct val="90000"/>
              </a:lnSpc>
              <a:spcBef>
                <a:spcPts val="1000"/>
              </a:spcBef>
              <a:spcAft>
                <a:spcPts val="0"/>
              </a:spcAft>
              <a:buClr>
                <a:schemeClr val="dk1"/>
              </a:buClr>
              <a:buSzPts val="2800"/>
              <a:buNone/>
            </a:pPr>
            <a:r>
              <a:rPr lang="en-US" u="sng">
                <a:solidFill>
                  <a:schemeClr val="hlink"/>
                </a:solidFill>
                <a:hlinkClick r:id="rId1"/>
              </a:rPr>
              <a:t>Qentelli’s TED</a:t>
            </a:r>
            <a:r>
              <a:rPr lang="en-US"/>
              <a:t> is another tool used primarily for tracking the entire DevOps process to gather actionable insights for bugs and flaws.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 to DevOps</a:t>
            </a:r>
            <a:endParaRPr lang="en-US"/>
          </a:p>
        </p:txBody>
      </p:sp>
      <p:sp>
        <p:nvSpPr>
          <p:cNvPr id="97" name="Google Shape;97;p1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DevOps is basically a combination of two words- </a:t>
            </a:r>
            <a:r>
              <a:rPr lang="en-US" b="1"/>
              <a:t>Dev</a:t>
            </a:r>
            <a:r>
              <a:rPr lang="en-US"/>
              <a:t>elopment and </a:t>
            </a:r>
            <a:r>
              <a:rPr lang="en-US" b="1"/>
              <a:t>Op</a:t>
            </a:r>
            <a:r>
              <a:rPr lang="en-US"/>
              <a:t>eration</a:t>
            </a:r>
            <a:r>
              <a:rPr lang="en-US" b="1"/>
              <a:t>s</a:t>
            </a:r>
            <a:r>
              <a:rPr lang="en-US"/>
              <a:t>. </a:t>
            </a:r>
            <a:endParaRPr lang="en-US"/>
          </a:p>
          <a:p>
            <a:pPr marL="228600" lvl="0" indent="-228600" algn="l" rtl="0">
              <a:lnSpc>
                <a:spcPct val="90000"/>
              </a:lnSpc>
              <a:spcBef>
                <a:spcPts val="1000"/>
              </a:spcBef>
              <a:spcAft>
                <a:spcPts val="0"/>
              </a:spcAft>
              <a:buClr>
                <a:schemeClr val="dk1"/>
              </a:buClr>
              <a:buSzPts val="2800"/>
              <a:buChar char="•"/>
            </a:pPr>
            <a:r>
              <a:rPr lang="en-US"/>
              <a:t>DevOps is a culture that implements the technology in order to promote collaboration between the developer team and the operations team to deploy code to production faster in an automated and repeatable way.</a:t>
            </a:r>
            <a:endParaRPr lang="en-US"/>
          </a:p>
          <a:p>
            <a:pPr marL="228600" lvl="0" indent="-228600" algn="l" rtl="0">
              <a:lnSpc>
                <a:spcPct val="90000"/>
              </a:lnSpc>
              <a:spcBef>
                <a:spcPts val="1000"/>
              </a:spcBef>
              <a:spcAft>
                <a:spcPts val="0"/>
              </a:spcAft>
              <a:buClr>
                <a:schemeClr val="dk1"/>
              </a:buClr>
              <a:buSzPts val="2800"/>
              <a:buChar char="•"/>
            </a:pPr>
            <a:r>
              <a:rPr lang="en-US"/>
              <a:t>DevOps helps to increase organization speed to deliver applications and services. It also allows organizations to serve their customers better and compete more strongly in the market.</a:t>
            </a:r>
            <a:endParaRPr lang="en-US"/>
          </a:p>
          <a:p>
            <a:pPr marL="228600" lvl="0" indent="-228600" algn="l" rtl="0">
              <a:lnSpc>
                <a:spcPct val="90000"/>
              </a:lnSpc>
              <a:spcBef>
                <a:spcPts val="1000"/>
              </a:spcBef>
              <a:spcAft>
                <a:spcPts val="0"/>
              </a:spcAft>
              <a:buClr>
                <a:schemeClr val="dk1"/>
              </a:buClr>
              <a:buSzPts val="2800"/>
              <a:buChar char="•"/>
            </a:pPr>
            <a:r>
              <a:rPr lang="en-US"/>
              <a:t>DevOps can also be defined as a sequence of development and IT operations with better communication and collaboration.</a:t>
            </a:r>
            <a:endParaRPr lang="en-US"/>
          </a:p>
          <a:p>
            <a:pPr marL="228600" lvl="0" indent="-50800" algn="l" rtl="0">
              <a:lnSpc>
                <a:spcPct val="90000"/>
              </a:lnSpc>
              <a:spcBef>
                <a:spcPts val="1000"/>
              </a:spcBef>
              <a:spcAft>
                <a:spcPts val="0"/>
              </a:spcAft>
              <a:buClr>
                <a:schemeClr val="dk1"/>
              </a:buClr>
              <a:buSzPts val="2800"/>
              <a:buNone/>
            </a:pPr>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198783" y="365125"/>
            <a:ext cx="11155017" cy="66854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CCC00"/>
              </a:buClr>
              <a:buSzPct val="100000"/>
              <a:buFont typeface="Calibri"/>
              <a:buNone/>
            </a:pPr>
            <a:r>
              <a:rPr lang="en-US" b="1">
                <a:solidFill>
                  <a:srgbClr val="CCCC00"/>
                </a:solidFill>
              </a:rPr>
              <a:t>Continuous Monitoring</a:t>
            </a:r>
            <a:br>
              <a:rPr lang="en-US"/>
            </a:br>
            <a:endParaRPr lang="en-US"/>
          </a:p>
        </p:txBody>
      </p:sp>
      <p:sp>
        <p:nvSpPr>
          <p:cNvPr id="255" name="Google Shape;255;p42"/>
          <p:cNvSpPr txBox="1"/>
          <p:nvPr>
            <p:ph type="body" idx="1"/>
          </p:nvPr>
        </p:nvSpPr>
        <p:spPr>
          <a:xfrm>
            <a:off x="198783" y="1033670"/>
            <a:ext cx="11155017" cy="514329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During this phase, the application’s functionality and features are monitored continuously to detect </a:t>
            </a:r>
            <a:r>
              <a:rPr lang="en-US" b="1"/>
              <a:t>system errors</a:t>
            </a:r>
            <a:r>
              <a:rPr lang="en-US"/>
              <a:t> such as low memory, non-reachable server, etc. </a:t>
            </a:r>
            <a:endParaRPr lang="en-US"/>
          </a:p>
          <a:p>
            <a:pPr marL="228600" lvl="0" indent="-50800" algn="l" rtl="0">
              <a:lnSpc>
                <a:spcPct val="90000"/>
              </a:lnSpc>
              <a:spcBef>
                <a:spcPts val="1000"/>
              </a:spcBef>
              <a:spcAft>
                <a:spcPts val="0"/>
              </a:spcAft>
              <a:buClr>
                <a:schemeClr val="dk1"/>
              </a:buClr>
              <a:buSzPts val="2800"/>
              <a:buNone/>
            </a:pPr>
          </a:p>
          <a:p>
            <a:pPr marL="228600" lvl="0" indent="-228600" algn="l" rtl="0">
              <a:lnSpc>
                <a:spcPct val="90000"/>
              </a:lnSpc>
              <a:spcBef>
                <a:spcPts val="1000"/>
              </a:spcBef>
              <a:spcAft>
                <a:spcPts val="0"/>
              </a:spcAft>
              <a:buClr>
                <a:schemeClr val="dk1"/>
              </a:buClr>
              <a:buSzPts val="2800"/>
              <a:buChar char="•"/>
            </a:pPr>
            <a:r>
              <a:rPr lang="en-US"/>
              <a:t>This process helps the IT team quickly </a:t>
            </a:r>
            <a:r>
              <a:rPr lang="en-US" b="1"/>
              <a:t>identify issues</a:t>
            </a:r>
            <a:r>
              <a:rPr lang="en-US"/>
              <a:t> related to app performance and the </a:t>
            </a:r>
            <a:r>
              <a:rPr lang="en-US" b="1"/>
              <a:t>root cause</a:t>
            </a:r>
            <a:r>
              <a:rPr lang="en-US"/>
              <a:t> behind it. </a:t>
            </a:r>
            <a:endParaRPr lang="en-US"/>
          </a:p>
          <a:p>
            <a:pPr marL="228600" lvl="0" indent="-228600" algn="l" rtl="0">
              <a:lnSpc>
                <a:spcPct val="90000"/>
              </a:lnSpc>
              <a:spcBef>
                <a:spcPts val="1000"/>
              </a:spcBef>
              <a:spcAft>
                <a:spcPts val="0"/>
              </a:spcAft>
              <a:buClr>
                <a:schemeClr val="dk1"/>
              </a:buClr>
              <a:buSzPts val="2800"/>
              <a:buChar char="•"/>
            </a:pPr>
            <a:r>
              <a:rPr lang="en-US"/>
              <a:t>If IT teams find any critical issue, the application goes through the entire DevOps cycle again to find the solution. </a:t>
            </a:r>
            <a:endParaRPr lang="en-US"/>
          </a:p>
          <a:p>
            <a:pPr marL="228600" lvl="0" indent="-228600" algn="l" rtl="0">
              <a:lnSpc>
                <a:spcPct val="90000"/>
              </a:lnSpc>
              <a:spcBef>
                <a:spcPts val="1000"/>
              </a:spcBef>
              <a:spcAft>
                <a:spcPts val="0"/>
              </a:spcAft>
              <a:buClr>
                <a:schemeClr val="dk1"/>
              </a:buClr>
              <a:buSzPts val="2800"/>
              <a:buChar char="•"/>
            </a:pPr>
            <a:r>
              <a:rPr lang="en-US"/>
              <a:t>However, the security issues can be detected and resolved automatically during this phase.  </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838200" y="365125"/>
            <a:ext cx="10515600" cy="8872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Tools Used:</a:t>
            </a:r>
            <a:endParaRPr lang="en-US" b="1"/>
          </a:p>
        </p:txBody>
      </p:sp>
      <p:sp>
        <p:nvSpPr>
          <p:cNvPr id="261" name="Google Shape;261;p4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 </a:t>
            </a:r>
            <a:r>
              <a:rPr lang="en-US"/>
              <a:t>Nagios, </a:t>
            </a:r>
            <a:endParaRPr lang="en-US"/>
          </a:p>
          <a:p>
            <a:pPr marL="228600" lvl="0" indent="-228600" algn="l" rtl="0">
              <a:lnSpc>
                <a:spcPct val="90000"/>
              </a:lnSpc>
              <a:spcBef>
                <a:spcPts val="1000"/>
              </a:spcBef>
              <a:spcAft>
                <a:spcPts val="0"/>
              </a:spcAft>
              <a:buClr>
                <a:schemeClr val="dk1"/>
              </a:buClr>
              <a:buSzPts val="2800"/>
              <a:buChar char="•"/>
            </a:pPr>
            <a:r>
              <a:rPr lang="en-US"/>
              <a:t>Kibana, </a:t>
            </a:r>
            <a:endParaRPr lang="en-US"/>
          </a:p>
          <a:p>
            <a:pPr marL="228600" lvl="0" indent="-228600" algn="l" rtl="0">
              <a:lnSpc>
                <a:spcPct val="90000"/>
              </a:lnSpc>
              <a:spcBef>
                <a:spcPts val="1000"/>
              </a:spcBef>
              <a:spcAft>
                <a:spcPts val="0"/>
              </a:spcAft>
              <a:buClr>
                <a:schemeClr val="dk1"/>
              </a:buClr>
              <a:buSzPts val="2800"/>
              <a:buChar char="•"/>
            </a:pPr>
            <a:r>
              <a:rPr lang="en-US"/>
              <a:t>Splunk, </a:t>
            </a:r>
            <a:endParaRPr lang="en-US"/>
          </a:p>
          <a:p>
            <a:pPr marL="228600" lvl="0" indent="-228600" algn="l" rtl="0">
              <a:lnSpc>
                <a:spcPct val="90000"/>
              </a:lnSpc>
              <a:spcBef>
                <a:spcPts val="1000"/>
              </a:spcBef>
              <a:spcAft>
                <a:spcPts val="0"/>
              </a:spcAft>
              <a:buClr>
                <a:schemeClr val="dk1"/>
              </a:buClr>
              <a:buSzPts val="2800"/>
              <a:buChar char="•"/>
            </a:pPr>
            <a:r>
              <a:rPr lang="en-US"/>
              <a:t>PagerDuty, </a:t>
            </a:r>
            <a:endParaRPr lang="en-US"/>
          </a:p>
          <a:p>
            <a:pPr marL="228600" lvl="0" indent="-228600" algn="l" rtl="0">
              <a:lnSpc>
                <a:spcPct val="90000"/>
              </a:lnSpc>
              <a:spcBef>
                <a:spcPts val="1000"/>
              </a:spcBef>
              <a:spcAft>
                <a:spcPts val="0"/>
              </a:spcAft>
              <a:buClr>
                <a:schemeClr val="dk1"/>
              </a:buClr>
              <a:buSzPts val="2800"/>
              <a:buChar char="•"/>
            </a:pPr>
            <a:r>
              <a:rPr lang="en-US"/>
              <a:t>ELK Stack, </a:t>
            </a:r>
            <a:endParaRPr lang="en-US"/>
          </a:p>
          <a:p>
            <a:pPr marL="228600" lvl="0" indent="-228600" algn="l" rtl="0">
              <a:lnSpc>
                <a:spcPct val="90000"/>
              </a:lnSpc>
              <a:spcBef>
                <a:spcPts val="1000"/>
              </a:spcBef>
              <a:spcAft>
                <a:spcPts val="0"/>
              </a:spcAft>
              <a:buClr>
                <a:schemeClr val="dk1"/>
              </a:buClr>
              <a:buSzPts val="2800"/>
              <a:buChar char="•"/>
            </a:pPr>
            <a:r>
              <a:rPr lang="en-US"/>
              <a:t>New Relic, and </a:t>
            </a:r>
            <a:endParaRPr lang="en-US"/>
          </a:p>
          <a:p>
            <a:pPr marL="228600" lvl="0" indent="-228600" algn="l" rtl="0">
              <a:lnSpc>
                <a:spcPct val="90000"/>
              </a:lnSpc>
              <a:spcBef>
                <a:spcPts val="1000"/>
              </a:spcBef>
              <a:spcAft>
                <a:spcPts val="0"/>
              </a:spcAft>
              <a:buClr>
                <a:schemeClr val="dk1"/>
              </a:buClr>
              <a:buSzPts val="2800"/>
              <a:buChar char="•"/>
            </a:pPr>
            <a:r>
              <a:rPr lang="en-US"/>
              <a:t>Sensu </a:t>
            </a:r>
            <a:endParaRPr lang="en-US"/>
          </a:p>
          <a:p>
            <a:pPr marL="0" lvl="0" indent="0" algn="l" rtl="0">
              <a:lnSpc>
                <a:spcPct val="90000"/>
              </a:lnSpc>
              <a:spcBef>
                <a:spcPts val="1000"/>
              </a:spcBef>
              <a:spcAft>
                <a:spcPts val="0"/>
              </a:spcAft>
              <a:buClr>
                <a:schemeClr val="dk1"/>
              </a:buClr>
              <a:buSzPts val="2800"/>
              <a:buNone/>
            </a:pPr>
            <a:r>
              <a:rPr lang="en-US"/>
              <a:t>These are a few DevOps tools used to make the continuous monitoring process fast and straightforward.</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08113" y="365125"/>
            <a:ext cx="11045687" cy="8872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Continuous Operations</a:t>
            </a:r>
            <a:br>
              <a:rPr lang="en-US"/>
            </a:br>
            <a:endParaRPr lang="en-US"/>
          </a:p>
        </p:txBody>
      </p:sp>
      <p:sp>
        <p:nvSpPr>
          <p:cNvPr id="267" name="Google Shape;267;p44"/>
          <p:cNvSpPr txBox="1"/>
          <p:nvPr>
            <p:ph type="body" idx="1"/>
          </p:nvPr>
        </p:nvSpPr>
        <p:spPr>
          <a:xfrm>
            <a:off x="308113" y="1083365"/>
            <a:ext cx="11045687" cy="509359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The last phase in the DevOps lifecycle is crucial for reducing the planned downtime, such as </a:t>
            </a:r>
            <a:r>
              <a:rPr lang="en-US" b="1" u="sng"/>
              <a:t>scheduled maintenance</a:t>
            </a:r>
            <a:r>
              <a:rPr lang="en-US"/>
              <a:t>. </a:t>
            </a:r>
            <a:endParaRPr lang="en-US"/>
          </a:p>
          <a:p>
            <a:pPr marL="228600" lvl="0" indent="-64135" algn="l" rtl="0">
              <a:lnSpc>
                <a:spcPct val="90000"/>
              </a:lnSpc>
              <a:spcBef>
                <a:spcPts val="1000"/>
              </a:spcBef>
              <a:spcAft>
                <a:spcPts val="0"/>
              </a:spcAft>
              <a:buClr>
                <a:schemeClr val="dk1"/>
              </a:buClr>
              <a:buSzPct val="100000"/>
              <a:buNone/>
            </a:pPr>
          </a:p>
          <a:p>
            <a:pPr marL="228600" lvl="0" indent="-228600" algn="l" rtl="0">
              <a:lnSpc>
                <a:spcPct val="90000"/>
              </a:lnSpc>
              <a:spcBef>
                <a:spcPts val="1000"/>
              </a:spcBef>
              <a:spcAft>
                <a:spcPts val="0"/>
              </a:spcAft>
              <a:buClr>
                <a:schemeClr val="dk1"/>
              </a:buClr>
              <a:buSzPct val="100000"/>
              <a:buChar char="•"/>
            </a:pPr>
            <a:r>
              <a:rPr lang="en-US"/>
              <a:t>Generally, developers are required to take the server offline to make the updates, which increases the downtime and might even cost a significant loss to the company. </a:t>
            </a:r>
            <a:endParaRPr lang="en-US"/>
          </a:p>
          <a:p>
            <a:pPr marL="228600" lvl="0" indent="-228600" algn="l" rtl="0">
              <a:lnSpc>
                <a:spcPct val="90000"/>
              </a:lnSpc>
              <a:spcBef>
                <a:spcPts val="1000"/>
              </a:spcBef>
              <a:spcAft>
                <a:spcPts val="0"/>
              </a:spcAft>
              <a:buClr>
                <a:schemeClr val="dk1"/>
              </a:buClr>
              <a:buSzPct val="100000"/>
              <a:buChar char="•"/>
            </a:pPr>
            <a:r>
              <a:rPr lang="en-US"/>
              <a:t>Eventually, continuous operation automates the process of launching the app and its updates. </a:t>
            </a:r>
            <a:endParaRPr lang="en-US"/>
          </a:p>
          <a:p>
            <a:pPr marL="228600" lvl="0" indent="-228600" algn="l" rtl="0">
              <a:lnSpc>
                <a:spcPct val="90000"/>
              </a:lnSpc>
              <a:spcBef>
                <a:spcPts val="1000"/>
              </a:spcBef>
              <a:spcAft>
                <a:spcPts val="0"/>
              </a:spcAft>
              <a:buClr>
                <a:schemeClr val="dk1"/>
              </a:buClr>
              <a:buSzPct val="100000"/>
              <a:buChar char="•"/>
            </a:pPr>
            <a:r>
              <a:rPr lang="en-US"/>
              <a:t>It uses container management systems like </a:t>
            </a:r>
            <a:r>
              <a:rPr lang="en-US" u="sng">
                <a:solidFill>
                  <a:schemeClr val="hlink"/>
                </a:solidFill>
                <a:hlinkClick r:id="rId1"/>
              </a:rPr>
              <a:t>Kubernetes</a:t>
            </a:r>
            <a:r>
              <a:rPr lang="en-US"/>
              <a:t> and </a:t>
            </a:r>
            <a:r>
              <a:rPr lang="en-US" u="sng">
                <a:solidFill>
                  <a:srgbClr val="2E75B5"/>
                </a:solidFill>
              </a:rPr>
              <a:t>Docker</a:t>
            </a:r>
            <a:r>
              <a:rPr lang="en-US"/>
              <a:t> to eliminate downtime. </a:t>
            </a:r>
            <a:endParaRPr lang="en-US"/>
          </a:p>
          <a:p>
            <a:pPr marL="228600" lvl="0" indent="-228600" algn="l" rtl="0">
              <a:lnSpc>
                <a:spcPct val="90000"/>
              </a:lnSpc>
              <a:spcBef>
                <a:spcPts val="1000"/>
              </a:spcBef>
              <a:spcAft>
                <a:spcPts val="0"/>
              </a:spcAft>
              <a:buClr>
                <a:schemeClr val="dk1"/>
              </a:buClr>
              <a:buSzPct val="100000"/>
              <a:buChar char="•"/>
            </a:pPr>
            <a:r>
              <a:rPr lang="en-US"/>
              <a:t>These container management tools help simplify the process of building, testing, and deploying the application on multiple environments. The key objective of this phase is to boost the application’s uptime to ensure uninterrupted services. Through continuous operations, developers </a:t>
            </a:r>
            <a:r>
              <a:rPr lang="en-US" b="1"/>
              <a:t>save time</a:t>
            </a:r>
            <a:r>
              <a:rPr lang="en-US"/>
              <a:t> that can be used to accelerate the application’s time-to-market. </a:t>
            </a:r>
            <a:endParaRPr lang="en-US"/>
          </a:p>
          <a:p>
            <a:pPr marL="228600" lvl="0" indent="-64135" algn="l" rtl="0">
              <a:lnSpc>
                <a:spcPct val="90000"/>
              </a:lnSpc>
              <a:spcBef>
                <a:spcPts val="1000"/>
              </a:spcBef>
              <a:spcAft>
                <a:spcPts val="0"/>
              </a:spcAft>
              <a:buClr>
                <a:schemeClr val="dk1"/>
              </a:buClr>
              <a:buSzPct val="100000"/>
              <a:buNone/>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Tools Used:</a:t>
            </a:r>
            <a:endParaRPr lang="en-US" b="1"/>
          </a:p>
        </p:txBody>
      </p:sp>
      <p:sp>
        <p:nvSpPr>
          <p:cNvPr id="273" name="Google Shape;273;p4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 </a:t>
            </a:r>
            <a:r>
              <a:rPr lang="en-US" b="1" u="sng"/>
              <a:t>Kubernetes and Docker Swarm </a:t>
            </a:r>
            <a:r>
              <a:rPr lang="en-US"/>
              <a:t>are the container orchestration tools used for the high availability of the application and to make the deployment faster.</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228600" y="69576"/>
            <a:ext cx="5476461" cy="57646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55A11"/>
              </a:buClr>
              <a:buSzPct val="100000"/>
              <a:buFont typeface="Calibri"/>
              <a:buNone/>
            </a:pPr>
            <a:r>
              <a:rPr lang="en-US" sz="3600" b="1" u="sng">
                <a:solidFill>
                  <a:srgbClr val="C55A11"/>
                </a:solidFill>
              </a:rPr>
              <a:t>Overall Summary with Tools </a:t>
            </a:r>
            <a:endParaRPr sz="3600" b="1" u="sng">
              <a:solidFill>
                <a:srgbClr val="C55A11"/>
              </a:solidFill>
            </a:endParaRPr>
          </a:p>
        </p:txBody>
      </p:sp>
      <p:pic>
        <p:nvPicPr>
          <p:cNvPr id="279" name="Google Shape;279;p46"/>
          <p:cNvPicPr preferRelativeResize="0"/>
          <p:nvPr>
            <p:ph type="body" idx="1"/>
          </p:nvPr>
        </p:nvPicPr>
        <p:blipFill rotWithShape="1">
          <a:blip r:embed="rId1"/>
          <a:srcRect/>
          <a:stretch>
            <a:fillRect/>
          </a:stretch>
        </p:blipFill>
        <p:spPr>
          <a:xfrm>
            <a:off x="1779104" y="546651"/>
            <a:ext cx="9352722" cy="6162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…contd…</a:t>
            </a:r>
            <a:endParaRPr lang="en-US"/>
          </a:p>
        </p:txBody>
      </p:sp>
      <p:sp>
        <p:nvSpPr>
          <p:cNvPr id="103" name="Google Shape;103;p1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DevOps has become one of the most valuable business disciplines for enterprises or organizations. With the help of DevOps, </a:t>
            </a:r>
            <a:r>
              <a:rPr lang="en-US" b="1"/>
              <a:t>quality</a:t>
            </a:r>
            <a:r>
              <a:rPr lang="en-US"/>
              <a:t>, and </a:t>
            </a:r>
            <a:r>
              <a:rPr lang="en-US" b="1"/>
              <a:t>speed</a:t>
            </a:r>
            <a:r>
              <a:rPr lang="en-US"/>
              <a:t> of the application delivery has improved to a great extent.</a:t>
            </a:r>
            <a:endParaRPr lang="en-US"/>
          </a:p>
          <a:p>
            <a:pPr marL="228600" lvl="0" indent="-228600" algn="l" rtl="0">
              <a:lnSpc>
                <a:spcPct val="90000"/>
              </a:lnSpc>
              <a:spcBef>
                <a:spcPts val="1000"/>
              </a:spcBef>
              <a:spcAft>
                <a:spcPts val="0"/>
              </a:spcAft>
              <a:buClr>
                <a:schemeClr val="dk1"/>
              </a:buClr>
              <a:buSzPct val="100000"/>
              <a:buChar char="•"/>
            </a:pPr>
            <a:r>
              <a:rPr lang="en-US"/>
              <a:t>DevOps is nothing but a practice or methodology of making "</a:t>
            </a:r>
            <a:r>
              <a:rPr lang="en-US" b="1"/>
              <a:t>Developers</a:t>
            </a:r>
            <a:r>
              <a:rPr lang="en-US"/>
              <a:t>" and "</a:t>
            </a:r>
            <a:r>
              <a:rPr lang="en-US" b="1"/>
              <a:t>Operations</a:t>
            </a:r>
            <a:r>
              <a:rPr lang="en-US"/>
              <a:t>" folks work together. DevOps represents a change in the IT culture with a complete focus on rapid IT service delivery through the adoption of agile practices in the context of a system-oriented approach.</a:t>
            </a:r>
            <a:endParaRPr lang="en-US"/>
          </a:p>
          <a:p>
            <a:pPr marL="228600" lvl="0" indent="-228600" algn="l" rtl="0">
              <a:lnSpc>
                <a:spcPct val="90000"/>
              </a:lnSpc>
              <a:spcBef>
                <a:spcPts val="1000"/>
              </a:spcBef>
              <a:spcAft>
                <a:spcPts val="0"/>
              </a:spcAft>
              <a:buClr>
                <a:schemeClr val="dk1"/>
              </a:buClr>
              <a:buSzPct val="100000"/>
              <a:buChar char="•"/>
            </a:pPr>
            <a:r>
              <a:rPr lang="en-US"/>
              <a:t>DevOps is all about the integration of the operations and development process. Organizations that have adopted DevOps noticed a 22% improvement in software quality and a 17% improvement in application deployment frequency and achieve a 22% hike in customer satisfaction. 19% of revenue hikes as a result of the successful DevOps implementation</a:t>
            </a:r>
            <a:endParaRPr lang="en-US"/>
          </a:p>
          <a:p>
            <a:pPr marL="228600" lvl="0" indent="-64135" algn="l" rtl="0">
              <a:lnSpc>
                <a:spcPct val="90000"/>
              </a:lnSpc>
              <a:spcBef>
                <a:spcPts val="1000"/>
              </a:spcBef>
              <a:spcAft>
                <a:spcPts val="0"/>
              </a:spcAft>
              <a:buClr>
                <a:schemeClr val="dk1"/>
              </a:buClr>
              <a:buSzPct val="1000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Need of DevOps.</a:t>
            </a:r>
            <a:br>
              <a:rPr lang="en-US"/>
            </a:br>
            <a:endParaRPr lang="en-US"/>
          </a:p>
        </p:txBody>
      </p:sp>
      <p:sp>
        <p:nvSpPr>
          <p:cNvPr id="109" name="Google Shape;109;p17"/>
          <p:cNvSpPr txBox="1"/>
          <p:nvPr>
            <p:ph type="body" idx="1"/>
          </p:nvPr>
        </p:nvSpPr>
        <p:spPr>
          <a:xfrm>
            <a:off x="838200" y="1305098"/>
            <a:ext cx="10515600" cy="487186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Before going further, we need to understand why we need the DevOps over the other methods.</a:t>
            </a:r>
            <a:endParaRPr lang="en-US"/>
          </a:p>
          <a:p>
            <a:pPr marL="228600" lvl="0" indent="-228600" algn="l" rtl="0">
              <a:lnSpc>
                <a:spcPct val="90000"/>
              </a:lnSpc>
              <a:spcBef>
                <a:spcPts val="1000"/>
              </a:spcBef>
              <a:spcAft>
                <a:spcPts val="0"/>
              </a:spcAft>
              <a:buClr>
                <a:schemeClr val="dk1"/>
              </a:buClr>
              <a:buSzPts val="2800"/>
              <a:buChar char="•"/>
            </a:pPr>
            <a:r>
              <a:rPr lang="en-US"/>
              <a:t>The operation and development team worked in complete isolation.</a:t>
            </a:r>
            <a:endParaRPr lang="en-US"/>
          </a:p>
          <a:p>
            <a:pPr marL="228600" lvl="0" indent="-228600" algn="l" rtl="0">
              <a:lnSpc>
                <a:spcPct val="90000"/>
              </a:lnSpc>
              <a:spcBef>
                <a:spcPts val="1000"/>
              </a:spcBef>
              <a:spcAft>
                <a:spcPts val="0"/>
              </a:spcAft>
              <a:buClr>
                <a:schemeClr val="dk1"/>
              </a:buClr>
              <a:buSzPts val="2800"/>
              <a:buChar char="•"/>
            </a:pPr>
            <a:r>
              <a:rPr lang="en-US"/>
              <a:t>After the design-build, the testing and deployment are performed respectively. That's why they consumed more time than actual build cycles.</a:t>
            </a:r>
            <a:endParaRPr lang="en-US"/>
          </a:p>
          <a:p>
            <a:pPr marL="228600" lvl="0" indent="-228600" algn="l" rtl="0">
              <a:lnSpc>
                <a:spcPct val="90000"/>
              </a:lnSpc>
              <a:spcBef>
                <a:spcPts val="1000"/>
              </a:spcBef>
              <a:spcAft>
                <a:spcPts val="0"/>
              </a:spcAft>
              <a:buClr>
                <a:schemeClr val="dk1"/>
              </a:buClr>
              <a:buSzPts val="2800"/>
              <a:buChar char="•"/>
            </a:pPr>
            <a:r>
              <a:rPr lang="en-US"/>
              <a:t>Without the use of DevOps, the team members are spending a large amount of time on designing, testing, and deploying instead of building the project.</a:t>
            </a:r>
            <a:endParaRPr lang="en-US"/>
          </a:p>
          <a:p>
            <a:pPr marL="228600" lvl="0" indent="-228600" algn="l" rtl="0">
              <a:lnSpc>
                <a:spcPct val="90000"/>
              </a:lnSpc>
              <a:spcBef>
                <a:spcPts val="1000"/>
              </a:spcBef>
              <a:spcAft>
                <a:spcPts val="0"/>
              </a:spcAft>
              <a:buClr>
                <a:schemeClr val="dk1"/>
              </a:buClr>
              <a:buSzPts val="2800"/>
              <a:buChar char="•"/>
            </a:pPr>
            <a:r>
              <a:rPr lang="en-US"/>
              <a:t>Manual code deployment leads to human errors in production.</a:t>
            </a:r>
            <a:endParaRPr lang="en-US"/>
          </a:p>
          <a:p>
            <a:pPr marL="228600" lvl="0" indent="-228600" algn="l" rtl="0">
              <a:lnSpc>
                <a:spcPct val="90000"/>
              </a:lnSpc>
              <a:spcBef>
                <a:spcPts val="1000"/>
              </a:spcBef>
              <a:spcAft>
                <a:spcPts val="0"/>
              </a:spcAft>
              <a:buClr>
                <a:schemeClr val="dk1"/>
              </a:buClr>
              <a:buSzPts val="2800"/>
              <a:buChar char="•"/>
            </a:pPr>
            <a:r>
              <a:rPr lang="en-US"/>
              <a:t>Coding and operation teams have their separate timelines and are not in synch, causing further delays.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Evolution  &amp; History of DevOps</a:t>
            </a:r>
            <a:br>
              <a:rPr lang="en-US"/>
            </a:br>
            <a:endParaRPr lang="en-US"/>
          </a:p>
        </p:txBody>
      </p:sp>
      <p:sp>
        <p:nvSpPr>
          <p:cNvPr id="115" name="Google Shape;115;p18"/>
          <p:cNvSpPr txBox="1"/>
          <p:nvPr>
            <p:ph type="body" idx="1"/>
          </p:nvPr>
        </p:nvSpPr>
        <p:spPr>
          <a:xfrm>
            <a:off x="838200" y="1047404"/>
            <a:ext cx="10515600" cy="512955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Originally coined by Patrick Debois, DevOps has become a critical discipline for realizing the benefits of Agile that  ensures that rapid, iterative code development results in rapid, iterative code deployment!  </a:t>
            </a:r>
            <a:endParaRPr lang="en-US"/>
          </a:p>
          <a:p>
            <a:pPr marL="228600" lvl="0" indent="-228600" algn="l" rtl="0">
              <a:lnSpc>
                <a:spcPct val="90000"/>
              </a:lnSpc>
              <a:spcBef>
                <a:spcPts val="1000"/>
              </a:spcBef>
              <a:spcAft>
                <a:spcPts val="0"/>
              </a:spcAft>
              <a:buClr>
                <a:schemeClr val="dk1"/>
              </a:buClr>
              <a:buSzPts val="2800"/>
              <a:buChar char="•"/>
            </a:pPr>
            <a:r>
              <a:rPr lang="en-US"/>
              <a:t>While Agile’s gained popularity, often at cross-purposes with the more formal and “heavy” ITIL methods popular with IT in the early and mid-2000s, DevOps resonated with both sides. </a:t>
            </a:r>
            <a:endParaRPr lang="en-US"/>
          </a:p>
          <a:p>
            <a:pPr marL="228600" lvl="0" indent="-228600" algn="l" rtl="0">
              <a:lnSpc>
                <a:spcPct val="90000"/>
              </a:lnSpc>
              <a:spcBef>
                <a:spcPts val="1000"/>
              </a:spcBef>
              <a:spcAft>
                <a:spcPts val="0"/>
              </a:spcAft>
              <a:buClr>
                <a:schemeClr val="dk1"/>
              </a:buClr>
              <a:buSzPts val="2800"/>
              <a:buChar char="•"/>
            </a:pPr>
            <a:r>
              <a:rPr lang="en-US"/>
              <a:t>Organizations that have adopted ITIL can also implement DevOps, especially for Cloud-based applications.</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p>
        </p:txBody>
      </p:sp>
      <p:sp>
        <p:nvSpPr>
          <p:cNvPr id="121" name="Google Shape;121;p19"/>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Starting with The Phoenix Project, by Gene Kim, DevOps has steadily gained popularity and supporters, and is seen today as a crucial element of any Agile technology organization. Consequently, large corporations and all sorts of technology vendors now support DevOps. DevOps jobs have become ever more popular – and the norm – in hitech organizations.</a:t>
            </a:r>
            <a:endParaRPr lang="en-US"/>
          </a:p>
          <a:p>
            <a:pPr marL="228600" lvl="0" indent="-228600" algn="l" rtl="0">
              <a:lnSpc>
                <a:spcPct val="90000"/>
              </a:lnSpc>
              <a:spcBef>
                <a:spcPts val="1000"/>
              </a:spcBef>
              <a:spcAft>
                <a:spcPts val="0"/>
              </a:spcAft>
              <a:buClr>
                <a:schemeClr val="dk1"/>
              </a:buClr>
              <a:buSzPts val="2800"/>
              <a:buChar char="•"/>
            </a:pPr>
            <a:r>
              <a:rPr lang="en-US"/>
              <a:t>With the emergence of AI and ML in all aspects of the software lifecycle, AI for DevOps is starting to make DevOps even more smart, fast and seamless – tho’ a lot remains to be done.</a:t>
            </a:r>
            <a:endParaRPr lang="en-US"/>
          </a:p>
          <a:p>
            <a:pPr marL="228600" lvl="0" indent="-50800" algn="l" rtl="0">
              <a:lnSpc>
                <a:spcPct val="90000"/>
              </a:lnSpc>
              <a:spcBef>
                <a:spcPts val="1000"/>
              </a:spcBef>
              <a:spcAft>
                <a:spcPts val="0"/>
              </a:spcAft>
              <a:buClr>
                <a:schemeClr val="dk1"/>
              </a:buClr>
              <a:buSzPts val="28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..contd..</a:t>
            </a:r>
            <a:endParaRPr lang="en-US"/>
          </a:p>
        </p:txBody>
      </p:sp>
      <p:sp>
        <p:nvSpPr>
          <p:cNvPr id="127" name="Google Shape;127;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n 2009, the first conference named </a:t>
            </a:r>
            <a:r>
              <a:rPr lang="en-US" b="1"/>
              <a:t>DevOpsdays</a:t>
            </a:r>
            <a:r>
              <a:rPr lang="en-US"/>
              <a:t> was held in Ghent Belgium. Belgian consultant and Patrick Debois founded the conference.</a:t>
            </a:r>
            <a:endParaRPr lang="en-US"/>
          </a:p>
          <a:p>
            <a:pPr marL="228600" lvl="0" indent="-228600" algn="l" rtl="0">
              <a:lnSpc>
                <a:spcPct val="90000"/>
              </a:lnSpc>
              <a:spcBef>
                <a:spcPts val="1000"/>
              </a:spcBef>
              <a:spcAft>
                <a:spcPts val="0"/>
              </a:spcAft>
              <a:buClr>
                <a:schemeClr val="dk1"/>
              </a:buClr>
              <a:buSzPct val="100000"/>
              <a:buChar char="•"/>
            </a:pPr>
            <a:r>
              <a:rPr lang="en-US"/>
              <a:t>In 2012, the state of DevOps report was launched and conceived by Alanna Brown at Puppet.</a:t>
            </a:r>
            <a:endParaRPr lang="en-US"/>
          </a:p>
          <a:p>
            <a:pPr marL="228600" lvl="0" indent="-228600" algn="l" rtl="0">
              <a:lnSpc>
                <a:spcPct val="90000"/>
              </a:lnSpc>
              <a:spcBef>
                <a:spcPts val="1000"/>
              </a:spcBef>
              <a:spcAft>
                <a:spcPts val="0"/>
              </a:spcAft>
              <a:buClr>
                <a:schemeClr val="dk1"/>
              </a:buClr>
              <a:buSzPct val="100000"/>
              <a:buChar char="•"/>
            </a:pPr>
            <a:r>
              <a:rPr lang="en-US"/>
              <a:t>In 2014, the annual State of DevOps report was published by Nicole Forsgren, Jez Humble, Gene Kim, and others. They found DevOps adoption was accelerating in 2014 also.</a:t>
            </a:r>
            <a:endParaRPr lang="en-US"/>
          </a:p>
          <a:p>
            <a:pPr marL="228600" lvl="0" indent="-228600" algn="l" rtl="0">
              <a:lnSpc>
                <a:spcPct val="90000"/>
              </a:lnSpc>
              <a:spcBef>
                <a:spcPts val="1000"/>
              </a:spcBef>
              <a:spcAft>
                <a:spcPts val="0"/>
              </a:spcAft>
              <a:buClr>
                <a:schemeClr val="dk1"/>
              </a:buClr>
              <a:buSzPct val="100000"/>
              <a:buChar char="•"/>
            </a:pPr>
            <a:r>
              <a:rPr lang="en-US"/>
              <a:t>In 2015, Nicole Forsgren, Gene Kim, and Jez Humble founded DORA (DevOps Research and Assignment).</a:t>
            </a:r>
            <a:endParaRPr lang="en-US"/>
          </a:p>
          <a:p>
            <a:pPr marL="228600" lvl="0" indent="-228600" algn="l" rtl="0">
              <a:lnSpc>
                <a:spcPct val="90000"/>
              </a:lnSpc>
              <a:spcBef>
                <a:spcPts val="1000"/>
              </a:spcBef>
              <a:spcAft>
                <a:spcPts val="0"/>
              </a:spcAft>
              <a:buClr>
                <a:schemeClr val="dk1"/>
              </a:buClr>
              <a:buSzPct val="100000"/>
              <a:buChar char="•"/>
            </a:pPr>
            <a:r>
              <a:rPr lang="en-US"/>
              <a:t>In 2017, Nicole Forsgren, Gene Kim, and Jez Humble published "Accelerate: Building and Scaling High Performing Technology Organizations".</a:t>
            </a:r>
            <a:endParaRPr lang="en-US"/>
          </a:p>
          <a:p>
            <a:pPr marL="228600" lvl="0" indent="-64135" algn="l" rtl="0">
              <a:lnSpc>
                <a:spcPct val="90000"/>
              </a:lnSpc>
              <a:spcBef>
                <a:spcPts val="1000"/>
              </a:spcBef>
              <a:spcAft>
                <a:spcPts val="0"/>
              </a:spcAft>
              <a:buClr>
                <a:schemeClr val="dk1"/>
              </a:buClr>
              <a:buSzPct val="1000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Methodologies, Principles and Strategies</a:t>
            </a:r>
            <a:br>
              <a:rPr lang="en-US"/>
            </a:br>
            <a:endParaRPr lang="en-US"/>
          </a:p>
        </p:txBody>
      </p:sp>
      <p:sp>
        <p:nvSpPr>
          <p:cNvPr id="133" name="Google Shape;133;p2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While DevOps is seen as a natural extension of Agile, and somewhat of an anathema for ITIL, it does not have its own framework – and can potentially be relevant for a variety of situations.</a:t>
            </a:r>
            <a:endParaRPr lang="en-US"/>
          </a:p>
          <a:p>
            <a:pPr marL="228600" lvl="0" indent="-228600" algn="l" rtl="0">
              <a:lnSpc>
                <a:spcPct val="90000"/>
              </a:lnSpc>
              <a:spcBef>
                <a:spcPts val="1000"/>
              </a:spcBef>
              <a:spcAft>
                <a:spcPts val="0"/>
              </a:spcAft>
              <a:buClr>
                <a:schemeClr val="dk1"/>
              </a:buClr>
              <a:buSzPct val="100000"/>
              <a:buChar char="•"/>
            </a:pPr>
            <a:r>
              <a:rPr lang="en-US"/>
              <a:t>Organizations that use traditional (waterfall) methods, characterized by sequential stages of software development and long gaps between software releases, can use DevOps principles for better alignment between functions such as Dev, QA, and Operations, with a greater transparency into all functions.  Organizations that have adopted one or more Agile methodologies can easily have their dev and operations folks collaborate throughout the development process.</a:t>
            </a:r>
            <a:endParaRPr lang="en-US"/>
          </a:p>
          <a:p>
            <a:pPr marL="228600" lvl="0" indent="-228600" algn="l" rtl="0">
              <a:lnSpc>
                <a:spcPct val="90000"/>
              </a:lnSpc>
              <a:spcBef>
                <a:spcPts val="1000"/>
              </a:spcBef>
              <a:spcAft>
                <a:spcPts val="0"/>
              </a:spcAft>
              <a:buClr>
                <a:schemeClr val="dk1"/>
              </a:buClr>
              <a:buSzPct val="100000"/>
              <a:buChar char="•"/>
            </a:pPr>
            <a:r>
              <a:rPr lang="en-US"/>
              <a:t>Newer disciplines such as AIOps, SRE (Site Reliability Engineering), SysOps, DevSecOps and BizDevOps extend and expand DevOps principles and benefits while adding other critical technology and methodologies such as AI, automation, security and collaboration to further the cause of high quality agile software development.</a:t>
            </a:r>
            <a:endParaRPr lang="en-US"/>
          </a:p>
          <a:p>
            <a:pPr marL="228600" lvl="0" indent="-77470" algn="l" rtl="0">
              <a:lnSpc>
                <a:spcPct val="90000"/>
              </a:lnSpc>
              <a:spcBef>
                <a:spcPts val="1000"/>
              </a:spcBef>
              <a:spcAft>
                <a:spcPts val="0"/>
              </a:spcAft>
              <a:buClr>
                <a:schemeClr val="dk1"/>
              </a:buClr>
              <a:buSzPct val="100000"/>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18834</Words>
  <Application>WPS Presentation</Application>
  <PresentationFormat/>
  <Paragraphs>245</Paragraphs>
  <Slides>34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SimSun</vt:lpstr>
      <vt:lpstr>Wingdings</vt:lpstr>
      <vt:lpstr>Arial</vt:lpstr>
      <vt:lpstr>Calibri</vt:lpstr>
      <vt:lpstr>Helvetica Neue</vt:lpstr>
      <vt:lpstr>Noto Sans Symbols</vt:lpstr>
      <vt:lpstr>Thonburi</vt:lpstr>
      <vt:lpstr>Microsoft YaHei</vt:lpstr>
      <vt:lpstr>汉仪旗黑</vt:lpstr>
      <vt:lpstr>Arial Unicode MS</vt:lpstr>
      <vt:lpstr>宋体-简</vt:lpstr>
      <vt:lpstr>Office Theme</vt:lpstr>
      <vt:lpstr>Topic: Introduction to DevOps</vt:lpstr>
      <vt:lpstr>Topics:  </vt:lpstr>
      <vt:lpstr>Introduction to DevOps</vt:lpstr>
      <vt:lpstr>…contd…</vt:lpstr>
      <vt:lpstr>Need of DevOps. </vt:lpstr>
      <vt:lpstr>Evolution  &amp; History of DevOps </vt:lpstr>
      <vt:lpstr>PowerPoint 演示文稿</vt:lpstr>
      <vt:lpstr>..contd..</vt:lpstr>
      <vt:lpstr>Methodologies, Principles and Strategies </vt:lpstr>
      <vt:lpstr>..contd..</vt:lpstr>
      <vt:lpstr>PowerPoint 演示文稿</vt:lpstr>
      <vt:lpstr>PowerPoint 演示文稿</vt:lpstr>
      <vt:lpstr>PowerPoint 演示文稿</vt:lpstr>
      <vt:lpstr>DevOps Lifecycle : DevOps lifecycle is the methodology where professional development teams come together to bring products to market more efficiently and quickly.  The structure of the DevOps lifecycle consists of Plan, Code, Building, Test, Releasing, Deploying, Operating,  and Monitoring. </vt:lpstr>
      <vt:lpstr>DevOps Lifecycle in Detail.</vt:lpstr>
      <vt:lpstr>Important Links </vt:lpstr>
      <vt:lpstr> DevOps lifecycle phases: the 7Cs of DevOps lifecycle </vt:lpstr>
      <vt:lpstr>7 C’s of DevOps</vt:lpstr>
      <vt:lpstr>              1. Continuous Development  This phase plays a pivotal role in delineating the vision for the entire software development cycle.   It primarily focuses on project planning and coding.  During this phase, project requirements are gathered and discussed with stakeholders.  Moreover, the product backlog is also maintained based on customer feedback which is broken down into smaller releases and milestones for continuous software development.    Once the team agrees upon the business needs, the development team starts coding for the desired requirements.   It’s a continuous process where developers are required to code whenever any changes occur in the project requirement or in case of any performance issues. </vt:lpstr>
      <vt:lpstr>2. Continuous integration </vt:lpstr>
      <vt:lpstr>CASE STUDY </vt:lpstr>
      <vt:lpstr>Tools Used in Continuous integration  </vt:lpstr>
      <vt:lpstr>Continuous Testing </vt:lpstr>
      <vt:lpstr>Tools Used in Continuous Testing </vt:lpstr>
      <vt:lpstr>Continuous Deployment </vt:lpstr>
      <vt:lpstr>Tools Used</vt:lpstr>
      <vt:lpstr>Continuous Feedback </vt:lpstr>
      <vt:lpstr>CASE STUDY </vt:lpstr>
      <vt:lpstr>Tools Used: </vt:lpstr>
      <vt:lpstr>Continuous Monitoring </vt:lpstr>
      <vt:lpstr>Tools Used:</vt:lpstr>
      <vt:lpstr>Continuous Operations </vt:lpstr>
      <vt:lpstr>Tools Used:</vt:lpstr>
      <vt:lpstr>Overall Summary with Tools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Introduction to DevOps</dc:title>
  <dc:creator/>
  <cp:lastModifiedBy>Divya Thakur</cp:lastModifiedBy>
  <cp:revision>3</cp:revision>
  <dcterms:created xsi:type="dcterms:W3CDTF">2024-08-14T04:36:35Z</dcterms:created>
  <dcterms:modified xsi:type="dcterms:W3CDTF">2024-08-14T04:36:35Z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