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16"/>
  </p:notesMasterIdLst>
  <p:sldIdLst>
    <p:sldId id="1864" r:id="rId5"/>
    <p:sldId id="1846" r:id="rId6"/>
    <p:sldId id="1869" r:id="rId7"/>
    <p:sldId id="1866" r:id="rId8"/>
    <p:sldId id="1848" r:id="rId9"/>
    <p:sldId id="1868" r:id="rId10"/>
    <p:sldId id="1871" r:id="rId11"/>
    <p:sldId id="1872" r:id="rId12"/>
    <p:sldId id="1873" r:id="rId13"/>
    <p:sldId id="1859" r:id="rId14"/>
    <p:sldId id="1867"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78AF"/>
    <a:srgbClr val="C4C4C4"/>
    <a:srgbClr val="007788"/>
    <a:srgbClr val="FE4387"/>
    <a:srgbClr val="FF2625"/>
    <a:srgbClr val="297C2A"/>
    <a:srgbClr val="F69000"/>
    <a:srgbClr val="01C2D1"/>
    <a:srgbClr val="D6D734"/>
    <a:srgbClr val="005C6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724" autoAdjust="0"/>
  </p:normalViewPr>
  <p:slideViewPr>
    <p:cSldViewPr snapToGrid="0">
      <p:cViewPr varScale="1">
        <p:scale>
          <a:sx n="84" d="100"/>
          <a:sy n="84" d="100"/>
        </p:scale>
        <p:origin x="492" y="33"/>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lumMod val="65000"/>
                    <a:lumOff val="35000"/>
                  </a:schemeClr>
                </a:solidFill>
                <a:latin typeface="+mn-lt"/>
                <a:ea typeface="+mn-ea"/>
                <a:cs typeface="+mn-cs"/>
              </a:defRPr>
            </a:pPr>
            <a:r>
              <a:rPr lang="en-IN"/>
              <a:t>Transaction(%)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Sheet1!$E$23</c:f>
              <c:strCache>
                <c:ptCount val="1"/>
                <c:pt idx="0">
                  <c:v>mean</c:v>
                </c:pt>
              </c:strCache>
            </c:strRef>
          </c:tx>
          <c:spPr>
            <a:solidFill>
              <a:srgbClr val="3578AF"/>
            </a:solidFill>
            <a:ln>
              <a:noFill/>
            </a:ln>
            <a:effectLst/>
          </c:spPr>
          <c:invertIfNegative val="0"/>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F085-44C5-9095-5182BC013278}"/>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F085-44C5-9095-5182BC013278}"/>
              </c:ext>
            </c:extLst>
          </c:dPt>
          <c:dPt>
            <c:idx val="3"/>
            <c:invertIfNegative val="0"/>
            <c:bubble3D val="0"/>
            <c:spPr>
              <a:solidFill>
                <a:schemeClr val="tx2">
                  <a:lumMod val="50000"/>
                </a:schemeClr>
              </a:solidFill>
              <a:ln>
                <a:noFill/>
              </a:ln>
              <a:effectLst/>
            </c:spPr>
            <c:extLst>
              <c:ext xmlns:c16="http://schemas.microsoft.com/office/drawing/2014/chart" uri="{C3380CC4-5D6E-409C-BE32-E72D297353CC}">
                <c16:uniqueId val="{00000003-F085-44C5-9095-5182BC013278}"/>
              </c:ext>
            </c:extLst>
          </c:dPt>
          <c:dPt>
            <c:idx val="4"/>
            <c:invertIfNegative val="0"/>
            <c:bubble3D val="0"/>
            <c:spPr>
              <a:solidFill>
                <a:srgbClr val="C00000"/>
              </a:solidFill>
              <a:ln>
                <a:noFill/>
              </a:ln>
              <a:effectLst/>
            </c:spPr>
            <c:extLst>
              <c:ext xmlns:c16="http://schemas.microsoft.com/office/drawing/2014/chart" uri="{C3380CC4-5D6E-409C-BE32-E72D297353CC}">
                <c16:uniqueId val="{00000004-F085-44C5-9095-5182BC013278}"/>
              </c:ext>
            </c:extLst>
          </c:dPt>
          <c:dLbls>
            <c:spPr>
              <a:noFill/>
              <a:ln>
                <a:noFill/>
              </a:ln>
              <a:effectLst/>
            </c:spPr>
            <c:txPr>
              <a:bodyPr rot="0" spcFirstLastPara="1" vertOverflow="ellipsis" vert="horz" wrap="square" anchor="ctr" anchorCtr="1"/>
              <a:lstStyle/>
              <a:p>
                <a:pPr>
                  <a:defRPr sz="900" b="0" i="0" u="none" strike="noStrike" kern="1200" baseline="0">
                    <a:solidFill>
                      <a:schemeClr val="bg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Sheet1!$D$24:$D$28</c:f>
              <c:strCache>
                <c:ptCount val="5"/>
                <c:pt idx="0">
                  <c:v>(0.521, 0.981]</c:v>
                </c:pt>
                <c:pt idx="1">
                  <c:v>(0.396, 0.521]</c:v>
                </c:pt>
                <c:pt idx="2">
                  <c:v>(0.309, 0.396]</c:v>
                </c:pt>
                <c:pt idx="3">
                  <c:v>(0.232, 0.309]</c:v>
                </c:pt>
                <c:pt idx="4">
                  <c:v>(0.0587, 0.232]</c:v>
                </c:pt>
              </c:strCache>
            </c:strRef>
          </c:cat>
          <c:val>
            <c:numRef>
              <c:f>Sheet1!$E$24:$E$28</c:f>
              <c:numCache>
                <c:formatCode>0.0%</c:formatCode>
                <c:ptCount val="5"/>
                <c:pt idx="0">
                  <c:v>0.38082500000000002</c:v>
                </c:pt>
                <c:pt idx="1">
                  <c:v>7.8E-2</c:v>
                </c:pt>
                <c:pt idx="2">
                  <c:v>2.8575E-2</c:v>
                </c:pt>
                <c:pt idx="3">
                  <c:v>1.2E-2</c:v>
                </c:pt>
                <c:pt idx="4">
                  <c:v>3.0500000000000002E-3</c:v>
                </c:pt>
              </c:numCache>
            </c:numRef>
          </c:val>
          <c:extLst>
            <c:ext xmlns:c16="http://schemas.microsoft.com/office/drawing/2014/chart" uri="{C3380CC4-5D6E-409C-BE32-E72D297353CC}">
              <c16:uniqueId val="{00000000-F085-44C5-9095-5182BC013278}"/>
            </c:ext>
          </c:extLst>
        </c:ser>
        <c:dLbls>
          <c:showLegendKey val="0"/>
          <c:showVal val="0"/>
          <c:showCatName val="0"/>
          <c:showSerName val="0"/>
          <c:showPercent val="0"/>
          <c:showBubbleSize val="0"/>
        </c:dLbls>
        <c:gapWidth val="219"/>
        <c:overlap val="-27"/>
        <c:axId val="633282015"/>
        <c:axId val="634870447"/>
      </c:barChart>
      <c:catAx>
        <c:axId val="63328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65000"/>
                    <a:lumOff val="35000"/>
                  </a:schemeClr>
                </a:solidFill>
                <a:latin typeface="+mn-lt"/>
                <a:ea typeface="+mn-ea"/>
                <a:cs typeface="+mn-cs"/>
              </a:defRPr>
            </a:pPr>
            <a:endParaRPr lang="en-US"/>
          </a:p>
        </c:txPr>
        <c:crossAx val="634870447"/>
        <c:crosses val="autoZero"/>
        <c:auto val="1"/>
        <c:lblAlgn val="ctr"/>
        <c:lblOffset val="100"/>
        <c:noMultiLvlLbl val="0"/>
      </c:catAx>
      <c:valAx>
        <c:axId val="634870447"/>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65000"/>
                    <a:lumOff val="35000"/>
                  </a:schemeClr>
                </a:solidFill>
                <a:latin typeface="+mn-lt"/>
                <a:ea typeface="+mn-ea"/>
                <a:cs typeface="+mn-cs"/>
              </a:defRPr>
            </a:pPr>
            <a:endParaRPr lang="en-US"/>
          </a:p>
        </c:txPr>
        <c:crossAx val="633282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50000"/>
        </a:schemeClr>
      </a:solidFill>
    </a:ln>
    <a:effectLst>
      <a:outerShdw blurRad="50800" dist="38100" dir="2700000" algn="tl" rotWithShape="0">
        <a:prstClr val="black">
          <a:alpha val="40000"/>
        </a:prstClr>
      </a:outerShdw>
    </a:effectLst>
  </c:spPr>
  <c:txPr>
    <a:bodyPr/>
    <a:lstStyle/>
    <a:p>
      <a:pPr>
        <a:defRPr>
          <a:solidFill>
            <a:schemeClr val="bg1">
              <a:lumMod val="65000"/>
              <a:lumOff val="35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hyperlink" Target="https://www.bing.com/search?q=Elaine+May" TargetMode="External"/><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bing.com/search?q=Elaine+May" TargetMode="External"/><Relationship Id="rId1" Type="http://schemas.openxmlformats.org/officeDocument/2006/relationships/image" Target="../media/image9.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5_2" csCatId="accent5" phldr="1"/>
      <dgm:spPr/>
      <dgm:t>
        <a:bodyPr/>
        <a:lstStyle/>
        <a:p>
          <a:endParaRPr lang="en-US"/>
        </a:p>
      </dgm:t>
    </dgm:pt>
    <dgm:pt modelId="{C8710C11-6766-4B48-9562-4B0C7B3F28D6}">
      <dgm:prSet phldrT="[Text]" custT="1"/>
      <dgm:spPr/>
      <dgm:t>
        <a:bodyPr/>
        <a:lstStyle/>
        <a:p>
          <a:pPr>
            <a:lnSpc>
              <a:spcPct val="100000"/>
            </a:lnSpc>
          </a:pPr>
          <a:r>
            <a:rPr lang="en-US" sz="1600" b="1" u="none" dirty="0">
              <a:solidFill>
                <a:srgbClr val="C00000"/>
              </a:solidFill>
            </a:rPr>
            <a:t>Personalized Client Engagement</a:t>
          </a:r>
          <a:endParaRPr lang="en-US" sz="1600" b="1" u="none" dirty="0">
            <a:solidFill>
              <a:srgbClr val="C00000"/>
            </a:solidFill>
            <a:hlinkClick xmlns:r="http://schemas.openxmlformats.org/officeDocument/2006/relationships" r:id="rId1">
              <a:extLst>
                <a:ext uri="{A12FA001-AC4F-418D-AE19-62706E023703}">
                  <ahyp:hlinkClr xmlns:ahyp="http://schemas.microsoft.com/office/drawing/2018/hyperlinkcolor" val="tx"/>
                </a:ext>
              </a:extLst>
            </a:hlinkClick>
          </a:endParaRPr>
        </a:p>
      </dgm:t>
    </dgm:pt>
    <dgm:pt modelId="{6F9BADAF-DEBF-4CC2-B392-F7E0CD538B78}" type="parTrans" cxnId="{E28F4DE8-1F7F-4CC4-B4F7-5167A5B9E0BA}">
      <dgm:prSet/>
      <dgm:spPr/>
      <dgm:t>
        <a:bodyPr/>
        <a:lstStyle/>
        <a:p>
          <a:endParaRPr lang="en-US">
            <a:solidFill>
              <a:schemeClr val="bg1"/>
            </a:solidFill>
          </a:endParaRPr>
        </a:p>
      </dgm:t>
    </dgm:pt>
    <dgm:pt modelId="{CEEC8625-83FA-4202-826E-84C1185A8E32}" type="sibTrans" cxnId="{E28F4DE8-1F7F-4CC4-B4F7-5167A5B9E0BA}">
      <dgm:prSet/>
      <dgm:spPr/>
      <dgm:t>
        <a:bodyPr/>
        <a:lstStyle/>
        <a:p>
          <a:endParaRPr lang="en-US">
            <a:solidFill>
              <a:schemeClr val="bg1"/>
            </a:solidFill>
          </a:endParaRPr>
        </a:p>
      </dgm:t>
    </dgm:pt>
    <dgm:pt modelId="{8EE3C8DC-7BA8-479C-A581-E9DA099939F2}">
      <dgm:prSet phldrT="[Text]" custT="1"/>
      <dgm:spPr/>
      <dgm:t>
        <a:bodyPr/>
        <a:lstStyle/>
        <a:p>
          <a:pPr>
            <a:lnSpc>
              <a:spcPct val="100000"/>
            </a:lnSpc>
          </a:pPr>
          <a:r>
            <a:rPr lang="en-US" altLang="en-US" sz="1600" b="1" dirty="0">
              <a:solidFill>
                <a:srgbClr val="C00000"/>
              </a:solidFill>
              <a:latin typeface="+mn-lt"/>
            </a:rPr>
            <a:t>Effective Marketing Strategies</a:t>
          </a:r>
          <a:endParaRPr lang="en-US" sz="1600" dirty="0">
            <a:solidFill>
              <a:srgbClr val="C00000"/>
            </a:solidFill>
            <a:latin typeface="+mn-lt"/>
          </a:endParaRPr>
        </a:p>
      </dgm:t>
    </dgm:pt>
    <dgm:pt modelId="{60ABFDD0-D409-4824-8102-DEA984738144}" type="parTrans" cxnId="{6E8797D1-3A1C-4879-9FDC-A7D2EC6197EA}">
      <dgm:prSet/>
      <dgm:spPr/>
      <dgm:t>
        <a:bodyPr/>
        <a:lstStyle/>
        <a:p>
          <a:endParaRPr lang="en-US">
            <a:solidFill>
              <a:schemeClr val="bg1"/>
            </a:solidFill>
          </a:endParaRPr>
        </a:p>
      </dgm:t>
    </dgm:pt>
    <dgm:pt modelId="{DAC4EAD7-53AC-40F0-BA2F-8B2633CEAE11}" type="sibTrans" cxnId="{6E8797D1-3A1C-4879-9FDC-A7D2EC6197EA}">
      <dgm:prSet/>
      <dgm:spPr/>
      <dgm:t>
        <a:bodyPr/>
        <a:lstStyle/>
        <a:p>
          <a:endParaRPr lang="en-US">
            <a:solidFill>
              <a:schemeClr val="bg1"/>
            </a:solidFill>
          </a:endParaRPr>
        </a:p>
      </dgm:t>
    </dgm:pt>
    <dgm:pt modelId="{8865AC6C-44E0-4174-AB02-044A78D94DE3}">
      <dgm:prSet phldrT="[Text]" custT="1"/>
      <dgm:spPr/>
      <dgm:t>
        <a:bodyPr/>
        <a:lstStyle/>
        <a:p>
          <a:pPr>
            <a:lnSpc>
              <a:spcPct val="100000"/>
            </a:lnSpc>
          </a:pPr>
          <a:r>
            <a:rPr lang="en-US" altLang="en-US" sz="1600" b="1" dirty="0">
              <a:solidFill>
                <a:srgbClr val="C00000"/>
              </a:solidFill>
              <a:latin typeface="+mn-lt"/>
            </a:rPr>
            <a:t>Enhanced Risk Management</a:t>
          </a:r>
          <a:endParaRPr lang="en-US" sz="1600" dirty="0">
            <a:solidFill>
              <a:srgbClr val="C00000"/>
            </a:solidFill>
            <a:latin typeface="+mn-lt"/>
          </a:endParaRPr>
        </a:p>
      </dgm:t>
    </dgm:pt>
    <dgm:pt modelId="{3FF598BD-2671-4ECB-AD79-D0E600EEC84F}" type="parTrans" cxnId="{E5875C5E-8817-4707-AA33-E7DDCAC19481}">
      <dgm:prSet/>
      <dgm:spPr/>
      <dgm:t>
        <a:bodyPr/>
        <a:lstStyle/>
        <a:p>
          <a:endParaRPr lang="en-US">
            <a:solidFill>
              <a:schemeClr val="bg1"/>
            </a:solidFill>
          </a:endParaRPr>
        </a:p>
      </dgm:t>
    </dgm:pt>
    <dgm:pt modelId="{258DC239-2C60-44C0-830B-87DE5EB56A01}" type="sibTrans" cxnId="{E5875C5E-8817-4707-AA33-E7DDCAC19481}">
      <dgm:prSet/>
      <dgm:spPr/>
      <dgm:t>
        <a:bodyPr/>
        <a:lstStyle/>
        <a:p>
          <a:endParaRPr lang="en-US">
            <a:solidFill>
              <a:schemeClr val="bg1"/>
            </a:solidFill>
          </a:endParaRPr>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3" custLinFactNeighborX="7230"/>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3" custScaleX="121531" custLinFactNeighborX="1518" custLinFactNeighborY="-1169">
        <dgm:presLayoutVars>
          <dgm:chMax val="1"/>
          <dgm:chPref val="1"/>
        </dgm:presLayoutVars>
      </dgm:prSet>
      <dgm:spPr/>
    </dgm:pt>
    <dgm:pt modelId="{114DEDBD-1AAB-4DDF-B848-DA92D960826E}" type="pres">
      <dgm:prSet presAssocID="{CEEC8625-83FA-4202-826E-84C1185A8E32}" presName="sibTrans" presStyleCnt="0"/>
      <dgm:spPr/>
    </dgm:pt>
    <dgm:pt modelId="{14161BF4-3B2E-4990-9AA5-1E7113657AFE}" type="pres">
      <dgm:prSet presAssocID="{8EE3C8DC-7BA8-479C-A581-E9DA099939F2}" presName="compNode" presStyleCnt="0"/>
      <dgm:spPr/>
    </dgm:pt>
    <dgm:pt modelId="{FCA6A723-3A73-458A-AE3C-15B86CF5C55D}" type="pres">
      <dgm:prSet presAssocID="{8EE3C8DC-7BA8-479C-A581-E9DA099939F2}" presName="iconRect" presStyleLbl="node1" presStyleIdx="1" presStyleCnt="3" custLinFactNeighborX="-20549" custLinFactNeighborY="1926"/>
      <dgm:spPr>
        <a:blipFill>
          <a:blip xmlns:r="http://schemas.openxmlformats.org/officeDocument/2006/relationships" r:embed="rId3">
            <a:duotone>
              <a:schemeClr val="accent2">
                <a:shade val="45000"/>
                <a:satMod val="135000"/>
              </a:schemeClr>
              <a:prstClr val="white"/>
            </a:duotone>
          </a:blip>
          <a:srcRect/>
          <a:stretch>
            <a:fillRect/>
          </a:stretch>
        </a:blipFill>
      </dgm:spPr>
    </dgm:pt>
    <dgm:pt modelId="{E9430B85-543F-4592-A6DD-AEEA4B48C6A1}" type="pres">
      <dgm:prSet presAssocID="{8EE3C8DC-7BA8-479C-A581-E9DA099939F2}" presName="spaceRect" presStyleCnt="0"/>
      <dgm:spPr/>
    </dgm:pt>
    <dgm:pt modelId="{2D06D90C-4774-439F-8532-60F8B9D1D8A7}" type="pres">
      <dgm:prSet presAssocID="{8EE3C8DC-7BA8-479C-A581-E9DA099939F2}" presName="textRect" presStyleLbl="revTx" presStyleIdx="1" presStyleCnt="3" custLinFactNeighborX="-8592" custLinFactNeighborY="-1752">
        <dgm:presLayoutVars>
          <dgm:chMax val="1"/>
          <dgm:chPref val="1"/>
        </dgm:presLayoutVars>
      </dgm:prSet>
      <dgm:spPr/>
    </dgm:pt>
    <dgm:pt modelId="{6AB9F53E-D91E-4E48-8AD8-05932101491C}" type="pres">
      <dgm:prSet presAssocID="{DAC4EAD7-53AC-40F0-BA2F-8B2633CEAE11}"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2" presStyleCnt="3" custLinFactNeighborX="-4665" custLinFactNeighborY="1445"/>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2" presStyleCnt="3" custLinFactNeighborX="-3758" custLinFactNeighborY="-876">
        <dgm:presLayoutVars>
          <dgm:chMax val="1"/>
          <dgm:chPref val="1"/>
        </dgm:presLayoutVars>
      </dgm:prSet>
      <dgm:spPr/>
    </dgm:pt>
  </dgm:ptLst>
  <dgm:cxnLst>
    <dgm:cxn modelId="{1A89CB18-8B09-4590-A761-274BEAAD8172}" type="presOf" srcId="{8EE3C8DC-7BA8-479C-A581-E9DA099939F2}" destId="{2D06D90C-4774-439F-8532-60F8B9D1D8A7}" srcOrd="0" destOrd="0" presId="urn:microsoft.com/office/officeart/2018/2/layout/IconLabelList#2"/>
    <dgm:cxn modelId="{E5875C5E-8817-4707-AA33-E7DDCAC19481}" srcId="{3137DF2B-DECF-44A7-8971-07475E2BCFC3}" destId="{8865AC6C-44E0-4174-AB02-044A78D94DE3}" srcOrd="2" destOrd="0" parTransId="{3FF598BD-2671-4ECB-AD79-D0E600EEC84F}" sibTransId="{258DC239-2C60-44C0-830B-87DE5EB56A01}"/>
    <dgm:cxn modelId="{8B07B579-2924-4601-907B-DC2D84F91335}" type="presOf" srcId="{C8710C11-6766-4B48-9562-4B0C7B3F28D6}" destId="{5CD563F8-B6A7-4F66-B65C-7F1D3844F472}" srcOrd="0" destOrd="0" presId="urn:microsoft.com/office/officeart/2018/2/layout/IconLabelList#2"/>
    <dgm:cxn modelId="{65A961CC-3B95-4066-B70A-466BC535A8B1}" type="presOf" srcId="{8865AC6C-44E0-4174-AB02-044A78D94DE3}" destId="{1DCFB9CF-BB76-4BDC-932B-A329BC03E697}" srcOrd="0" destOrd="0" presId="urn:microsoft.com/office/officeart/2018/2/layout/IconLabelList#2"/>
    <dgm:cxn modelId="{6E8797D1-3A1C-4879-9FDC-A7D2EC6197EA}" srcId="{3137DF2B-DECF-44A7-8971-07475E2BCFC3}" destId="{8EE3C8DC-7BA8-479C-A581-E9DA099939F2}" srcOrd="1" destOrd="0" parTransId="{60ABFDD0-D409-4824-8102-DEA984738144}" sibTransId="{DAC4EAD7-53AC-40F0-BA2F-8B2633CEAE11}"/>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A377F2C4-8774-4B04-BECB-EB51AC2353E5}" type="presParOf" srcId="{F365F799-91C6-467E-8005-77142388ADA7}" destId="{14161BF4-3B2E-4990-9AA5-1E7113657AFE}" srcOrd="2" destOrd="0" presId="urn:microsoft.com/office/officeart/2018/2/layout/IconLabelList#2"/>
    <dgm:cxn modelId="{DC4C4434-0D6A-4AED-9A2E-CC7C5B063571}" type="presParOf" srcId="{14161BF4-3B2E-4990-9AA5-1E7113657AFE}" destId="{FCA6A723-3A73-458A-AE3C-15B86CF5C55D}" srcOrd="0" destOrd="0" presId="urn:microsoft.com/office/officeart/2018/2/layout/IconLabelList#2"/>
    <dgm:cxn modelId="{89B5121F-9599-4794-9AA1-DD6EF55DE189}" type="presParOf" srcId="{14161BF4-3B2E-4990-9AA5-1E7113657AFE}" destId="{E9430B85-543F-4592-A6DD-AEEA4B48C6A1}" srcOrd="1" destOrd="0" presId="urn:microsoft.com/office/officeart/2018/2/layout/IconLabelList#2"/>
    <dgm:cxn modelId="{AB2BC4E4-5B33-4C26-8C3F-E77225D58E3E}" type="presParOf" srcId="{14161BF4-3B2E-4990-9AA5-1E7113657AFE}" destId="{2D06D90C-4774-439F-8532-60F8B9D1D8A7}" srcOrd="2" destOrd="0" presId="urn:microsoft.com/office/officeart/2018/2/layout/IconLabelList#2"/>
    <dgm:cxn modelId="{23BAA7AF-17F0-4F65-9E90-273EF7D3B929}" type="presParOf" srcId="{F365F799-91C6-467E-8005-77142388ADA7}" destId="{6AB9F53E-D91E-4E48-8AD8-05932101491C}" srcOrd="3" destOrd="0" presId="urn:microsoft.com/office/officeart/2018/2/layout/IconLabelList#2"/>
    <dgm:cxn modelId="{5CAA210B-19EB-4E1B-A954-8ECCD13D15D2}" type="presParOf" srcId="{F365F799-91C6-467E-8005-77142388ADA7}" destId="{ED8AE489-0CC0-4251-92FB-1AC032073F86}" srcOrd="4"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93161DD-D203-4E6F-A010-0D35CA7CA651}" type="doc">
      <dgm:prSet loTypeId="urn:microsoft.com/office/officeart/2005/8/layout/hChevron3" loCatId="process" qsTypeId="urn:microsoft.com/office/officeart/2005/8/quickstyle/simple1" qsCatId="simple" csTypeId="urn:microsoft.com/office/officeart/2005/8/colors/accent2_5" csCatId="accent2" phldr="1"/>
      <dgm:spPr/>
    </dgm:pt>
    <dgm:pt modelId="{5F7841F4-2330-4C4B-B959-636FE044A6EC}">
      <dgm:prSet phldrT="[Text]"/>
      <dgm:spPr/>
      <dgm:t>
        <a:bodyPr/>
        <a:lstStyle/>
        <a:p>
          <a:r>
            <a:rPr lang="en-IN" dirty="0"/>
            <a:t>Business Understanding</a:t>
          </a:r>
        </a:p>
      </dgm:t>
    </dgm:pt>
    <dgm:pt modelId="{B3525ADF-4031-4FC3-A6A4-25548CFADD59}" type="parTrans" cxnId="{C2A694ED-4DC9-40E8-AF89-DC269FEE0C03}">
      <dgm:prSet/>
      <dgm:spPr/>
      <dgm:t>
        <a:bodyPr/>
        <a:lstStyle/>
        <a:p>
          <a:endParaRPr lang="en-IN"/>
        </a:p>
      </dgm:t>
    </dgm:pt>
    <dgm:pt modelId="{63D44A6F-D274-4067-8A42-33BD3C5A9CF3}" type="sibTrans" cxnId="{C2A694ED-4DC9-40E8-AF89-DC269FEE0C03}">
      <dgm:prSet/>
      <dgm:spPr/>
      <dgm:t>
        <a:bodyPr/>
        <a:lstStyle/>
        <a:p>
          <a:endParaRPr lang="en-IN"/>
        </a:p>
      </dgm:t>
    </dgm:pt>
    <dgm:pt modelId="{5C62D3FA-7C0B-4E82-A6FB-2BF76E133580}">
      <dgm:prSet phldrT="[Text]"/>
      <dgm:spPr/>
      <dgm:t>
        <a:bodyPr/>
        <a:lstStyle/>
        <a:p>
          <a:r>
            <a:rPr lang="en-IN" dirty="0"/>
            <a:t>Data Acquisition</a:t>
          </a:r>
        </a:p>
      </dgm:t>
    </dgm:pt>
    <dgm:pt modelId="{FD4B6D76-7B6F-4C57-A6EE-65C6399243A2}" type="parTrans" cxnId="{63CE36B7-B65E-4B50-95A8-0095BB5D2BAD}">
      <dgm:prSet/>
      <dgm:spPr/>
      <dgm:t>
        <a:bodyPr/>
        <a:lstStyle/>
        <a:p>
          <a:endParaRPr lang="en-IN"/>
        </a:p>
      </dgm:t>
    </dgm:pt>
    <dgm:pt modelId="{BB5BA0EC-595D-4A42-BD26-54E4D530FB01}" type="sibTrans" cxnId="{63CE36B7-B65E-4B50-95A8-0095BB5D2BAD}">
      <dgm:prSet/>
      <dgm:spPr/>
      <dgm:t>
        <a:bodyPr/>
        <a:lstStyle/>
        <a:p>
          <a:endParaRPr lang="en-IN"/>
        </a:p>
      </dgm:t>
    </dgm:pt>
    <dgm:pt modelId="{E06E4295-DE8C-4DDF-9CAD-9759BC4CA6E4}">
      <dgm:prSet phldrT="[Text]"/>
      <dgm:spPr/>
      <dgm:t>
        <a:bodyPr/>
        <a:lstStyle/>
        <a:p>
          <a:r>
            <a:rPr lang="en-IN" dirty="0"/>
            <a:t>Data Exploration</a:t>
          </a:r>
        </a:p>
      </dgm:t>
    </dgm:pt>
    <dgm:pt modelId="{56A9A087-3EAD-447C-A241-41D7FB7A03B6}" type="parTrans" cxnId="{3A8632B6-CC57-40B1-8935-030BEB061F1D}">
      <dgm:prSet/>
      <dgm:spPr/>
      <dgm:t>
        <a:bodyPr/>
        <a:lstStyle/>
        <a:p>
          <a:endParaRPr lang="en-IN"/>
        </a:p>
      </dgm:t>
    </dgm:pt>
    <dgm:pt modelId="{AAC26658-5D07-4C25-9C21-FA61507E7244}" type="sibTrans" cxnId="{3A8632B6-CC57-40B1-8935-030BEB061F1D}">
      <dgm:prSet/>
      <dgm:spPr/>
      <dgm:t>
        <a:bodyPr/>
        <a:lstStyle/>
        <a:p>
          <a:endParaRPr lang="en-IN"/>
        </a:p>
      </dgm:t>
    </dgm:pt>
    <dgm:pt modelId="{18493B58-62D2-4C0E-88C5-4B52AD74831D}">
      <dgm:prSet phldrT="[Text]"/>
      <dgm:spPr/>
      <dgm:t>
        <a:bodyPr/>
        <a:lstStyle/>
        <a:p>
          <a:r>
            <a:rPr lang="en-IN" dirty="0"/>
            <a:t>Data Preprocessing</a:t>
          </a:r>
        </a:p>
      </dgm:t>
    </dgm:pt>
    <dgm:pt modelId="{6D939093-7BEB-4FBB-A62F-2AAE0EEFDBF6}" type="parTrans" cxnId="{B3E0EA12-51F7-4F46-8205-9FC50702DEB1}">
      <dgm:prSet/>
      <dgm:spPr/>
      <dgm:t>
        <a:bodyPr/>
        <a:lstStyle/>
        <a:p>
          <a:endParaRPr lang="en-IN"/>
        </a:p>
      </dgm:t>
    </dgm:pt>
    <dgm:pt modelId="{CF85B813-8524-45C8-8E5D-49674BBCD474}" type="sibTrans" cxnId="{B3E0EA12-51F7-4F46-8205-9FC50702DEB1}">
      <dgm:prSet/>
      <dgm:spPr/>
      <dgm:t>
        <a:bodyPr/>
        <a:lstStyle/>
        <a:p>
          <a:endParaRPr lang="en-IN"/>
        </a:p>
      </dgm:t>
    </dgm:pt>
    <dgm:pt modelId="{9A6838D8-03E5-4C95-9F30-9A91AAA4388A}">
      <dgm:prSet phldrT="[Text]"/>
      <dgm:spPr/>
      <dgm:t>
        <a:bodyPr/>
        <a:lstStyle/>
        <a:p>
          <a:r>
            <a:rPr lang="en-IN" dirty="0"/>
            <a:t>Data Modelling</a:t>
          </a:r>
        </a:p>
      </dgm:t>
    </dgm:pt>
    <dgm:pt modelId="{E13D900D-6EE4-44A0-B81F-D3BEDE7DD8EE}" type="parTrans" cxnId="{915D11F6-8D75-4581-AF67-8E08E61A2F75}">
      <dgm:prSet/>
      <dgm:spPr/>
      <dgm:t>
        <a:bodyPr/>
        <a:lstStyle/>
        <a:p>
          <a:endParaRPr lang="en-IN"/>
        </a:p>
      </dgm:t>
    </dgm:pt>
    <dgm:pt modelId="{2F348912-0647-4240-A413-2842C72F1F2E}" type="sibTrans" cxnId="{915D11F6-8D75-4581-AF67-8E08E61A2F75}">
      <dgm:prSet/>
      <dgm:spPr/>
      <dgm:t>
        <a:bodyPr/>
        <a:lstStyle/>
        <a:p>
          <a:endParaRPr lang="en-IN"/>
        </a:p>
      </dgm:t>
    </dgm:pt>
    <dgm:pt modelId="{97F3C34A-A93D-4C89-A2FD-09ECE95242F5}">
      <dgm:prSet phldrT="[Text]"/>
      <dgm:spPr/>
      <dgm:t>
        <a:bodyPr/>
        <a:lstStyle/>
        <a:p>
          <a:r>
            <a:rPr lang="en-IN" dirty="0"/>
            <a:t>Deployment</a:t>
          </a:r>
        </a:p>
      </dgm:t>
    </dgm:pt>
    <dgm:pt modelId="{06F371D5-4E01-40E2-AF7A-BDCC24863537}" type="parTrans" cxnId="{32A47B9E-EAF9-4071-B357-5DED016DD807}">
      <dgm:prSet/>
      <dgm:spPr/>
      <dgm:t>
        <a:bodyPr/>
        <a:lstStyle/>
        <a:p>
          <a:endParaRPr lang="en-IN"/>
        </a:p>
      </dgm:t>
    </dgm:pt>
    <dgm:pt modelId="{0779919C-8573-4E6D-9552-FB8C030068FB}" type="sibTrans" cxnId="{32A47B9E-EAF9-4071-B357-5DED016DD807}">
      <dgm:prSet/>
      <dgm:spPr/>
      <dgm:t>
        <a:bodyPr/>
        <a:lstStyle/>
        <a:p>
          <a:endParaRPr lang="en-IN"/>
        </a:p>
      </dgm:t>
    </dgm:pt>
    <dgm:pt modelId="{9DC5304A-C53F-4A4C-A456-C7383BDBAD55}">
      <dgm:prSet phldrT="[Text]"/>
      <dgm:spPr/>
      <dgm:t>
        <a:bodyPr/>
        <a:lstStyle/>
        <a:p>
          <a:r>
            <a:rPr lang="en-IN" dirty="0"/>
            <a:t>Monitoring</a:t>
          </a:r>
        </a:p>
      </dgm:t>
    </dgm:pt>
    <dgm:pt modelId="{9C021E5D-CEC0-4E81-B088-97EA05FA7BA6}" type="parTrans" cxnId="{37F8C881-5C98-4CEA-A295-F91E9F229E2A}">
      <dgm:prSet/>
      <dgm:spPr/>
      <dgm:t>
        <a:bodyPr/>
        <a:lstStyle/>
        <a:p>
          <a:endParaRPr lang="en-IN"/>
        </a:p>
      </dgm:t>
    </dgm:pt>
    <dgm:pt modelId="{0C99BCEB-5801-4077-9001-1C3575E3D325}" type="sibTrans" cxnId="{37F8C881-5C98-4CEA-A295-F91E9F229E2A}">
      <dgm:prSet/>
      <dgm:spPr/>
      <dgm:t>
        <a:bodyPr/>
        <a:lstStyle/>
        <a:p>
          <a:endParaRPr lang="en-IN"/>
        </a:p>
      </dgm:t>
    </dgm:pt>
    <dgm:pt modelId="{99BB2D0A-5FD4-4967-B48D-5AE806BB3F76}" type="pres">
      <dgm:prSet presAssocID="{C93161DD-D203-4E6F-A010-0D35CA7CA651}" presName="Name0" presStyleCnt="0">
        <dgm:presLayoutVars>
          <dgm:dir/>
          <dgm:resizeHandles val="exact"/>
        </dgm:presLayoutVars>
      </dgm:prSet>
      <dgm:spPr/>
    </dgm:pt>
    <dgm:pt modelId="{3291E9C1-C6C1-42D1-B3C0-AB259D075849}" type="pres">
      <dgm:prSet presAssocID="{5F7841F4-2330-4C4B-B959-636FE044A6EC}" presName="parTxOnly" presStyleLbl="node1" presStyleIdx="0" presStyleCnt="7">
        <dgm:presLayoutVars>
          <dgm:bulletEnabled val="1"/>
        </dgm:presLayoutVars>
      </dgm:prSet>
      <dgm:spPr/>
    </dgm:pt>
    <dgm:pt modelId="{CE8F89DC-4773-4CA3-B728-FA7F7078C4D4}" type="pres">
      <dgm:prSet presAssocID="{63D44A6F-D274-4067-8A42-33BD3C5A9CF3}" presName="parSpace" presStyleCnt="0"/>
      <dgm:spPr/>
    </dgm:pt>
    <dgm:pt modelId="{B0A0BFDD-08A8-4962-A872-83DB71383669}" type="pres">
      <dgm:prSet presAssocID="{5C62D3FA-7C0B-4E82-A6FB-2BF76E133580}" presName="parTxOnly" presStyleLbl="node1" presStyleIdx="1" presStyleCnt="7">
        <dgm:presLayoutVars>
          <dgm:bulletEnabled val="1"/>
        </dgm:presLayoutVars>
      </dgm:prSet>
      <dgm:spPr/>
    </dgm:pt>
    <dgm:pt modelId="{291323DA-4C08-4B9D-AB7C-D0BF75432889}" type="pres">
      <dgm:prSet presAssocID="{BB5BA0EC-595D-4A42-BD26-54E4D530FB01}" presName="parSpace" presStyleCnt="0"/>
      <dgm:spPr/>
    </dgm:pt>
    <dgm:pt modelId="{98ED1A1C-775E-44C5-AD7F-57BB4CA908C5}" type="pres">
      <dgm:prSet presAssocID="{18493B58-62D2-4C0E-88C5-4B52AD74831D}" presName="parTxOnly" presStyleLbl="node1" presStyleIdx="2" presStyleCnt="7">
        <dgm:presLayoutVars>
          <dgm:bulletEnabled val="1"/>
        </dgm:presLayoutVars>
      </dgm:prSet>
      <dgm:spPr/>
    </dgm:pt>
    <dgm:pt modelId="{9466FFFA-DA32-474E-A518-D40060E851A4}" type="pres">
      <dgm:prSet presAssocID="{CF85B813-8524-45C8-8E5D-49674BBCD474}" presName="parSpace" presStyleCnt="0"/>
      <dgm:spPr/>
    </dgm:pt>
    <dgm:pt modelId="{E38C2FBF-FFF0-4B56-88D5-DFFAB8C2D0E9}" type="pres">
      <dgm:prSet presAssocID="{E06E4295-DE8C-4DDF-9CAD-9759BC4CA6E4}" presName="parTxOnly" presStyleLbl="node1" presStyleIdx="3" presStyleCnt="7">
        <dgm:presLayoutVars>
          <dgm:bulletEnabled val="1"/>
        </dgm:presLayoutVars>
      </dgm:prSet>
      <dgm:spPr/>
    </dgm:pt>
    <dgm:pt modelId="{9E65F86A-474B-424C-889B-E0F2C33B7C73}" type="pres">
      <dgm:prSet presAssocID="{AAC26658-5D07-4C25-9C21-FA61507E7244}" presName="parSpace" presStyleCnt="0"/>
      <dgm:spPr/>
    </dgm:pt>
    <dgm:pt modelId="{F11C724B-D73F-46B4-843B-DDCFFE47CD58}" type="pres">
      <dgm:prSet presAssocID="{9A6838D8-03E5-4C95-9F30-9A91AAA4388A}" presName="parTxOnly" presStyleLbl="node1" presStyleIdx="4" presStyleCnt="7">
        <dgm:presLayoutVars>
          <dgm:bulletEnabled val="1"/>
        </dgm:presLayoutVars>
      </dgm:prSet>
      <dgm:spPr/>
    </dgm:pt>
    <dgm:pt modelId="{66649846-FDF3-4C76-93A5-447FD0AEAA36}" type="pres">
      <dgm:prSet presAssocID="{2F348912-0647-4240-A413-2842C72F1F2E}" presName="parSpace" presStyleCnt="0"/>
      <dgm:spPr/>
    </dgm:pt>
    <dgm:pt modelId="{4AD1AF41-9362-48F4-9968-4ADC232C917B}" type="pres">
      <dgm:prSet presAssocID="{97F3C34A-A93D-4C89-A2FD-09ECE95242F5}" presName="parTxOnly" presStyleLbl="node1" presStyleIdx="5" presStyleCnt="7">
        <dgm:presLayoutVars>
          <dgm:bulletEnabled val="1"/>
        </dgm:presLayoutVars>
      </dgm:prSet>
      <dgm:spPr/>
    </dgm:pt>
    <dgm:pt modelId="{D46B42C8-4FDE-41B1-8825-59FB679F03C6}" type="pres">
      <dgm:prSet presAssocID="{0779919C-8573-4E6D-9552-FB8C030068FB}" presName="parSpace" presStyleCnt="0"/>
      <dgm:spPr/>
    </dgm:pt>
    <dgm:pt modelId="{301CC914-7D07-4ECA-B2DC-2FEEE265F582}" type="pres">
      <dgm:prSet presAssocID="{9DC5304A-C53F-4A4C-A456-C7383BDBAD55}" presName="parTxOnly" presStyleLbl="node1" presStyleIdx="6" presStyleCnt="7">
        <dgm:presLayoutVars>
          <dgm:bulletEnabled val="1"/>
        </dgm:presLayoutVars>
      </dgm:prSet>
      <dgm:spPr/>
    </dgm:pt>
  </dgm:ptLst>
  <dgm:cxnLst>
    <dgm:cxn modelId="{B3E0EA12-51F7-4F46-8205-9FC50702DEB1}" srcId="{C93161DD-D203-4E6F-A010-0D35CA7CA651}" destId="{18493B58-62D2-4C0E-88C5-4B52AD74831D}" srcOrd="2" destOrd="0" parTransId="{6D939093-7BEB-4FBB-A62F-2AAE0EEFDBF6}" sibTransId="{CF85B813-8524-45C8-8E5D-49674BBCD474}"/>
    <dgm:cxn modelId="{FB808A1D-50DD-44F7-9972-6C767883BB9A}" type="presOf" srcId="{E06E4295-DE8C-4DDF-9CAD-9759BC4CA6E4}" destId="{E38C2FBF-FFF0-4B56-88D5-DFFAB8C2D0E9}" srcOrd="0" destOrd="0" presId="urn:microsoft.com/office/officeart/2005/8/layout/hChevron3"/>
    <dgm:cxn modelId="{576D2322-12B3-4B6E-A8DE-FE669B644D84}" type="presOf" srcId="{C93161DD-D203-4E6F-A010-0D35CA7CA651}" destId="{99BB2D0A-5FD4-4967-B48D-5AE806BB3F76}" srcOrd="0" destOrd="0" presId="urn:microsoft.com/office/officeart/2005/8/layout/hChevron3"/>
    <dgm:cxn modelId="{4EA1EB6B-74EB-4AA3-A594-952906AC2FA1}" type="presOf" srcId="{5F7841F4-2330-4C4B-B959-636FE044A6EC}" destId="{3291E9C1-C6C1-42D1-B3C0-AB259D075849}" srcOrd="0" destOrd="0" presId="urn:microsoft.com/office/officeart/2005/8/layout/hChevron3"/>
    <dgm:cxn modelId="{AA06C880-7783-49F7-9FBE-26AAF6CF66BA}" type="presOf" srcId="{9A6838D8-03E5-4C95-9F30-9A91AAA4388A}" destId="{F11C724B-D73F-46B4-843B-DDCFFE47CD58}" srcOrd="0" destOrd="0" presId="urn:microsoft.com/office/officeart/2005/8/layout/hChevron3"/>
    <dgm:cxn modelId="{37F8C881-5C98-4CEA-A295-F91E9F229E2A}" srcId="{C93161DD-D203-4E6F-A010-0D35CA7CA651}" destId="{9DC5304A-C53F-4A4C-A456-C7383BDBAD55}" srcOrd="6" destOrd="0" parTransId="{9C021E5D-CEC0-4E81-B088-97EA05FA7BA6}" sibTransId="{0C99BCEB-5801-4077-9001-1C3575E3D325}"/>
    <dgm:cxn modelId="{43796C83-9B51-465D-8EF2-E16E07A3609F}" type="presOf" srcId="{5C62D3FA-7C0B-4E82-A6FB-2BF76E133580}" destId="{B0A0BFDD-08A8-4962-A872-83DB71383669}" srcOrd="0" destOrd="0" presId="urn:microsoft.com/office/officeart/2005/8/layout/hChevron3"/>
    <dgm:cxn modelId="{A3AAF897-1D79-4BF9-8F05-A474461EF776}" type="presOf" srcId="{97F3C34A-A93D-4C89-A2FD-09ECE95242F5}" destId="{4AD1AF41-9362-48F4-9968-4ADC232C917B}" srcOrd="0" destOrd="0" presId="urn:microsoft.com/office/officeart/2005/8/layout/hChevron3"/>
    <dgm:cxn modelId="{32A47B9E-EAF9-4071-B357-5DED016DD807}" srcId="{C93161DD-D203-4E6F-A010-0D35CA7CA651}" destId="{97F3C34A-A93D-4C89-A2FD-09ECE95242F5}" srcOrd="5" destOrd="0" parTransId="{06F371D5-4E01-40E2-AF7A-BDCC24863537}" sibTransId="{0779919C-8573-4E6D-9552-FB8C030068FB}"/>
    <dgm:cxn modelId="{EACFF1A5-DC83-4FC4-93ED-B11D97216F7D}" type="presOf" srcId="{9DC5304A-C53F-4A4C-A456-C7383BDBAD55}" destId="{301CC914-7D07-4ECA-B2DC-2FEEE265F582}" srcOrd="0" destOrd="0" presId="urn:microsoft.com/office/officeart/2005/8/layout/hChevron3"/>
    <dgm:cxn modelId="{3A8632B6-CC57-40B1-8935-030BEB061F1D}" srcId="{C93161DD-D203-4E6F-A010-0D35CA7CA651}" destId="{E06E4295-DE8C-4DDF-9CAD-9759BC4CA6E4}" srcOrd="3" destOrd="0" parTransId="{56A9A087-3EAD-447C-A241-41D7FB7A03B6}" sibTransId="{AAC26658-5D07-4C25-9C21-FA61507E7244}"/>
    <dgm:cxn modelId="{63CE36B7-B65E-4B50-95A8-0095BB5D2BAD}" srcId="{C93161DD-D203-4E6F-A010-0D35CA7CA651}" destId="{5C62D3FA-7C0B-4E82-A6FB-2BF76E133580}" srcOrd="1" destOrd="0" parTransId="{FD4B6D76-7B6F-4C57-A6EE-65C6399243A2}" sibTransId="{BB5BA0EC-595D-4A42-BD26-54E4D530FB01}"/>
    <dgm:cxn modelId="{DD21FCCB-26E7-4367-9FEF-0E807FC28298}" type="presOf" srcId="{18493B58-62D2-4C0E-88C5-4B52AD74831D}" destId="{98ED1A1C-775E-44C5-AD7F-57BB4CA908C5}" srcOrd="0" destOrd="0" presId="urn:microsoft.com/office/officeart/2005/8/layout/hChevron3"/>
    <dgm:cxn modelId="{C2A694ED-4DC9-40E8-AF89-DC269FEE0C03}" srcId="{C93161DD-D203-4E6F-A010-0D35CA7CA651}" destId="{5F7841F4-2330-4C4B-B959-636FE044A6EC}" srcOrd="0" destOrd="0" parTransId="{B3525ADF-4031-4FC3-A6A4-25548CFADD59}" sibTransId="{63D44A6F-D274-4067-8A42-33BD3C5A9CF3}"/>
    <dgm:cxn modelId="{915D11F6-8D75-4581-AF67-8E08E61A2F75}" srcId="{C93161DD-D203-4E6F-A010-0D35CA7CA651}" destId="{9A6838D8-03E5-4C95-9F30-9A91AAA4388A}" srcOrd="4" destOrd="0" parTransId="{E13D900D-6EE4-44A0-B81F-D3BEDE7DD8EE}" sibTransId="{2F348912-0647-4240-A413-2842C72F1F2E}"/>
    <dgm:cxn modelId="{06D4ED7D-4632-4CC4-9A7F-FF6D4E7BE172}" type="presParOf" srcId="{99BB2D0A-5FD4-4967-B48D-5AE806BB3F76}" destId="{3291E9C1-C6C1-42D1-B3C0-AB259D075849}" srcOrd="0" destOrd="0" presId="urn:microsoft.com/office/officeart/2005/8/layout/hChevron3"/>
    <dgm:cxn modelId="{5440F463-AE8D-41A3-9A79-A6A654123D9F}" type="presParOf" srcId="{99BB2D0A-5FD4-4967-B48D-5AE806BB3F76}" destId="{CE8F89DC-4773-4CA3-B728-FA7F7078C4D4}" srcOrd="1" destOrd="0" presId="urn:microsoft.com/office/officeart/2005/8/layout/hChevron3"/>
    <dgm:cxn modelId="{3407E9E9-B825-48DE-BCFF-6ECC4C6C503F}" type="presParOf" srcId="{99BB2D0A-5FD4-4967-B48D-5AE806BB3F76}" destId="{B0A0BFDD-08A8-4962-A872-83DB71383669}" srcOrd="2" destOrd="0" presId="urn:microsoft.com/office/officeart/2005/8/layout/hChevron3"/>
    <dgm:cxn modelId="{CC4C9460-D1C7-4EC1-B41B-50875BAC81FA}" type="presParOf" srcId="{99BB2D0A-5FD4-4967-B48D-5AE806BB3F76}" destId="{291323DA-4C08-4B9D-AB7C-D0BF75432889}" srcOrd="3" destOrd="0" presId="urn:microsoft.com/office/officeart/2005/8/layout/hChevron3"/>
    <dgm:cxn modelId="{2032F244-A85A-466F-86A2-1A4AE9940F64}" type="presParOf" srcId="{99BB2D0A-5FD4-4967-B48D-5AE806BB3F76}" destId="{98ED1A1C-775E-44C5-AD7F-57BB4CA908C5}" srcOrd="4" destOrd="0" presId="urn:microsoft.com/office/officeart/2005/8/layout/hChevron3"/>
    <dgm:cxn modelId="{E215A91C-BF17-4522-B48C-0ED8DA5D8256}" type="presParOf" srcId="{99BB2D0A-5FD4-4967-B48D-5AE806BB3F76}" destId="{9466FFFA-DA32-474E-A518-D40060E851A4}" srcOrd="5" destOrd="0" presId="urn:microsoft.com/office/officeart/2005/8/layout/hChevron3"/>
    <dgm:cxn modelId="{06EFFBA7-AE5E-4581-BCA0-14B221FABFF6}" type="presParOf" srcId="{99BB2D0A-5FD4-4967-B48D-5AE806BB3F76}" destId="{E38C2FBF-FFF0-4B56-88D5-DFFAB8C2D0E9}" srcOrd="6" destOrd="0" presId="urn:microsoft.com/office/officeart/2005/8/layout/hChevron3"/>
    <dgm:cxn modelId="{E91265F0-7705-4B6D-8A89-05645B412D37}" type="presParOf" srcId="{99BB2D0A-5FD4-4967-B48D-5AE806BB3F76}" destId="{9E65F86A-474B-424C-889B-E0F2C33B7C73}" srcOrd="7" destOrd="0" presId="urn:microsoft.com/office/officeart/2005/8/layout/hChevron3"/>
    <dgm:cxn modelId="{059E6143-9EE7-41CE-954C-142311DEAC3E}" type="presParOf" srcId="{99BB2D0A-5FD4-4967-B48D-5AE806BB3F76}" destId="{F11C724B-D73F-46B4-843B-DDCFFE47CD58}" srcOrd="8" destOrd="0" presId="urn:microsoft.com/office/officeart/2005/8/layout/hChevron3"/>
    <dgm:cxn modelId="{81A68E41-3A36-4092-B7FA-B97A702753BA}" type="presParOf" srcId="{99BB2D0A-5FD4-4967-B48D-5AE806BB3F76}" destId="{66649846-FDF3-4C76-93A5-447FD0AEAA36}" srcOrd="9" destOrd="0" presId="urn:microsoft.com/office/officeart/2005/8/layout/hChevron3"/>
    <dgm:cxn modelId="{FC7182E2-0C57-4F58-98E5-7B50968DF037}" type="presParOf" srcId="{99BB2D0A-5FD4-4967-B48D-5AE806BB3F76}" destId="{4AD1AF41-9362-48F4-9968-4ADC232C917B}" srcOrd="10" destOrd="0" presId="urn:microsoft.com/office/officeart/2005/8/layout/hChevron3"/>
    <dgm:cxn modelId="{E61C0AAF-4514-4CD0-9BDE-8E3404D5BF83}" type="presParOf" srcId="{99BB2D0A-5FD4-4967-B48D-5AE806BB3F76}" destId="{D46B42C8-4FDE-41B1-8825-59FB679F03C6}" srcOrd="11" destOrd="0" presId="urn:microsoft.com/office/officeart/2005/8/layout/hChevron3"/>
    <dgm:cxn modelId="{AA82C2D9-3DDD-4347-9408-CCBE2F3817FB}" type="presParOf" srcId="{99BB2D0A-5FD4-4967-B48D-5AE806BB3F76}" destId="{301CC914-7D07-4ECA-B2DC-2FEEE265F58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1356728" y="478983"/>
          <a:ext cx="1308824" cy="1308824"/>
        </a:xfrm>
        <a:prstGeom prst="rect">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193298" y="2137462"/>
          <a:ext cx="35347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u="none" kern="1200" dirty="0">
              <a:solidFill>
                <a:srgbClr val="C00000"/>
              </a:solidFill>
            </a:rPr>
            <a:t>Personalized Client Engagement</a:t>
          </a:r>
          <a:endParaRPr lang="en-US" sz="1600" b="1" u="none" kern="1200" dirty="0">
            <a:solidFill>
              <a:srgbClr val="C00000"/>
            </a:solidFill>
            <a:hlinkClick xmlns:r="http://schemas.openxmlformats.org/officeDocument/2006/relationships" r:id="rId2">
              <a:extLst>
                <a:ext uri="{A12FA001-AC4F-418D-AE19-62706E023703}">
                  <ahyp:hlinkClr xmlns:ahyp="http://schemas.microsoft.com/office/drawing/2018/hyperlinkcolor" val="tx"/>
                </a:ext>
              </a:extLst>
            </a:hlinkClick>
          </a:endParaRPr>
        </a:p>
      </dsp:txBody>
      <dsp:txXfrm>
        <a:off x="193298" y="2137462"/>
        <a:ext cx="3534729" cy="720000"/>
      </dsp:txXfrm>
    </dsp:sp>
    <dsp:sp modelId="{FCA6A723-3A73-458A-AE3C-15B86CF5C55D}">
      <dsp:nvSpPr>
        <dsp:cNvPr id="0" name=""/>
        <dsp:cNvSpPr/>
      </dsp:nvSpPr>
      <dsp:spPr>
        <a:xfrm>
          <a:off x="4723751" y="504191"/>
          <a:ext cx="1308824" cy="1308824"/>
        </a:xfrm>
        <a:prstGeom prst="rect">
          <a:avLst/>
        </a:prstGeom>
        <a:blipFill>
          <a:blip xmlns:r="http://schemas.openxmlformats.org/officeDocument/2006/relationships" r:embed="rId3">
            <a:duotone>
              <a:schemeClr val="accent2">
                <a:shade val="45000"/>
                <a:satMod val="135000"/>
              </a:schemeClr>
              <a:prstClr val="white"/>
            </a:duotone>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6D90C-4774-439F-8532-60F8B9D1D8A7}">
      <dsp:nvSpPr>
        <dsp:cNvPr id="0" name=""/>
        <dsp:cNvSpPr/>
      </dsp:nvSpPr>
      <dsp:spPr>
        <a:xfrm>
          <a:off x="3942966" y="2133264"/>
          <a:ext cx="29084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altLang="en-US" sz="1600" b="1" kern="1200" dirty="0">
              <a:solidFill>
                <a:srgbClr val="C00000"/>
              </a:solidFill>
              <a:latin typeface="+mn-lt"/>
            </a:rPr>
            <a:t>Effective Marketing Strategies</a:t>
          </a:r>
          <a:endParaRPr lang="en-US" sz="1600" kern="1200" dirty="0">
            <a:solidFill>
              <a:srgbClr val="C00000"/>
            </a:solidFill>
            <a:latin typeface="+mn-lt"/>
          </a:endParaRPr>
        </a:p>
      </dsp:txBody>
      <dsp:txXfrm>
        <a:off x="3942966" y="2133264"/>
        <a:ext cx="2908499" cy="720000"/>
      </dsp:txXfrm>
    </dsp:sp>
    <dsp:sp modelId="{5326D40B-04B6-4401-91A7-8A4487EDC6FC}">
      <dsp:nvSpPr>
        <dsp:cNvPr id="0" name=""/>
        <dsp:cNvSpPr/>
      </dsp:nvSpPr>
      <dsp:spPr>
        <a:xfrm>
          <a:off x="8349132" y="497896"/>
          <a:ext cx="1308824" cy="1308824"/>
        </a:xfrm>
        <a:prstGeom prst="rect">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7501050" y="2139571"/>
          <a:ext cx="29084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altLang="en-US" sz="1600" b="1" kern="1200" dirty="0">
              <a:solidFill>
                <a:srgbClr val="C00000"/>
              </a:solidFill>
              <a:latin typeface="+mn-lt"/>
            </a:rPr>
            <a:t>Enhanced Risk Management</a:t>
          </a:r>
          <a:endParaRPr lang="en-US" sz="1600" kern="1200" dirty="0">
            <a:solidFill>
              <a:srgbClr val="C00000"/>
            </a:solidFill>
            <a:latin typeface="+mn-lt"/>
          </a:endParaRPr>
        </a:p>
      </dsp:txBody>
      <dsp:txXfrm>
        <a:off x="7501050" y="2139571"/>
        <a:ext cx="290849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1E9C1-C6C1-42D1-B3C0-AB259D075849}">
      <dsp:nvSpPr>
        <dsp:cNvPr id="0" name=""/>
        <dsp:cNvSpPr/>
      </dsp:nvSpPr>
      <dsp:spPr>
        <a:xfrm>
          <a:off x="1681" y="2358203"/>
          <a:ext cx="1978264" cy="791305"/>
        </a:xfrm>
        <a:prstGeom prst="homePlate">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Business Understanding</a:t>
          </a:r>
        </a:p>
      </dsp:txBody>
      <dsp:txXfrm>
        <a:off x="1681" y="2358203"/>
        <a:ext cx="1780438" cy="791305"/>
      </dsp:txXfrm>
    </dsp:sp>
    <dsp:sp modelId="{B0A0BFDD-08A8-4962-A872-83DB71383669}">
      <dsp:nvSpPr>
        <dsp:cNvPr id="0" name=""/>
        <dsp:cNvSpPr/>
      </dsp:nvSpPr>
      <dsp:spPr>
        <a:xfrm>
          <a:off x="1584292" y="2358203"/>
          <a:ext cx="1978264" cy="791305"/>
        </a:xfrm>
        <a:prstGeom prst="chevron">
          <a:avLst/>
        </a:prstGeom>
        <a:solidFill>
          <a:schemeClr val="accent2">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Data Acquisition</a:t>
          </a:r>
        </a:p>
      </dsp:txBody>
      <dsp:txXfrm>
        <a:off x="1979945" y="2358203"/>
        <a:ext cx="1186959" cy="791305"/>
      </dsp:txXfrm>
    </dsp:sp>
    <dsp:sp modelId="{98ED1A1C-775E-44C5-AD7F-57BB4CA908C5}">
      <dsp:nvSpPr>
        <dsp:cNvPr id="0" name=""/>
        <dsp:cNvSpPr/>
      </dsp:nvSpPr>
      <dsp:spPr>
        <a:xfrm>
          <a:off x="3166904" y="2358203"/>
          <a:ext cx="1978264" cy="791305"/>
        </a:xfrm>
        <a:prstGeom prst="chevron">
          <a:avLst/>
        </a:prstGeom>
        <a:solidFill>
          <a:schemeClr val="accent2">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Data Preprocessing</a:t>
          </a:r>
        </a:p>
      </dsp:txBody>
      <dsp:txXfrm>
        <a:off x="3562557" y="2358203"/>
        <a:ext cx="1186959" cy="791305"/>
      </dsp:txXfrm>
    </dsp:sp>
    <dsp:sp modelId="{E38C2FBF-FFF0-4B56-88D5-DFFAB8C2D0E9}">
      <dsp:nvSpPr>
        <dsp:cNvPr id="0" name=""/>
        <dsp:cNvSpPr/>
      </dsp:nvSpPr>
      <dsp:spPr>
        <a:xfrm>
          <a:off x="4749515" y="2358203"/>
          <a:ext cx="1978264" cy="791305"/>
        </a:xfrm>
        <a:prstGeom prst="chevron">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Data Exploration</a:t>
          </a:r>
        </a:p>
      </dsp:txBody>
      <dsp:txXfrm>
        <a:off x="5145168" y="2358203"/>
        <a:ext cx="1186959" cy="791305"/>
      </dsp:txXfrm>
    </dsp:sp>
    <dsp:sp modelId="{F11C724B-D73F-46B4-843B-DDCFFE47CD58}">
      <dsp:nvSpPr>
        <dsp:cNvPr id="0" name=""/>
        <dsp:cNvSpPr/>
      </dsp:nvSpPr>
      <dsp:spPr>
        <a:xfrm>
          <a:off x="6332126" y="2358203"/>
          <a:ext cx="1978264" cy="791305"/>
        </a:xfrm>
        <a:prstGeom prst="chevron">
          <a:avLst/>
        </a:prstGeom>
        <a:solidFill>
          <a:schemeClr val="accent2">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Data Modelling</a:t>
          </a:r>
        </a:p>
      </dsp:txBody>
      <dsp:txXfrm>
        <a:off x="6727779" y="2358203"/>
        <a:ext cx="1186959" cy="791305"/>
      </dsp:txXfrm>
    </dsp:sp>
    <dsp:sp modelId="{4AD1AF41-9362-48F4-9968-4ADC232C917B}">
      <dsp:nvSpPr>
        <dsp:cNvPr id="0" name=""/>
        <dsp:cNvSpPr/>
      </dsp:nvSpPr>
      <dsp:spPr>
        <a:xfrm>
          <a:off x="7914738" y="2358203"/>
          <a:ext cx="1978264" cy="791305"/>
        </a:xfrm>
        <a:prstGeom prst="chevron">
          <a:avLst/>
        </a:prstGeom>
        <a:solidFill>
          <a:schemeClr val="accent2">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Deployment</a:t>
          </a:r>
        </a:p>
      </dsp:txBody>
      <dsp:txXfrm>
        <a:off x="8310391" y="2358203"/>
        <a:ext cx="1186959" cy="791305"/>
      </dsp:txXfrm>
    </dsp:sp>
    <dsp:sp modelId="{301CC914-7D07-4ECA-B2DC-2FEEE265F582}">
      <dsp:nvSpPr>
        <dsp:cNvPr id="0" name=""/>
        <dsp:cNvSpPr/>
      </dsp:nvSpPr>
      <dsp:spPr>
        <a:xfrm>
          <a:off x="9497349" y="2358203"/>
          <a:ext cx="1978264" cy="791305"/>
        </a:xfrm>
        <a:prstGeom prst="chevron">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IN" sz="1400" kern="1200" dirty="0"/>
            <a:t>Monitoring</a:t>
          </a:r>
        </a:p>
      </dsp:txBody>
      <dsp:txXfrm>
        <a:off x="9893002" y="2358203"/>
        <a:ext cx="1186959" cy="79130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34183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228317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23576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5191-0569-4DC4-91C0-32BE2B3AB9C0}"/>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nchor="ct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1288301" y="2491999"/>
            <a:ext cx="10903699" cy="1878201"/>
          </a:xfrm>
          <a:solidFill>
            <a:schemeClr val="tx1">
              <a:alpha val="85000"/>
            </a:schemeClr>
          </a:solidFill>
        </p:spPr>
        <p:txBody>
          <a:bodyPr anchor="ctr">
            <a:noAutofit/>
          </a:bodyPr>
          <a:lstStyle/>
          <a:p>
            <a:r>
              <a:rPr lang="en-US" altLang="en-US" sz="2000" dirty="0"/>
              <a:t>Enhancing Asset Management Strategies:</a:t>
            </a:r>
            <a:br>
              <a:rPr lang="en-US" altLang="en-US" dirty="0"/>
            </a:br>
            <a:r>
              <a:rPr lang="en-US" altLang="en-US" sz="2800" dirty="0"/>
              <a:t>Leveraging </a:t>
            </a:r>
            <a:r>
              <a:rPr lang="en-US" altLang="en-US" sz="2800" dirty="0">
                <a:solidFill>
                  <a:schemeClr val="accent2"/>
                </a:solidFill>
              </a:rPr>
              <a:t>Machine Learning</a:t>
            </a:r>
            <a:r>
              <a:rPr lang="en-US" altLang="en-US" sz="2800" dirty="0"/>
              <a:t> for </a:t>
            </a:r>
            <a:r>
              <a:rPr lang="en-US" altLang="en-US" sz="2800" dirty="0">
                <a:solidFill>
                  <a:srgbClr val="C00000"/>
                </a:solidFill>
              </a:rPr>
              <a:t>Customer Transaction Prediction</a:t>
            </a:r>
            <a:endParaRPr lang="en-US" altLang="en-US" sz="2800"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41588" y="2697366"/>
            <a:ext cx="9141397" cy="615553"/>
          </a:xfrm>
        </p:spPr>
        <p:txBody>
          <a:bodyPr/>
          <a:lstStyle/>
          <a:p>
            <a:r>
              <a:rPr lang="en-US" dirty="0"/>
              <a:t>Questions </a:t>
            </a:r>
            <a:r>
              <a:rPr lang="en-US" dirty="0">
                <a:solidFill>
                  <a:schemeClr val="accent2"/>
                </a:solidFill>
              </a:rPr>
              <a:t>&amp;</a:t>
            </a:r>
            <a:r>
              <a:rPr lang="en-US" dirty="0"/>
              <a:t> Answers</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135347" y="2834481"/>
            <a:ext cx="6477000" cy="1189037"/>
          </a:xfrm>
        </p:spPr>
        <p:txBody>
          <a:bodyPr/>
          <a:lstStyle/>
          <a:p>
            <a:r>
              <a:rPr lang="en-US" dirty="0"/>
              <a:t>Thank you</a:t>
            </a:r>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solidFill>
                  <a:schemeClr val="bg1">
                    <a:lumMod val="65000"/>
                    <a:lumOff val="35000"/>
                  </a:schemeClr>
                </a:solidFill>
              </a:rPr>
              <a:t>About </a:t>
            </a:r>
            <a:r>
              <a:rPr lang="en-US" dirty="0">
                <a:solidFill>
                  <a:srgbClr val="C00000"/>
                </a:solidFill>
              </a:rPr>
              <a:t>Me</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604273"/>
            <a:ext cx="6237890" cy="3649455"/>
          </a:xfrm>
        </p:spPr>
        <p:txBody>
          <a:bodyPr/>
          <a:lstStyle/>
          <a:p>
            <a:r>
              <a:rPr lang="en-US" sz="1400" dirty="0">
                <a:solidFill>
                  <a:srgbClr val="3578AF"/>
                </a:solidFill>
              </a:rPr>
              <a:t>Driven by a passion for data science and AI, leveraging ML practices to drive business success.</a:t>
            </a:r>
            <a:endParaRPr lang="en-US" altLang="en-US" sz="1400" dirty="0">
              <a:solidFill>
                <a:srgbClr val="3578AF"/>
              </a:solidFill>
            </a:endParaRPr>
          </a:p>
          <a:p>
            <a:endParaRPr lang="en-US" altLang="en-US" dirty="0"/>
          </a:p>
          <a:p>
            <a:r>
              <a:rPr lang="en-US" altLang="en-US" sz="1600" dirty="0"/>
              <a:t>Profession Experience :</a:t>
            </a:r>
          </a:p>
          <a:p>
            <a:r>
              <a:rPr lang="en-US" altLang="en-US" sz="1600" b="0" dirty="0"/>
              <a:t>Data scientist with 7+ years of experience across BFSI and marketing.</a:t>
            </a:r>
          </a:p>
          <a:p>
            <a:pPr marL="0" lvl="1" indent="0">
              <a:buNone/>
            </a:pPr>
            <a:r>
              <a:rPr lang="en-US" altLang="en-US" sz="1600" b="1" dirty="0"/>
              <a:t>Skills :</a:t>
            </a:r>
          </a:p>
          <a:p>
            <a:pPr marL="0" lvl="1" indent="0">
              <a:buNone/>
            </a:pPr>
            <a:r>
              <a:rPr lang="en-US" sz="1600" dirty="0"/>
              <a:t>Predictive modeling, data analytics, machine learning algorithms, and data visualization.</a:t>
            </a:r>
          </a:p>
          <a:p>
            <a:pPr marL="0" lvl="1" indent="0">
              <a:buNone/>
            </a:pPr>
            <a:r>
              <a:rPr lang="en-US" altLang="en-US" sz="1600" b="1" dirty="0"/>
              <a:t>Education :</a:t>
            </a:r>
          </a:p>
          <a:p>
            <a:pPr marL="0" lvl="1" indent="0">
              <a:buNone/>
            </a:pPr>
            <a:r>
              <a:rPr lang="en-US" altLang="en-US" sz="1600" dirty="0"/>
              <a:t>Bachelors in engineering in electronics and telecommunication.</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solidFill>
                  <a:srgbClr val="C00000"/>
                </a:solidFill>
              </a:rPr>
              <a:t>Context </a:t>
            </a:r>
            <a:r>
              <a:rPr lang="en-US" dirty="0">
                <a:solidFill>
                  <a:schemeClr val="bg1">
                    <a:lumMod val="65000"/>
                    <a:lumOff val="35000"/>
                  </a:schemeClr>
                </a:solidFill>
              </a:rPr>
              <a:t>Setting</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2187926"/>
            <a:ext cx="6237890" cy="2482149"/>
          </a:xfrm>
        </p:spPr>
        <p:txBody>
          <a:bodyPr/>
          <a:lstStyle/>
          <a:p>
            <a:r>
              <a:rPr lang="en-US" altLang="en-US" sz="1600" dirty="0"/>
              <a:t>Background :</a:t>
            </a:r>
          </a:p>
          <a:p>
            <a:r>
              <a:rPr lang="en-US" altLang="en-US" sz="1600" b="0" dirty="0"/>
              <a:t>This case study is a part of interview process where I was asked to identify which customers will make a specific transaction in future, irrespective of the amount of money transacted.</a:t>
            </a:r>
          </a:p>
          <a:p>
            <a:endParaRPr lang="en-US" altLang="en-US" sz="1600" b="1" dirty="0"/>
          </a:p>
          <a:p>
            <a:r>
              <a:rPr lang="en-US" altLang="en-US" sz="1600" b="1" dirty="0"/>
              <a:t>Objective :</a:t>
            </a:r>
          </a:p>
          <a:p>
            <a:r>
              <a:rPr lang="en-US" altLang="en-US" sz="1600" b="0" dirty="0"/>
              <a:t>Objective of this case study is to show case how we can </a:t>
            </a:r>
            <a:r>
              <a:rPr lang="en-US" altLang="en-US" sz="1600" dirty="0">
                <a:solidFill>
                  <a:srgbClr val="C00000"/>
                </a:solidFill>
              </a:rPr>
              <a:t>leverage machine learning</a:t>
            </a:r>
            <a:r>
              <a:rPr lang="en-US" altLang="en-US" sz="1600" dirty="0"/>
              <a:t> </a:t>
            </a:r>
            <a:r>
              <a:rPr lang="en-US" altLang="en-US" sz="1600" b="0" dirty="0"/>
              <a:t>to </a:t>
            </a:r>
            <a:r>
              <a:rPr lang="en-US" altLang="en-US" sz="1600" dirty="0">
                <a:solidFill>
                  <a:srgbClr val="3578AF"/>
                </a:solidFill>
              </a:rPr>
              <a:t>enhance asset management strategies </a:t>
            </a:r>
            <a:r>
              <a:rPr lang="en-US" altLang="en-US" sz="1600" b="0" dirty="0"/>
              <a:t>by predicting customer transaction.</a:t>
            </a:r>
          </a:p>
        </p:txBody>
      </p:sp>
    </p:spTree>
    <p:extLst>
      <p:ext uri="{BB962C8B-B14F-4D97-AF65-F5344CB8AC3E}">
        <p14:creationId xmlns:p14="http://schemas.microsoft.com/office/powerpoint/2010/main" val="252832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solidFill>
                  <a:schemeClr val="bg1">
                    <a:lumMod val="65000"/>
                    <a:lumOff val="35000"/>
                  </a:schemeClr>
                </a:solidFill>
              </a:rPr>
              <a:t>Use Cases</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318308"/>
            <a:ext cx="10667999" cy="927425"/>
          </a:xfrm>
        </p:spPr>
        <p:txBody>
          <a:bodyPr/>
          <a:lstStyle/>
          <a:p>
            <a:r>
              <a:rPr lang="en-IN" dirty="0">
                <a:solidFill>
                  <a:schemeClr val="bg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H</a:t>
            </a:r>
            <a:r>
              <a:rPr lang="en-IN" sz="1800" dirty="0">
                <a:solidFill>
                  <a:schemeClr val="bg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ere are the top three problems that predicting customer transactions can help solve for an asset management firm</a:t>
            </a:r>
            <a:endParaRPr lang="en-US" dirty="0">
              <a:solidFill>
                <a:schemeClr val="bg1">
                  <a:lumMod val="65000"/>
                  <a:lumOff val="35000"/>
                </a:schemeClr>
              </a:solidFill>
            </a:endParaRPr>
          </a:p>
        </p:txBody>
      </p:sp>
      <p:graphicFrame>
        <p:nvGraphicFramePr>
          <p:cNvPr id="10" name="Content Placeholder 6" descr="key people SmartArt Graphic">
            <a:extLst>
              <a:ext uri="{FF2B5EF4-FFF2-40B4-BE49-F238E27FC236}">
                <a16:creationId xmlns:a16="http://schemas.microsoft.com/office/drawing/2014/main" id="{5669122F-FDDA-4356-9679-4DD826F9B99C}"/>
              </a:ext>
            </a:extLst>
          </p:cNvPr>
          <p:cNvGraphicFramePr>
            <a:graphicFrameLocks noGrp="1"/>
          </p:cNvGraphicFramePr>
          <p:nvPr>
            <p:ph type="dgm" sz="quarter" idx="14"/>
            <p:extLst>
              <p:ext uri="{D42A27DB-BD31-4B8C-83A1-F6EECF244321}">
                <p14:modId xmlns:p14="http://schemas.microsoft.com/office/powerpoint/2010/main" val="4117282815"/>
              </p:ext>
            </p:extLst>
          </p:nvPr>
        </p:nvGraphicFramePr>
        <p:xfrm>
          <a:off x="762000" y="1529824"/>
          <a:ext cx="10668000" cy="3344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1AC1FAEB-B620-63E3-00C9-D69B0BE91B24}"/>
              </a:ext>
            </a:extLst>
          </p:cNvPr>
          <p:cNvSpPr txBox="1"/>
          <p:nvPr/>
        </p:nvSpPr>
        <p:spPr>
          <a:xfrm>
            <a:off x="1132569" y="3913901"/>
            <a:ext cx="3209860" cy="1384995"/>
          </a:xfrm>
          <a:prstGeom prst="rect">
            <a:avLst/>
          </a:prstGeom>
          <a:noFill/>
        </p:spPr>
        <p:txBody>
          <a:bodyPr wrap="square" rtlCol="0">
            <a:spAutoFit/>
          </a:bodyPr>
          <a:lstStyle/>
          <a:p>
            <a:pPr algn="just"/>
            <a:r>
              <a:rPr lang="en-IN" sz="1400" dirty="0">
                <a:solidFill>
                  <a:schemeClr val="bg1">
                    <a:lumMod val="65000"/>
                    <a:lumOff val="35000"/>
                  </a:schemeClr>
                </a:solidFill>
                <a:effectLst/>
                <a:latin typeface="+mn-lt"/>
                <a:ea typeface="Calibri" panose="020F0502020204030204" pitchFamily="34" charset="0"/>
                <a:cs typeface="Times New Roman" panose="02020603050405020304" pitchFamily="18" charset="0"/>
              </a:rPr>
              <a:t>By accurately predicting whether a client will make a specific transaction, Clients receive opportunities that align with their preferences, leading to more meaningful interactions with the firm.</a:t>
            </a:r>
            <a:endParaRPr lang="en-IN" sz="1400" dirty="0">
              <a:solidFill>
                <a:schemeClr val="bg1">
                  <a:lumMod val="65000"/>
                  <a:lumOff val="35000"/>
                </a:schemeClr>
              </a:solidFill>
              <a:latin typeface="+mn-lt"/>
            </a:endParaRPr>
          </a:p>
        </p:txBody>
      </p:sp>
      <p:sp>
        <p:nvSpPr>
          <p:cNvPr id="4" name="TextBox 3">
            <a:extLst>
              <a:ext uri="{FF2B5EF4-FFF2-40B4-BE49-F238E27FC236}">
                <a16:creationId xmlns:a16="http://schemas.microsoft.com/office/drawing/2014/main" id="{F9551D61-2C01-5C0F-254A-D988741FE9D7}"/>
              </a:ext>
            </a:extLst>
          </p:cNvPr>
          <p:cNvSpPr txBox="1"/>
          <p:nvPr/>
        </p:nvSpPr>
        <p:spPr>
          <a:xfrm>
            <a:off x="4658185" y="3913901"/>
            <a:ext cx="3157308" cy="1600438"/>
          </a:xfrm>
          <a:prstGeom prst="rect">
            <a:avLst/>
          </a:prstGeom>
          <a:noFill/>
        </p:spPr>
        <p:txBody>
          <a:bodyPr wrap="square" rtlCol="0">
            <a:spAutoFit/>
          </a:bodyPr>
          <a:lstStyle/>
          <a:p>
            <a:pPr algn="just"/>
            <a:r>
              <a:rPr lang="en-US" sz="1400" dirty="0">
                <a:solidFill>
                  <a:schemeClr val="bg1">
                    <a:lumMod val="65000"/>
                    <a:lumOff val="35000"/>
                  </a:schemeClr>
                </a:solidFill>
                <a:latin typeface="+mn-lt"/>
              </a:rPr>
              <a:t>Transaction prediction can help focus on clients who are more likely to undertake specific transactions. This increases the efficiency of marketing efforts, leading to higher conversion rates and better utilization of marketing resources.</a:t>
            </a:r>
            <a:endParaRPr lang="en-IN" sz="1400" dirty="0">
              <a:solidFill>
                <a:schemeClr val="bg1">
                  <a:lumMod val="65000"/>
                  <a:lumOff val="35000"/>
                </a:schemeClr>
              </a:solidFill>
              <a:latin typeface="+mn-lt"/>
            </a:endParaRPr>
          </a:p>
        </p:txBody>
      </p:sp>
      <p:sp>
        <p:nvSpPr>
          <p:cNvPr id="5" name="TextBox 4">
            <a:extLst>
              <a:ext uri="{FF2B5EF4-FFF2-40B4-BE49-F238E27FC236}">
                <a16:creationId xmlns:a16="http://schemas.microsoft.com/office/drawing/2014/main" id="{08BB529B-F7F7-23E2-F27F-B16374921154}"/>
              </a:ext>
            </a:extLst>
          </p:cNvPr>
          <p:cNvSpPr txBox="1"/>
          <p:nvPr/>
        </p:nvSpPr>
        <p:spPr>
          <a:xfrm>
            <a:off x="8143940" y="3913901"/>
            <a:ext cx="3209860" cy="1384995"/>
          </a:xfrm>
          <a:prstGeom prst="rect">
            <a:avLst/>
          </a:prstGeom>
          <a:noFill/>
        </p:spPr>
        <p:txBody>
          <a:bodyPr wrap="square" rtlCol="0">
            <a:spAutoFit/>
          </a:bodyPr>
          <a:lstStyle/>
          <a:p>
            <a:pPr algn="just"/>
            <a:r>
              <a:rPr lang="en-IN" sz="1400" dirty="0">
                <a:solidFill>
                  <a:schemeClr val="bg1">
                    <a:lumMod val="65000"/>
                    <a:lumOff val="35000"/>
                  </a:schemeClr>
                </a:solidFill>
                <a:effectLst/>
                <a:latin typeface="+mn-lt"/>
                <a:ea typeface="Calibri" panose="020F0502020204030204" pitchFamily="34" charset="0"/>
                <a:cs typeface="Times New Roman" panose="02020603050405020304" pitchFamily="18" charset="0"/>
              </a:rPr>
              <a:t>Predicting customer transactions aids in identifying high-risk transactions or clients. If a transaction is predicted that involves a higher level of risk, the firm can take proactive measures to manage that risk. </a:t>
            </a:r>
            <a:endParaRPr lang="en-IN" sz="1400" dirty="0">
              <a:solidFill>
                <a:schemeClr val="bg1">
                  <a:lumMod val="65000"/>
                  <a:lumOff val="35000"/>
                </a:schemeClr>
              </a:solidFill>
              <a:latin typeface="+mn-lt"/>
            </a:endParaRPr>
          </a:p>
        </p:txBody>
      </p:sp>
    </p:spTree>
    <p:extLst>
      <p:ext uri="{BB962C8B-B14F-4D97-AF65-F5344CB8AC3E}">
        <p14:creationId xmlns:p14="http://schemas.microsoft.com/office/powerpoint/2010/main" val="14709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15EEA098-86E2-7CCE-FCDB-B7456E5DBD79}"/>
              </a:ext>
            </a:extLst>
          </p:cNvPr>
          <p:cNvGraphicFramePr/>
          <p:nvPr>
            <p:extLst>
              <p:ext uri="{D42A27DB-BD31-4B8C-83A1-F6EECF244321}">
                <p14:modId xmlns:p14="http://schemas.microsoft.com/office/powerpoint/2010/main" val="1101399842"/>
              </p:ext>
            </p:extLst>
          </p:nvPr>
        </p:nvGraphicFramePr>
        <p:xfrm>
          <a:off x="359454" y="592783"/>
          <a:ext cx="11477295" cy="5507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a:extLst>
              <a:ext uri="{FF2B5EF4-FFF2-40B4-BE49-F238E27FC236}">
                <a16:creationId xmlns:a16="http://schemas.microsoft.com/office/drawing/2014/main" id="{9A483E33-0646-533E-1C52-F35951904DC0}"/>
              </a:ext>
            </a:extLst>
          </p:cNvPr>
          <p:cNvGrpSpPr/>
          <p:nvPr/>
        </p:nvGrpSpPr>
        <p:grpSpPr>
          <a:xfrm>
            <a:off x="255396" y="1582316"/>
            <a:ext cx="1863487" cy="1419438"/>
            <a:chOff x="255396" y="1582316"/>
            <a:chExt cx="1863487" cy="1419438"/>
          </a:xfrm>
        </p:grpSpPr>
        <p:cxnSp>
          <p:nvCxnSpPr>
            <p:cNvPr id="9" name="Straight Connector 8">
              <a:extLst>
                <a:ext uri="{FF2B5EF4-FFF2-40B4-BE49-F238E27FC236}">
                  <a16:creationId xmlns:a16="http://schemas.microsoft.com/office/drawing/2014/main" id="{CE687400-6B97-F337-7BAE-ED35DA16D293}"/>
                </a:ext>
              </a:extLst>
            </p:cNvPr>
            <p:cNvCxnSpPr>
              <a:cxnSpLocks/>
            </p:cNvCxnSpPr>
            <p:nvPr/>
          </p:nvCxnSpPr>
          <p:spPr>
            <a:xfrm flipV="1">
              <a:off x="1179259" y="2207172"/>
              <a:ext cx="0" cy="79458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B6383372-C5BF-07D1-EEE4-4D824DF61871}"/>
                </a:ext>
              </a:extLst>
            </p:cNvPr>
            <p:cNvSpPr txBox="1"/>
            <p:nvPr/>
          </p:nvSpPr>
          <p:spPr>
            <a:xfrm>
              <a:off x="255396" y="1582316"/>
              <a:ext cx="1863487" cy="646331"/>
            </a:xfrm>
            <a:prstGeom prst="rect">
              <a:avLst/>
            </a:prstGeom>
            <a:noFill/>
          </p:spPr>
          <p:txBody>
            <a:bodyPr wrap="square" rtlCol="0">
              <a:spAutoFit/>
            </a:bodyPr>
            <a:lstStyle/>
            <a:p>
              <a:pPr algn="ctr"/>
              <a:r>
                <a:rPr lang="en-IN" sz="1200" dirty="0">
                  <a:solidFill>
                    <a:schemeClr val="bg1">
                      <a:lumMod val="65000"/>
                      <a:lumOff val="35000"/>
                    </a:schemeClr>
                  </a:solidFill>
                  <a:latin typeface="+mn-lt"/>
                </a:rPr>
                <a:t>Alignment of business goals with machine learning goals</a:t>
              </a:r>
            </a:p>
          </p:txBody>
        </p:sp>
      </p:grpSp>
      <p:grpSp>
        <p:nvGrpSpPr>
          <p:cNvPr id="21" name="Group 20">
            <a:extLst>
              <a:ext uri="{FF2B5EF4-FFF2-40B4-BE49-F238E27FC236}">
                <a16:creationId xmlns:a16="http://schemas.microsoft.com/office/drawing/2014/main" id="{332ACCEB-986D-F082-9729-5086FA236E42}"/>
              </a:ext>
            </a:extLst>
          </p:cNvPr>
          <p:cNvGrpSpPr/>
          <p:nvPr/>
        </p:nvGrpSpPr>
        <p:grpSpPr>
          <a:xfrm>
            <a:off x="1930750" y="3715406"/>
            <a:ext cx="1770990" cy="1964575"/>
            <a:chOff x="1930750" y="3715406"/>
            <a:chExt cx="1770990" cy="1964575"/>
          </a:xfrm>
        </p:grpSpPr>
        <p:cxnSp>
          <p:nvCxnSpPr>
            <p:cNvPr id="13" name="Straight Connector 12">
              <a:extLst>
                <a:ext uri="{FF2B5EF4-FFF2-40B4-BE49-F238E27FC236}">
                  <a16:creationId xmlns:a16="http://schemas.microsoft.com/office/drawing/2014/main" id="{17C2473E-D6F5-512B-5052-FA0C59D5B612}"/>
                </a:ext>
              </a:extLst>
            </p:cNvPr>
            <p:cNvCxnSpPr>
              <a:cxnSpLocks/>
            </p:cNvCxnSpPr>
            <p:nvPr/>
          </p:nvCxnSpPr>
          <p:spPr>
            <a:xfrm flipV="1">
              <a:off x="2857762" y="3715406"/>
              <a:ext cx="0" cy="79458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EDA2779E-CF3D-905C-9167-29CCAE034F9C}"/>
                </a:ext>
              </a:extLst>
            </p:cNvPr>
            <p:cNvSpPr txBox="1"/>
            <p:nvPr/>
          </p:nvSpPr>
          <p:spPr>
            <a:xfrm>
              <a:off x="1930750" y="4479652"/>
              <a:ext cx="1770990" cy="1200329"/>
            </a:xfrm>
            <a:prstGeom prst="rect">
              <a:avLst/>
            </a:prstGeom>
            <a:noFill/>
          </p:spPr>
          <p:txBody>
            <a:bodyPr wrap="square" rtlCol="0">
              <a:spAutoFit/>
            </a:bodyPr>
            <a:lstStyle/>
            <a:p>
              <a:pPr algn="ctr"/>
              <a:r>
                <a:rPr lang="en-IN" sz="1200" dirty="0">
                  <a:solidFill>
                    <a:schemeClr val="bg1">
                      <a:lumMod val="65000"/>
                      <a:lumOff val="35000"/>
                    </a:schemeClr>
                  </a:solidFill>
                  <a:latin typeface="+mn-lt"/>
                </a:rPr>
                <a:t>Collection of relevant data sources including customer behaviour, transaction history, product behaviour and demographics</a:t>
              </a:r>
            </a:p>
          </p:txBody>
        </p:sp>
      </p:grpSp>
      <p:grpSp>
        <p:nvGrpSpPr>
          <p:cNvPr id="16" name="Group 15">
            <a:extLst>
              <a:ext uri="{FF2B5EF4-FFF2-40B4-BE49-F238E27FC236}">
                <a16:creationId xmlns:a16="http://schemas.microsoft.com/office/drawing/2014/main" id="{60750E78-03C0-6DA0-3BB0-72779941035E}"/>
              </a:ext>
            </a:extLst>
          </p:cNvPr>
          <p:cNvGrpSpPr/>
          <p:nvPr/>
        </p:nvGrpSpPr>
        <p:grpSpPr>
          <a:xfrm>
            <a:off x="3431625" y="1723017"/>
            <a:ext cx="1916038" cy="1280738"/>
            <a:chOff x="170265" y="1721016"/>
            <a:chExt cx="1916038" cy="1280738"/>
          </a:xfrm>
        </p:grpSpPr>
        <p:cxnSp>
          <p:nvCxnSpPr>
            <p:cNvPr id="17" name="Straight Connector 16">
              <a:extLst>
                <a:ext uri="{FF2B5EF4-FFF2-40B4-BE49-F238E27FC236}">
                  <a16:creationId xmlns:a16="http://schemas.microsoft.com/office/drawing/2014/main" id="{AEEC50BC-9884-29AC-56AE-ACD803DD94B1}"/>
                </a:ext>
              </a:extLst>
            </p:cNvPr>
            <p:cNvCxnSpPr>
              <a:cxnSpLocks/>
            </p:cNvCxnSpPr>
            <p:nvPr/>
          </p:nvCxnSpPr>
          <p:spPr>
            <a:xfrm flipV="1">
              <a:off x="1179259" y="2552013"/>
              <a:ext cx="0" cy="44974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F7AD8443-E68F-62AE-28B9-8B382B49C09F}"/>
                </a:ext>
              </a:extLst>
            </p:cNvPr>
            <p:cNvSpPr txBox="1"/>
            <p:nvPr/>
          </p:nvSpPr>
          <p:spPr>
            <a:xfrm>
              <a:off x="170265" y="1721016"/>
              <a:ext cx="1916038" cy="830997"/>
            </a:xfrm>
            <a:prstGeom prst="rect">
              <a:avLst/>
            </a:prstGeom>
            <a:noFill/>
          </p:spPr>
          <p:txBody>
            <a:bodyPr wrap="square" rtlCol="0">
              <a:spAutoFit/>
            </a:bodyPr>
            <a:lstStyle/>
            <a:p>
              <a:pPr algn="ctr"/>
              <a:r>
                <a:rPr lang="en-IN" sz="1200" dirty="0">
                  <a:solidFill>
                    <a:schemeClr val="bg1">
                      <a:lumMod val="65000"/>
                      <a:lumOff val="35000"/>
                    </a:schemeClr>
                  </a:solidFill>
                  <a:latin typeface="+mn-lt"/>
                </a:rPr>
                <a:t>Cleaning and transforming data into suitable format for analysis</a:t>
              </a:r>
            </a:p>
          </p:txBody>
        </p:sp>
      </p:grpSp>
      <p:grpSp>
        <p:nvGrpSpPr>
          <p:cNvPr id="22" name="Group 21">
            <a:extLst>
              <a:ext uri="{FF2B5EF4-FFF2-40B4-BE49-F238E27FC236}">
                <a16:creationId xmlns:a16="http://schemas.microsoft.com/office/drawing/2014/main" id="{78FA6992-CCDF-E870-FE6F-5422505EBBC8}"/>
              </a:ext>
            </a:extLst>
          </p:cNvPr>
          <p:cNvGrpSpPr/>
          <p:nvPr/>
        </p:nvGrpSpPr>
        <p:grpSpPr>
          <a:xfrm>
            <a:off x="5112759" y="3715406"/>
            <a:ext cx="1770990" cy="1595243"/>
            <a:chOff x="1930750" y="3715406"/>
            <a:chExt cx="1770990" cy="1595243"/>
          </a:xfrm>
        </p:grpSpPr>
        <p:cxnSp>
          <p:nvCxnSpPr>
            <p:cNvPr id="23" name="Straight Connector 22">
              <a:extLst>
                <a:ext uri="{FF2B5EF4-FFF2-40B4-BE49-F238E27FC236}">
                  <a16:creationId xmlns:a16="http://schemas.microsoft.com/office/drawing/2014/main" id="{207CC9AC-6D94-148F-E358-B1D62815DA32}"/>
                </a:ext>
              </a:extLst>
            </p:cNvPr>
            <p:cNvCxnSpPr>
              <a:cxnSpLocks/>
            </p:cNvCxnSpPr>
            <p:nvPr/>
          </p:nvCxnSpPr>
          <p:spPr>
            <a:xfrm flipV="1">
              <a:off x="2857762" y="3715406"/>
              <a:ext cx="0" cy="79458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A0FF1BFE-3CFD-43AD-C5AE-EFD87EA84F03}"/>
                </a:ext>
              </a:extLst>
            </p:cNvPr>
            <p:cNvSpPr txBox="1"/>
            <p:nvPr/>
          </p:nvSpPr>
          <p:spPr>
            <a:xfrm>
              <a:off x="1930750" y="4479652"/>
              <a:ext cx="1770990" cy="830997"/>
            </a:xfrm>
            <a:prstGeom prst="rect">
              <a:avLst/>
            </a:prstGeom>
            <a:noFill/>
          </p:spPr>
          <p:txBody>
            <a:bodyPr wrap="square" rtlCol="0">
              <a:spAutoFit/>
            </a:bodyPr>
            <a:lstStyle/>
            <a:p>
              <a:pPr algn="ctr"/>
              <a:r>
                <a:rPr lang="en-IN" sz="1200" dirty="0">
                  <a:solidFill>
                    <a:schemeClr val="bg1">
                      <a:lumMod val="65000"/>
                      <a:lumOff val="35000"/>
                    </a:schemeClr>
                  </a:solidFill>
                  <a:latin typeface="+mn-lt"/>
                </a:rPr>
                <a:t>Potential pattern and trend identification which may further lead to feature engineering </a:t>
              </a:r>
            </a:p>
          </p:txBody>
        </p:sp>
      </p:grpSp>
      <p:grpSp>
        <p:nvGrpSpPr>
          <p:cNvPr id="25" name="Group 24">
            <a:extLst>
              <a:ext uri="{FF2B5EF4-FFF2-40B4-BE49-F238E27FC236}">
                <a16:creationId xmlns:a16="http://schemas.microsoft.com/office/drawing/2014/main" id="{ABDA1071-D58A-9B27-A179-19B1D4E75D56}"/>
              </a:ext>
            </a:extLst>
          </p:cNvPr>
          <p:cNvGrpSpPr/>
          <p:nvPr/>
        </p:nvGrpSpPr>
        <p:grpSpPr>
          <a:xfrm>
            <a:off x="6517461" y="1511339"/>
            <a:ext cx="1916038" cy="1498722"/>
            <a:chOff x="151347" y="1503032"/>
            <a:chExt cx="1916038" cy="1498722"/>
          </a:xfrm>
        </p:grpSpPr>
        <p:cxnSp>
          <p:nvCxnSpPr>
            <p:cNvPr id="26" name="Straight Connector 25">
              <a:extLst>
                <a:ext uri="{FF2B5EF4-FFF2-40B4-BE49-F238E27FC236}">
                  <a16:creationId xmlns:a16="http://schemas.microsoft.com/office/drawing/2014/main" id="{93725C0B-5F8D-AF6A-DA08-F9E1AA3A7E08}"/>
                </a:ext>
              </a:extLst>
            </p:cNvPr>
            <p:cNvCxnSpPr>
              <a:cxnSpLocks/>
            </p:cNvCxnSpPr>
            <p:nvPr/>
          </p:nvCxnSpPr>
          <p:spPr>
            <a:xfrm flipV="1">
              <a:off x="1179259" y="2709668"/>
              <a:ext cx="0" cy="29208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43067AB7-4F98-58B9-0CCE-348F51B51109}"/>
                </a:ext>
              </a:extLst>
            </p:cNvPr>
            <p:cNvSpPr txBox="1"/>
            <p:nvPr/>
          </p:nvSpPr>
          <p:spPr>
            <a:xfrm>
              <a:off x="151347" y="1503032"/>
              <a:ext cx="1916038" cy="1200329"/>
            </a:xfrm>
            <a:prstGeom prst="rect">
              <a:avLst/>
            </a:prstGeom>
            <a:noFill/>
          </p:spPr>
          <p:txBody>
            <a:bodyPr wrap="square" rtlCol="0">
              <a:spAutoFit/>
            </a:bodyPr>
            <a:lstStyle/>
            <a:p>
              <a:pPr algn="ctr"/>
              <a:r>
                <a:rPr lang="en-US" sz="1200" dirty="0">
                  <a:solidFill>
                    <a:schemeClr val="bg1">
                      <a:lumMod val="65000"/>
                      <a:lumOff val="35000"/>
                    </a:schemeClr>
                  </a:solidFill>
                  <a:latin typeface="+mn-lt"/>
                </a:rPr>
                <a:t>Crafting Features, Choosing Models, Training Models, Tuning Parameters, Evaluating Performance and Interpreting Results</a:t>
              </a:r>
              <a:endParaRPr lang="en-IN" sz="1200" dirty="0">
                <a:solidFill>
                  <a:schemeClr val="bg1">
                    <a:lumMod val="65000"/>
                    <a:lumOff val="35000"/>
                  </a:schemeClr>
                </a:solidFill>
                <a:latin typeface="+mn-lt"/>
              </a:endParaRPr>
            </a:p>
          </p:txBody>
        </p:sp>
      </p:grpSp>
      <p:grpSp>
        <p:nvGrpSpPr>
          <p:cNvPr id="33" name="Group 32">
            <a:extLst>
              <a:ext uri="{FF2B5EF4-FFF2-40B4-BE49-F238E27FC236}">
                <a16:creationId xmlns:a16="http://schemas.microsoft.com/office/drawing/2014/main" id="{004B6069-198C-B428-4787-86E82868EFBF}"/>
              </a:ext>
            </a:extLst>
          </p:cNvPr>
          <p:cNvGrpSpPr/>
          <p:nvPr/>
        </p:nvGrpSpPr>
        <p:grpSpPr>
          <a:xfrm>
            <a:off x="8216464" y="3748622"/>
            <a:ext cx="1770990" cy="1779909"/>
            <a:chOff x="1930750" y="3715406"/>
            <a:chExt cx="1770990" cy="1779909"/>
          </a:xfrm>
        </p:grpSpPr>
        <p:cxnSp>
          <p:nvCxnSpPr>
            <p:cNvPr id="34" name="Straight Connector 33">
              <a:extLst>
                <a:ext uri="{FF2B5EF4-FFF2-40B4-BE49-F238E27FC236}">
                  <a16:creationId xmlns:a16="http://schemas.microsoft.com/office/drawing/2014/main" id="{AFCCDC58-333D-640E-CE62-601547854C53}"/>
                </a:ext>
              </a:extLst>
            </p:cNvPr>
            <p:cNvCxnSpPr>
              <a:cxnSpLocks/>
            </p:cNvCxnSpPr>
            <p:nvPr/>
          </p:nvCxnSpPr>
          <p:spPr>
            <a:xfrm flipV="1">
              <a:off x="2857762" y="3715406"/>
              <a:ext cx="0" cy="79458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8E4A4DE4-3BC4-9477-D120-02F390BB47D0}"/>
                </a:ext>
              </a:extLst>
            </p:cNvPr>
            <p:cNvSpPr txBox="1"/>
            <p:nvPr/>
          </p:nvSpPr>
          <p:spPr>
            <a:xfrm>
              <a:off x="1930750" y="4479652"/>
              <a:ext cx="1770990" cy="1015663"/>
            </a:xfrm>
            <a:prstGeom prst="rect">
              <a:avLst/>
            </a:prstGeom>
            <a:noFill/>
          </p:spPr>
          <p:txBody>
            <a:bodyPr wrap="square" rtlCol="0">
              <a:spAutoFit/>
            </a:bodyPr>
            <a:lstStyle/>
            <a:p>
              <a:pPr algn="ctr"/>
              <a:r>
                <a:rPr lang="en-IN" sz="1200" dirty="0">
                  <a:solidFill>
                    <a:schemeClr val="bg1">
                      <a:lumMod val="65000"/>
                      <a:lumOff val="35000"/>
                    </a:schemeClr>
                  </a:solidFill>
                  <a:latin typeface="+mn-lt"/>
                </a:rPr>
                <a:t>Deploying Model into production so that it can make predictions on new and unseen data</a:t>
              </a:r>
            </a:p>
          </p:txBody>
        </p:sp>
      </p:grpSp>
      <p:grpSp>
        <p:nvGrpSpPr>
          <p:cNvPr id="42" name="Group 41">
            <a:extLst>
              <a:ext uri="{FF2B5EF4-FFF2-40B4-BE49-F238E27FC236}">
                <a16:creationId xmlns:a16="http://schemas.microsoft.com/office/drawing/2014/main" id="{EFA2518E-C517-91D2-8DE6-5F2D1743125B}"/>
              </a:ext>
            </a:extLst>
          </p:cNvPr>
          <p:cNvGrpSpPr/>
          <p:nvPr/>
        </p:nvGrpSpPr>
        <p:grpSpPr>
          <a:xfrm>
            <a:off x="9752548" y="1813149"/>
            <a:ext cx="1934955" cy="1188605"/>
            <a:chOff x="106158" y="1813149"/>
            <a:chExt cx="1934955" cy="1188605"/>
          </a:xfrm>
        </p:grpSpPr>
        <p:cxnSp>
          <p:nvCxnSpPr>
            <p:cNvPr id="43" name="Straight Connector 42">
              <a:extLst>
                <a:ext uri="{FF2B5EF4-FFF2-40B4-BE49-F238E27FC236}">
                  <a16:creationId xmlns:a16="http://schemas.microsoft.com/office/drawing/2014/main" id="{0E9A4B15-F0E6-200B-2B55-0A1C4CC392CE}"/>
                </a:ext>
              </a:extLst>
            </p:cNvPr>
            <p:cNvCxnSpPr>
              <a:cxnSpLocks/>
            </p:cNvCxnSpPr>
            <p:nvPr/>
          </p:nvCxnSpPr>
          <p:spPr>
            <a:xfrm flipV="1">
              <a:off x="1179259" y="2610770"/>
              <a:ext cx="0" cy="3909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A14BDFCA-B97B-0C08-5642-6E32C42E0FC9}"/>
                </a:ext>
              </a:extLst>
            </p:cNvPr>
            <p:cNvSpPr txBox="1"/>
            <p:nvPr/>
          </p:nvSpPr>
          <p:spPr>
            <a:xfrm>
              <a:off x="106158" y="1813149"/>
              <a:ext cx="1934955" cy="830997"/>
            </a:xfrm>
            <a:prstGeom prst="rect">
              <a:avLst/>
            </a:prstGeom>
            <a:noFill/>
          </p:spPr>
          <p:txBody>
            <a:bodyPr wrap="square" rtlCol="0">
              <a:spAutoFit/>
            </a:bodyPr>
            <a:lstStyle/>
            <a:p>
              <a:pPr algn="ctr"/>
              <a:r>
                <a:rPr lang="en-US" sz="1200" dirty="0">
                  <a:solidFill>
                    <a:schemeClr val="bg1">
                      <a:lumMod val="65000"/>
                      <a:lumOff val="35000"/>
                    </a:schemeClr>
                  </a:solidFill>
                  <a:latin typeface="+mn-lt"/>
                </a:rPr>
                <a:t>Ongoing monitoring of model performance to consistently achieve desired outcomes</a:t>
              </a:r>
              <a:endParaRPr lang="en-IN" sz="1200" dirty="0">
                <a:solidFill>
                  <a:schemeClr val="bg1">
                    <a:lumMod val="65000"/>
                    <a:lumOff val="35000"/>
                  </a:schemeClr>
                </a:solidFill>
                <a:latin typeface="+mn-lt"/>
              </a:endParaRPr>
            </a:p>
          </p:txBody>
        </p:sp>
      </p:gr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sz="3000" dirty="0">
                <a:solidFill>
                  <a:schemeClr val="bg1">
                    <a:lumMod val="65000"/>
                    <a:lumOff val="35000"/>
                  </a:schemeClr>
                </a:solidFill>
              </a:rPr>
              <a:t>Putting Ideas into Action:</a:t>
            </a:r>
            <a:r>
              <a:rPr lang="en-US" sz="3000" dirty="0"/>
              <a:t> </a:t>
            </a:r>
            <a:r>
              <a:rPr lang="en-US" sz="3000" dirty="0">
                <a:solidFill>
                  <a:srgbClr val="C00000"/>
                </a:solidFill>
              </a:rPr>
              <a:t>The Machine Learning Process</a:t>
            </a:r>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EFA455-DC84-3DD9-0FD9-86834A7FC5E0}"/>
              </a:ext>
            </a:extLst>
          </p:cNvPr>
          <p:cNvSpPr>
            <a:spLocks noGrp="1"/>
          </p:cNvSpPr>
          <p:nvPr>
            <p:ph type="title"/>
          </p:nvPr>
        </p:nvSpPr>
        <p:spPr>
          <a:xfrm>
            <a:off x="762000" y="466060"/>
            <a:ext cx="10591800" cy="646332"/>
          </a:xfrm>
        </p:spPr>
        <p:txBody>
          <a:bodyPr/>
          <a:lstStyle/>
          <a:p>
            <a:r>
              <a:rPr lang="en-IN" sz="3200" dirty="0">
                <a:solidFill>
                  <a:srgbClr val="C00000"/>
                </a:solidFill>
              </a:rPr>
              <a:t>Data</a:t>
            </a:r>
            <a:r>
              <a:rPr lang="en-IN" sz="3200" dirty="0"/>
              <a:t> </a:t>
            </a:r>
            <a:r>
              <a:rPr lang="en-IN" sz="3200" dirty="0">
                <a:solidFill>
                  <a:schemeClr val="bg1">
                    <a:lumMod val="65000"/>
                    <a:lumOff val="35000"/>
                  </a:schemeClr>
                </a:solidFill>
              </a:rPr>
              <a:t>Landscape</a:t>
            </a:r>
          </a:p>
        </p:txBody>
      </p:sp>
      <p:grpSp>
        <p:nvGrpSpPr>
          <p:cNvPr id="33" name="Group 32">
            <a:extLst>
              <a:ext uri="{FF2B5EF4-FFF2-40B4-BE49-F238E27FC236}">
                <a16:creationId xmlns:a16="http://schemas.microsoft.com/office/drawing/2014/main" id="{C8AC1957-B09D-CBFD-5677-30502C2311DC}"/>
              </a:ext>
            </a:extLst>
          </p:cNvPr>
          <p:cNvGrpSpPr/>
          <p:nvPr/>
        </p:nvGrpSpPr>
        <p:grpSpPr>
          <a:xfrm>
            <a:off x="6960365" y="1286004"/>
            <a:ext cx="1666939" cy="914405"/>
            <a:chOff x="6230408" y="1286004"/>
            <a:chExt cx="1666939" cy="914405"/>
          </a:xfrm>
        </p:grpSpPr>
        <p:sp>
          <p:nvSpPr>
            <p:cNvPr id="15" name="Rectangle 14">
              <a:extLst>
                <a:ext uri="{FF2B5EF4-FFF2-40B4-BE49-F238E27FC236}">
                  <a16:creationId xmlns:a16="http://schemas.microsoft.com/office/drawing/2014/main" id="{DF3BE18E-ED4D-4297-37D6-68B7733921AA}"/>
                </a:ext>
              </a:extLst>
            </p:cNvPr>
            <p:cNvSpPr/>
            <p:nvPr/>
          </p:nvSpPr>
          <p:spPr>
            <a:xfrm>
              <a:off x="6315607" y="1416637"/>
              <a:ext cx="1581740" cy="78377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80:20</a:t>
              </a:r>
              <a:br>
                <a:rPr lang="en-IN" dirty="0"/>
              </a:br>
              <a:r>
                <a:rPr lang="en-IN" sz="1200" dirty="0"/>
                <a:t>Data Split</a:t>
              </a:r>
            </a:p>
          </p:txBody>
        </p:sp>
        <p:sp>
          <p:nvSpPr>
            <p:cNvPr id="16" name="Oval 15">
              <a:extLst>
                <a:ext uri="{FF2B5EF4-FFF2-40B4-BE49-F238E27FC236}">
                  <a16:creationId xmlns:a16="http://schemas.microsoft.com/office/drawing/2014/main" id="{1E0E9F75-CBA5-9CE2-A1EF-6067E84B98EC}"/>
                </a:ext>
              </a:extLst>
            </p:cNvPr>
            <p:cNvSpPr/>
            <p:nvPr/>
          </p:nvSpPr>
          <p:spPr>
            <a:xfrm>
              <a:off x="6230408" y="1286004"/>
              <a:ext cx="397566" cy="386206"/>
            </a:xfrm>
            <a:prstGeom prst="ellipse">
              <a:avLst/>
            </a:prstGeom>
            <a:solidFill>
              <a:schemeClr val="tx1"/>
            </a:solidFill>
            <a:ln w="38100">
              <a:solidFill>
                <a:srgbClr val="3578AF"/>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3578AF"/>
                  </a:solidFill>
                </a:rPr>
                <a:t>/</a:t>
              </a:r>
            </a:p>
          </p:txBody>
        </p:sp>
      </p:grpSp>
      <p:grpSp>
        <p:nvGrpSpPr>
          <p:cNvPr id="34" name="Group 33">
            <a:extLst>
              <a:ext uri="{FF2B5EF4-FFF2-40B4-BE49-F238E27FC236}">
                <a16:creationId xmlns:a16="http://schemas.microsoft.com/office/drawing/2014/main" id="{D330EB4F-7187-D166-54BB-5CE94D1DAE76}"/>
              </a:ext>
            </a:extLst>
          </p:cNvPr>
          <p:cNvGrpSpPr/>
          <p:nvPr/>
        </p:nvGrpSpPr>
        <p:grpSpPr>
          <a:xfrm>
            <a:off x="9260436" y="1271259"/>
            <a:ext cx="1666939" cy="920085"/>
            <a:chOff x="9260436" y="1271259"/>
            <a:chExt cx="1666939" cy="920085"/>
          </a:xfrm>
        </p:grpSpPr>
        <p:sp>
          <p:nvSpPr>
            <p:cNvPr id="17" name="Rectangle 16">
              <a:extLst>
                <a:ext uri="{FF2B5EF4-FFF2-40B4-BE49-F238E27FC236}">
                  <a16:creationId xmlns:a16="http://schemas.microsoft.com/office/drawing/2014/main" id="{B8E8E5CC-2C86-3708-121B-235095604093}"/>
                </a:ext>
              </a:extLst>
            </p:cNvPr>
            <p:cNvSpPr/>
            <p:nvPr/>
          </p:nvSpPr>
          <p:spPr>
            <a:xfrm>
              <a:off x="9345635" y="1407572"/>
              <a:ext cx="1581740" cy="78377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10.05%</a:t>
              </a:r>
            </a:p>
            <a:p>
              <a:pPr algn="ctr"/>
              <a:r>
                <a:rPr lang="en-IN" sz="1200" dirty="0"/>
                <a:t>Transactions made</a:t>
              </a:r>
            </a:p>
          </p:txBody>
        </p:sp>
        <p:sp>
          <p:nvSpPr>
            <p:cNvPr id="18" name="Oval 17">
              <a:extLst>
                <a:ext uri="{FF2B5EF4-FFF2-40B4-BE49-F238E27FC236}">
                  <a16:creationId xmlns:a16="http://schemas.microsoft.com/office/drawing/2014/main" id="{572FD92D-E6B5-5A79-5BB6-AD93C451D635}"/>
                </a:ext>
              </a:extLst>
            </p:cNvPr>
            <p:cNvSpPr/>
            <p:nvPr/>
          </p:nvSpPr>
          <p:spPr>
            <a:xfrm>
              <a:off x="9260436" y="1271259"/>
              <a:ext cx="397566" cy="386206"/>
            </a:xfrm>
            <a:prstGeom prst="ellipse">
              <a:avLst/>
            </a:prstGeom>
            <a:solidFill>
              <a:schemeClr val="tx1"/>
            </a:solidFill>
            <a:ln w="38100">
              <a:solidFill>
                <a:srgbClr val="3578AF"/>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3578AF"/>
                  </a:solidFill>
                </a:rPr>
                <a:t>%</a:t>
              </a:r>
            </a:p>
          </p:txBody>
        </p:sp>
      </p:grpSp>
      <p:grpSp>
        <p:nvGrpSpPr>
          <p:cNvPr id="31" name="Group 30">
            <a:extLst>
              <a:ext uri="{FF2B5EF4-FFF2-40B4-BE49-F238E27FC236}">
                <a16:creationId xmlns:a16="http://schemas.microsoft.com/office/drawing/2014/main" id="{68C93A7F-ED3E-68D9-B1A0-76893544E26A}"/>
              </a:ext>
            </a:extLst>
          </p:cNvPr>
          <p:cNvGrpSpPr/>
          <p:nvPr/>
        </p:nvGrpSpPr>
        <p:grpSpPr>
          <a:xfrm>
            <a:off x="2360225" y="1297058"/>
            <a:ext cx="1666939" cy="914405"/>
            <a:chOff x="877944" y="1279795"/>
            <a:chExt cx="1666939" cy="914405"/>
          </a:xfrm>
        </p:grpSpPr>
        <p:sp>
          <p:nvSpPr>
            <p:cNvPr id="5" name="Rectangle 4">
              <a:extLst>
                <a:ext uri="{FF2B5EF4-FFF2-40B4-BE49-F238E27FC236}">
                  <a16:creationId xmlns:a16="http://schemas.microsoft.com/office/drawing/2014/main" id="{0AD371C9-B4D6-7DCF-2760-83FF92B6ADA8}"/>
                </a:ext>
              </a:extLst>
            </p:cNvPr>
            <p:cNvSpPr/>
            <p:nvPr/>
          </p:nvSpPr>
          <p:spPr>
            <a:xfrm>
              <a:off x="963143" y="1410428"/>
              <a:ext cx="1581740" cy="78377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200K</a:t>
              </a:r>
            </a:p>
            <a:p>
              <a:pPr algn="ctr"/>
              <a:r>
                <a:rPr lang="en-IN" sz="1200" dirty="0">
                  <a:solidFill>
                    <a:schemeClr val="tx1"/>
                  </a:solidFill>
                </a:rPr>
                <a:t>Customers</a:t>
              </a:r>
              <a:endParaRPr lang="en-IN" dirty="0">
                <a:solidFill>
                  <a:schemeClr val="tx1"/>
                </a:solidFill>
              </a:endParaRPr>
            </a:p>
          </p:txBody>
        </p:sp>
        <p:sp>
          <p:nvSpPr>
            <p:cNvPr id="11" name="Oval 10">
              <a:extLst>
                <a:ext uri="{FF2B5EF4-FFF2-40B4-BE49-F238E27FC236}">
                  <a16:creationId xmlns:a16="http://schemas.microsoft.com/office/drawing/2014/main" id="{90313942-9382-B503-122B-FA5696EAF06E}"/>
                </a:ext>
              </a:extLst>
            </p:cNvPr>
            <p:cNvSpPr/>
            <p:nvPr/>
          </p:nvSpPr>
          <p:spPr>
            <a:xfrm>
              <a:off x="877944" y="1279795"/>
              <a:ext cx="397566" cy="386206"/>
            </a:xfrm>
            <a:prstGeom prst="ellipse">
              <a:avLst/>
            </a:prstGeom>
            <a:solidFill>
              <a:schemeClr val="tx1"/>
            </a:solidFill>
            <a:ln w="38100">
              <a:solidFill>
                <a:srgbClr val="3578AF"/>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Row - Free interface icons">
              <a:extLst>
                <a:ext uri="{FF2B5EF4-FFF2-40B4-BE49-F238E27FC236}">
                  <a16:creationId xmlns:a16="http://schemas.microsoft.com/office/drawing/2014/main" id="{4B85F46D-96CE-FE50-C372-BBFA48FC3F98}"/>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3078" y="1376350"/>
              <a:ext cx="207298" cy="2072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143FCDC4-C511-A4FD-EDA8-BF2B4E0165E9}"/>
              </a:ext>
            </a:extLst>
          </p:cNvPr>
          <p:cNvGrpSpPr/>
          <p:nvPr/>
        </p:nvGrpSpPr>
        <p:grpSpPr>
          <a:xfrm>
            <a:off x="4660295" y="1286004"/>
            <a:ext cx="1666939" cy="914405"/>
            <a:chOff x="3478224" y="1276720"/>
            <a:chExt cx="1666939" cy="914405"/>
          </a:xfrm>
        </p:grpSpPr>
        <p:sp>
          <p:nvSpPr>
            <p:cNvPr id="13" name="Rectangle 12">
              <a:extLst>
                <a:ext uri="{FF2B5EF4-FFF2-40B4-BE49-F238E27FC236}">
                  <a16:creationId xmlns:a16="http://schemas.microsoft.com/office/drawing/2014/main" id="{BA9AC7D8-1C3D-D9F4-6E03-497506C2FF59}"/>
                </a:ext>
              </a:extLst>
            </p:cNvPr>
            <p:cNvSpPr/>
            <p:nvPr/>
          </p:nvSpPr>
          <p:spPr>
            <a:xfrm>
              <a:off x="3563423" y="1407353"/>
              <a:ext cx="1581740" cy="78377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200 + 214</a:t>
              </a:r>
            </a:p>
            <a:p>
              <a:pPr algn="ctr"/>
              <a:r>
                <a:rPr lang="en-IN" sz="1200" dirty="0"/>
                <a:t>Features</a:t>
              </a:r>
            </a:p>
          </p:txBody>
        </p:sp>
        <p:sp>
          <p:nvSpPr>
            <p:cNvPr id="14" name="Oval 13">
              <a:extLst>
                <a:ext uri="{FF2B5EF4-FFF2-40B4-BE49-F238E27FC236}">
                  <a16:creationId xmlns:a16="http://schemas.microsoft.com/office/drawing/2014/main" id="{1163E4DF-F39A-2EF6-6011-73BDD02DF6EA}"/>
                </a:ext>
              </a:extLst>
            </p:cNvPr>
            <p:cNvSpPr/>
            <p:nvPr/>
          </p:nvSpPr>
          <p:spPr>
            <a:xfrm>
              <a:off x="3478224" y="1276720"/>
              <a:ext cx="397566" cy="386206"/>
            </a:xfrm>
            <a:prstGeom prst="ellipse">
              <a:avLst/>
            </a:prstGeom>
            <a:solidFill>
              <a:schemeClr val="tx1"/>
            </a:solidFill>
            <a:ln w="38100">
              <a:solidFill>
                <a:srgbClr val="3578AF"/>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2" descr="Row - Free interface icons">
              <a:extLst>
                <a:ext uri="{FF2B5EF4-FFF2-40B4-BE49-F238E27FC236}">
                  <a16:creationId xmlns:a16="http://schemas.microsoft.com/office/drawing/2014/main" id="{8CEE49D9-F1E4-8E23-AF11-B12A46017DA0}"/>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73366" y="1366648"/>
              <a:ext cx="207298" cy="207298"/>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a:extLst>
              <a:ext uri="{FF2B5EF4-FFF2-40B4-BE49-F238E27FC236}">
                <a16:creationId xmlns:a16="http://schemas.microsoft.com/office/drawing/2014/main" id="{B3719DF5-3A76-32C3-E2C7-82E6673D67FB}"/>
              </a:ext>
            </a:extLst>
          </p:cNvPr>
          <p:cNvSpPr txBox="1"/>
          <p:nvPr/>
        </p:nvSpPr>
        <p:spPr>
          <a:xfrm>
            <a:off x="2329040" y="2555506"/>
            <a:ext cx="2311030" cy="1015663"/>
          </a:xfrm>
          <a:prstGeom prst="rect">
            <a:avLst/>
          </a:prstGeom>
          <a:noFill/>
        </p:spPr>
        <p:txBody>
          <a:bodyPr wrap="square" rtlCol="0">
            <a:spAutoFit/>
          </a:bodyPr>
          <a:lstStyle/>
          <a:p>
            <a:pPr algn="ctr"/>
            <a:r>
              <a:rPr lang="en-IN" sz="1200" dirty="0">
                <a:solidFill>
                  <a:schemeClr val="bg1">
                    <a:lumMod val="65000"/>
                    <a:lumOff val="35000"/>
                  </a:schemeClr>
                </a:solidFill>
                <a:latin typeface="+mn-lt"/>
              </a:rPr>
              <a:t>#1</a:t>
            </a:r>
          </a:p>
          <a:p>
            <a:pPr algn="ctr"/>
            <a:r>
              <a:rPr lang="en-US" sz="1200" dirty="0">
                <a:solidFill>
                  <a:schemeClr val="bg1">
                    <a:lumMod val="65000"/>
                    <a:lumOff val="35000"/>
                  </a:schemeClr>
                </a:solidFill>
                <a:latin typeface="+mn-lt"/>
              </a:rPr>
              <a:t>The data's descriptive statistics reveal notable diversity in standard deviation ranging from 0.007 to 21</a:t>
            </a:r>
          </a:p>
        </p:txBody>
      </p:sp>
      <p:sp>
        <p:nvSpPr>
          <p:cNvPr id="22" name="TextBox 21">
            <a:extLst>
              <a:ext uri="{FF2B5EF4-FFF2-40B4-BE49-F238E27FC236}">
                <a16:creationId xmlns:a16="http://schemas.microsoft.com/office/drawing/2014/main" id="{F6620C9A-35A8-12F9-4C6F-0159222E7135}"/>
              </a:ext>
            </a:extLst>
          </p:cNvPr>
          <p:cNvSpPr txBox="1"/>
          <p:nvPr/>
        </p:nvSpPr>
        <p:spPr>
          <a:xfrm>
            <a:off x="4804635" y="2544766"/>
            <a:ext cx="3044579" cy="1015663"/>
          </a:xfrm>
          <a:prstGeom prst="rect">
            <a:avLst/>
          </a:prstGeom>
          <a:noFill/>
        </p:spPr>
        <p:txBody>
          <a:bodyPr wrap="square" rtlCol="0">
            <a:spAutoFit/>
          </a:bodyPr>
          <a:lstStyle/>
          <a:p>
            <a:pPr algn="ctr"/>
            <a:r>
              <a:rPr lang="en-US" sz="1200" dirty="0">
                <a:solidFill>
                  <a:schemeClr val="bg1">
                    <a:lumMod val="65000"/>
                    <a:lumOff val="35000"/>
                  </a:schemeClr>
                </a:solidFill>
                <a:latin typeface="+mn-lt"/>
              </a:rPr>
              <a:t>#2</a:t>
            </a:r>
          </a:p>
          <a:p>
            <a:pPr algn="ctr"/>
            <a:r>
              <a:rPr lang="en-US" sz="1200" dirty="0">
                <a:solidFill>
                  <a:schemeClr val="bg1">
                    <a:lumMod val="65000"/>
                    <a:lumOff val="35000"/>
                  </a:schemeClr>
                </a:solidFill>
                <a:latin typeface="+mn-lt"/>
              </a:rPr>
              <a:t>The data was devoid of any missing values. Additionally, there were no instances of high correlation, nor were there variables with zero variance.</a:t>
            </a:r>
          </a:p>
        </p:txBody>
      </p:sp>
      <p:sp>
        <p:nvSpPr>
          <p:cNvPr id="23" name="TextBox 22">
            <a:extLst>
              <a:ext uri="{FF2B5EF4-FFF2-40B4-BE49-F238E27FC236}">
                <a16:creationId xmlns:a16="http://schemas.microsoft.com/office/drawing/2014/main" id="{BA44908D-87B1-A607-2575-1D070D8D20F9}"/>
              </a:ext>
            </a:extLst>
          </p:cNvPr>
          <p:cNvSpPr txBox="1"/>
          <p:nvPr/>
        </p:nvSpPr>
        <p:spPr>
          <a:xfrm>
            <a:off x="8013778" y="2523715"/>
            <a:ext cx="3021496" cy="1200329"/>
          </a:xfrm>
          <a:prstGeom prst="rect">
            <a:avLst/>
          </a:prstGeom>
          <a:noFill/>
        </p:spPr>
        <p:txBody>
          <a:bodyPr wrap="square" rtlCol="0">
            <a:spAutoFit/>
          </a:bodyPr>
          <a:lstStyle/>
          <a:p>
            <a:pPr algn="ctr"/>
            <a:r>
              <a:rPr lang="en-US" sz="1200" dirty="0">
                <a:solidFill>
                  <a:schemeClr val="bg1">
                    <a:lumMod val="65000"/>
                    <a:lumOff val="35000"/>
                  </a:schemeClr>
                </a:solidFill>
                <a:latin typeface="+mn-lt"/>
              </a:rPr>
              <a:t>#3</a:t>
            </a:r>
          </a:p>
          <a:p>
            <a:pPr algn="ctr"/>
            <a:r>
              <a:rPr lang="en-US" sz="1200" b="0" i="0" dirty="0">
                <a:solidFill>
                  <a:schemeClr val="bg1">
                    <a:lumMod val="65000"/>
                    <a:lumOff val="35000"/>
                  </a:schemeClr>
                </a:solidFill>
                <a:effectLst/>
                <a:latin typeface="Söhne"/>
              </a:rPr>
              <a:t>After examining all variables in both the training and test datasets, no significant distribution differences were observed. This assures that the training data reliably represents the test data</a:t>
            </a:r>
            <a:endParaRPr lang="en-US" sz="1200" dirty="0">
              <a:solidFill>
                <a:schemeClr val="bg1">
                  <a:lumMod val="65000"/>
                  <a:lumOff val="35000"/>
                </a:schemeClr>
              </a:solidFill>
              <a:latin typeface="+mn-lt"/>
            </a:endParaRPr>
          </a:p>
        </p:txBody>
      </p:sp>
      <p:sp>
        <p:nvSpPr>
          <p:cNvPr id="24" name="Rectangle 23">
            <a:extLst>
              <a:ext uri="{FF2B5EF4-FFF2-40B4-BE49-F238E27FC236}">
                <a16:creationId xmlns:a16="http://schemas.microsoft.com/office/drawing/2014/main" id="{C666702A-D404-E1B3-EE6A-4A3EC7BDD5D8}"/>
              </a:ext>
            </a:extLst>
          </p:cNvPr>
          <p:cNvSpPr/>
          <p:nvPr/>
        </p:nvSpPr>
        <p:spPr>
          <a:xfrm>
            <a:off x="0" y="4202832"/>
            <a:ext cx="12192000" cy="1794723"/>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Diagonal Corners Snipped 25">
            <a:extLst>
              <a:ext uri="{FF2B5EF4-FFF2-40B4-BE49-F238E27FC236}">
                <a16:creationId xmlns:a16="http://schemas.microsoft.com/office/drawing/2014/main" id="{DCFBB3AC-E74D-1973-E979-0F7C9860F029}"/>
              </a:ext>
            </a:extLst>
          </p:cNvPr>
          <p:cNvSpPr/>
          <p:nvPr/>
        </p:nvSpPr>
        <p:spPr>
          <a:xfrm>
            <a:off x="944337" y="4345128"/>
            <a:ext cx="3481536" cy="335091"/>
          </a:xfrm>
          <a:prstGeom prst="snip2Diag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Feature Engineering Techniques Used</a:t>
            </a:r>
          </a:p>
        </p:txBody>
      </p:sp>
      <p:sp>
        <p:nvSpPr>
          <p:cNvPr id="27" name="TextBox 26">
            <a:extLst>
              <a:ext uri="{FF2B5EF4-FFF2-40B4-BE49-F238E27FC236}">
                <a16:creationId xmlns:a16="http://schemas.microsoft.com/office/drawing/2014/main" id="{BD5DAB0B-356A-93EE-C5DC-30E4F4EBE47A}"/>
              </a:ext>
            </a:extLst>
          </p:cNvPr>
          <p:cNvSpPr txBox="1"/>
          <p:nvPr/>
        </p:nvSpPr>
        <p:spPr>
          <a:xfrm>
            <a:off x="877944" y="4822515"/>
            <a:ext cx="5753325" cy="892552"/>
          </a:xfrm>
          <a:prstGeom prst="rect">
            <a:avLst/>
          </a:prstGeom>
          <a:noFill/>
        </p:spPr>
        <p:txBody>
          <a:bodyPr wrap="square" rtlCol="0">
            <a:spAutoFit/>
          </a:bodyPr>
          <a:lstStyle/>
          <a:p>
            <a:r>
              <a:rPr lang="en-US" sz="1600" b="1" i="0" dirty="0">
                <a:solidFill>
                  <a:srgbClr val="C00000"/>
                </a:solidFill>
                <a:effectLst/>
                <a:latin typeface="+mn-lt"/>
              </a:rPr>
              <a:t>1st</a:t>
            </a:r>
            <a:r>
              <a:rPr lang="en-US" sz="1200" b="0" i="0" dirty="0">
                <a:solidFill>
                  <a:schemeClr val="bg1">
                    <a:lumMod val="65000"/>
                    <a:lumOff val="35000"/>
                  </a:schemeClr>
                </a:solidFill>
                <a:effectLst/>
                <a:latin typeface="+mn-lt"/>
              </a:rPr>
              <a:t> approach involved generating descriptive statistical features—such as mean, median, minimum, maximum, standard deviation, kurtosis, and skewness—for each customer. By incorporating these features, the model gains a comprehensive understanding of each customer's transactional profile</a:t>
            </a:r>
            <a:endParaRPr lang="en-IN" sz="1200" dirty="0">
              <a:solidFill>
                <a:schemeClr val="bg1">
                  <a:lumMod val="65000"/>
                  <a:lumOff val="35000"/>
                </a:schemeClr>
              </a:solidFill>
              <a:latin typeface="+mn-lt"/>
            </a:endParaRPr>
          </a:p>
        </p:txBody>
      </p:sp>
      <p:sp>
        <p:nvSpPr>
          <p:cNvPr id="28" name="TextBox 27">
            <a:extLst>
              <a:ext uri="{FF2B5EF4-FFF2-40B4-BE49-F238E27FC236}">
                <a16:creationId xmlns:a16="http://schemas.microsoft.com/office/drawing/2014/main" id="{0652BD8D-5216-8EE3-EBBE-153DF39864B4}"/>
              </a:ext>
            </a:extLst>
          </p:cNvPr>
          <p:cNvSpPr txBox="1"/>
          <p:nvPr/>
        </p:nvSpPr>
        <p:spPr>
          <a:xfrm>
            <a:off x="6631269" y="4637849"/>
            <a:ext cx="4722531" cy="1077218"/>
          </a:xfrm>
          <a:prstGeom prst="rect">
            <a:avLst/>
          </a:prstGeom>
          <a:noFill/>
        </p:spPr>
        <p:txBody>
          <a:bodyPr wrap="square" rtlCol="0">
            <a:spAutoFit/>
          </a:bodyPr>
          <a:lstStyle/>
          <a:p>
            <a:r>
              <a:rPr lang="en-US" sz="1600" b="1" dirty="0">
                <a:solidFill>
                  <a:srgbClr val="C00000"/>
                </a:solidFill>
                <a:latin typeface="+mn-lt"/>
              </a:rPr>
              <a:t>2nd</a:t>
            </a:r>
            <a:r>
              <a:rPr lang="en-US" sz="1200" dirty="0">
                <a:solidFill>
                  <a:schemeClr val="bg1">
                    <a:lumMod val="65000"/>
                    <a:lumOff val="35000"/>
                  </a:schemeClr>
                </a:solidFill>
                <a:latin typeface="+mn-lt"/>
              </a:rPr>
              <a:t> approach was to create features containing values transformed using Weight of Evidence (WOE) for all features, along with the features’ descriptive statistics. This aids the model in capturing the predictive power of variables and enhancing its ability to distinguish between different customer transaction behaviors.</a:t>
            </a:r>
            <a:endParaRPr lang="en-IN" sz="1200" dirty="0">
              <a:solidFill>
                <a:schemeClr val="bg1">
                  <a:lumMod val="65000"/>
                  <a:lumOff val="35000"/>
                </a:schemeClr>
              </a:solidFill>
              <a:latin typeface="+mn-lt"/>
            </a:endParaRPr>
          </a:p>
        </p:txBody>
      </p:sp>
      <p:sp>
        <p:nvSpPr>
          <p:cNvPr id="29" name="Arrow: Pentagon 28">
            <a:extLst>
              <a:ext uri="{FF2B5EF4-FFF2-40B4-BE49-F238E27FC236}">
                <a16:creationId xmlns:a16="http://schemas.microsoft.com/office/drawing/2014/main" id="{0280315F-987C-422C-3CD7-C3A1FDC496CD}"/>
              </a:ext>
            </a:extLst>
          </p:cNvPr>
          <p:cNvSpPr/>
          <p:nvPr/>
        </p:nvSpPr>
        <p:spPr>
          <a:xfrm>
            <a:off x="944337" y="2751332"/>
            <a:ext cx="1220138" cy="693287"/>
          </a:xfrm>
          <a:prstGeom prst="homePlate">
            <a:avLst>
              <a:gd name="adj" fmla="val 21140"/>
            </a:avLst>
          </a:prstGeom>
          <a:solidFill>
            <a:srgbClr val="3578A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Data Description</a:t>
            </a:r>
          </a:p>
        </p:txBody>
      </p:sp>
    </p:spTree>
    <p:extLst>
      <p:ext uri="{BB962C8B-B14F-4D97-AF65-F5344CB8AC3E}">
        <p14:creationId xmlns:p14="http://schemas.microsoft.com/office/powerpoint/2010/main" val="358241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432589" y="710678"/>
            <a:ext cx="10591800" cy="646332"/>
          </a:xfrm>
        </p:spPr>
        <p:txBody>
          <a:bodyPr/>
          <a:lstStyle/>
          <a:p>
            <a:r>
              <a:rPr lang="en-US" sz="3000" dirty="0">
                <a:solidFill>
                  <a:srgbClr val="C00000"/>
                </a:solidFill>
              </a:rPr>
              <a:t>Model Training </a:t>
            </a:r>
            <a:r>
              <a:rPr lang="en-US" sz="3000" dirty="0">
                <a:solidFill>
                  <a:schemeClr val="bg1">
                    <a:lumMod val="65000"/>
                    <a:lumOff val="35000"/>
                  </a:schemeClr>
                </a:solidFill>
              </a:rPr>
              <a:t>Workflow</a:t>
            </a:r>
            <a:endParaRPr lang="en-US" sz="3000" dirty="0">
              <a:solidFill>
                <a:srgbClr val="C00000"/>
              </a:solidFill>
            </a:endParaRPr>
          </a:p>
        </p:txBody>
      </p:sp>
      <p:sp>
        <p:nvSpPr>
          <p:cNvPr id="26" name="Rectangle 25">
            <a:extLst>
              <a:ext uri="{FF2B5EF4-FFF2-40B4-BE49-F238E27FC236}">
                <a16:creationId xmlns:a16="http://schemas.microsoft.com/office/drawing/2014/main" id="{E93C4984-1C32-7E86-ACF0-E82EF2323FF4}"/>
              </a:ext>
            </a:extLst>
          </p:cNvPr>
          <p:cNvSpPr/>
          <p:nvPr/>
        </p:nvSpPr>
        <p:spPr>
          <a:xfrm>
            <a:off x="585989" y="1389212"/>
            <a:ext cx="1586711" cy="5168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Data Splitting</a:t>
            </a:r>
          </a:p>
        </p:txBody>
      </p:sp>
      <p:sp>
        <p:nvSpPr>
          <p:cNvPr id="27" name="TextBox 26">
            <a:extLst>
              <a:ext uri="{FF2B5EF4-FFF2-40B4-BE49-F238E27FC236}">
                <a16:creationId xmlns:a16="http://schemas.microsoft.com/office/drawing/2014/main" id="{4220EE22-1EB9-3A33-20CF-2C447802BB7E}"/>
              </a:ext>
            </a:extLst>
          </p:cNvPr>
          <p:cNvSpPr txBox="1"/>
          <p:nvPr/>
        </p:nvSpPr>
        <p:spPr>
          <a:xfrm>
            <a:off x="585989" y="1975556"/>
            <a:ext cx="1586712" cy="2123658"/>
          </a:xfrm>
          <a:prstGeom prst="rect">
            <a:avLst/>
          </a:prstGeom>
          <a:noFill/>
        </p:spPr>
        <p:txBody>
          <a:bodyPr wrap="square" rtlCol="0">
            <a:spAutoFit/>
          </a:bodyPr>
          <a:lstStyle/>
          <a:p>
            <a:r>
              <a:rPr lang="en-US" sz="1200" b="0" i="0" dirty="0">
                <a:solidFill>
                  <a:schemeClr val="bg1">
                    <a:lumMod val="65000"/>
                    <a:lumOff val="35000"/>
                  </a:schemeClr>
                </a:solidFill>
                <a:effectLst/>
                <a:latin typeface="+mn-lt"/>
              </a:rPr>
              <a:t>The train data was split randomly into 80% for training and 20% for validation. This split was done in a way that both datasets had the same percentage of the target variable, ensuring a balanced representation.</a:t>
            </a:r>
            <a:endParaRPr lang="en-IN" sz="1200" dirty="0">
              <a:solidFill>
                <a:schemeClr val="bg1">
                  <a:lumMod val="65000"/>
                  <a:lumOff val="35000"/>
                </a:schemeClr>
              </a:solidFill>
              <a:latin typeface="+mn-lt"/>
            </a:endParaRPr>
          </a:p>
        </p:txBody>
      </p:sp>
      <p:graphicFrame>
        <p:nvGraphicFramePr>
          <p:cNvPr id="28" name="Table 27">
            <a:extLst>
              <a:ext uri="{FF2B5EF4-FFF2-40B4-BE49-F238E27FC236}">
                <a16:creationId xmlns:a16="http://schemas.microsoft.com/office/drawing/2014/main" id="{B48476BD-37D3-4918-0727-9BD45485A545}"/>
              </a:ext>
            </a:extLst>
          </p:cNvPr>
          <p:cNvGraphicFramePr>
            <a:graphicFrameLocks noGrp="1"/>
          </p:cNvGraphicFramePr>
          <p:nvPr>
            <p:extLst>
              <p:ext uri="{D42A27DB-BD31-4B8C-83A1-F6EECF244321}">
                <p14:modId xmlns:p14="http://schemas.microsoft.com/office/powerpoint/2010/main" val="401422409"/>
              </p:ext>
            </p:extLst>
          </p:nvPr>
        </p:nvGraphicFramePr>
        <p:xfrm>
          <a:off x="585988" y="4182385"/>
          <a:ext cx="1586711" cy="611804"/>
        </p:xfrm>
        <a:graphic>
          <a:graphicData uri="http://schemas.openxmlformats.org/drawingml/2006/table">
            <a:tbl>
              <a:tblPr>
                <a:tableStyleId>{C4B1156A-380E-4F78-BDF5-A606A8083BF9}</a:tableStyleId>
              </a:tblPr>
              <a:tblGrid>
                <a:gridCol w="661130">
                  <a:extLst>
                    <a:ext uri="{9D8B030D-6E8A-4147-A177-3AD203B41FA5}">
                      <a16:colId xmlns:a16="http://schemas.microsoft.com/office/drawing/2014/main" val="3576910089"/>
                    </a:ext>
                  </a:extLst>
                </a:gridCol>
                <a:gridCol w="925581">
                  <a:extLst>
                    <a:ext uri="{9D8B030D-6E8A-4147-A177-3AD203B41FA5}">
                      <a16:colId xmlns:a16="http://schemas.microsoft.com/office/drawing/2014/main" val="3465274746"/>
                    </a:ext>
                  </a:extLst>
                </a:gridCol>
              </a:tblGrid>
              <a:tr h="201613">
                <a:tc>
                  <a:txBody>
                    <a:bodyPr/>
                    <a:lstStyle/>
                    <a:p>
                      <a:pPr algn="ctr" fontAlgn="b"/>
                      <a:r>
                        <a:rPr lang="en-IN" sz="1100" b="1" u="none" strike="noStrike">
                          <a:solidFill>
                            <a:schemeClr val="bg1">
                              <a:lumMod val="65000"/>
                              <a:lumOff val="35000"/>
                            </a:schemeClr>
                          </a:solidFill>
                          <a:effectLst/>
                        </a:rPr>
                        <a:t>Sample</a:t>
                      </a:r>
                      <a:endParaRPr lang="en-IN" sz="1100" b="1" i="0" u="none" strike="noStrike">
                        <a:solidFill>
                          <a:schemeClr val="bg1">
                            <a:lumMod val="65000"/>
                            <a:lumOff val="35000"/>
                          </a:schemeClr>
                        </a:solidFill>
                        <a:effectLst/>
                        <a:latin typeface="Calibri" panose="020F0502020204030204" pitchFamily="34" charset="0"/>
                      </a:endParaRPr>
                    </a:p>
                  </a:txBody>
                  <a:tcPr marL="4763" marR="4763" marT="4763" marB="0" anchor="ctr">
                    <a:solidFill>
                      <a:schemeClr val="accent1">
                        <a:lumMod val="40000"/>
                        <a:lumOff val="60000"/>
                      </a:schemeClr>
                    </a:solidFill>
                  </a:tcPr>
                </a:tc>
                <a:tc>
                  <a:txBody>
                    <a:bodyPr/>
                    <a:lstStyle/>
                    <a:p>
                      <a:pPr algn="ctr" fontAlgn="b"/>
                      <a:r>
                        <a:rPr lang="en-IN" sz="1100" b="1" u="none" strike="noStrike" dirty="0">
                          <a:solidFill>
                            <a:schemeClr val="bg1">
                              <a:lumMod val="65000"/>
                              <a:lumOff val="35000"/>
                            </a:schemeClr>
                          </a:solidFill>
                          <a:effectLst/>
                        </a:rPr>
                        <a:t>#Customers</a:t>
                      </a:r>
                      <a:endParaRPr lang="en-IN" sz="1100" b="1" i="0" u="none" strike="noStrike" dirty="0">
                        <a:solidFill>
                          <a:schemeClr val="bg1">
                            <a:lumMod val="65000"/>
                            <a:lumOff val="35000"/>
                          </a:schemeClr>
                        </a:solidFill>
                        <a:effectLst/>
                        <a:latin typeface="Calibri" panose="020F0502020204030204" pitchFamily="34" charset="0"/>
                      </a:endParaRPr>
                    </a:p>
                  </a:txBody>
                  <a:tcPr marL="4763" marR="4763" marT="4763" marB="0" anchor="ctr">
                    <a:solidFill>
                      <a:schemeClr val="accent1">
                        <a:lumMod val="40000"/>
                        <a:lumOff val="60000"/>
                      </a:schemeClr>
                    </a:solidFill>
                  </a:tcPr>
                </a:tc>
                <a:extLst>
                  <a:ext uri="{0D108BD9-81ED-4DB2-BD59-A6C34878D82A}">
                    <a16:rowId xmlns:a16="http://schemas.microsoft.com/office/drawing/2014/main" val="2618962293"/>
                  </a:ext>
                </a:extLst>
              </a:tr>
              <a:tr h="218940">
                <a:tc>
                  <a:txBody>
                    <a:bodyPr/>
                    <a:lstStyle/>
                    <a:p>
                      <a:pPr algn="ctr" fontAlgn="b"/>
                      <a:r>
                        <a:rPr lang="en-IN" sz="1100" u="none" strike="noStrike" dirty="0">
                          <a:solidFill>
                            <a:schemeClr val="bg1">
                              <a:lumMod val="65000"/>
                              <a:lumOff val="35000"/>
                            </a:schemeClr>
                          </a:solidFill>
                          <a:effectLst/>
                        </a:rPr>
                        <a:t>Training</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tc>
                  <a:txBody>
                    <a:bodyPr/>
                    <a:lstStyle/>
                    <a:p>
                      <a:pPr algn="ctr" fontAlgn="b"/>
                      <a:r>
                        <a:rPr lang="en-IN" sz="1100" u="none" strike="noStrike" dirty="0">
                          <a:solidFill>
                            <a:schemeClr val="bg1">
                              <a:lumMod val="65000"/>
                              <a:lumOff val="35000"/>
                            </a:schemeClr>
                          </a:solidFill>
                          <a:effectLst/>
                        </a:rPr>
                        <a:t>1,60,000</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870494330"/>
                  </a:ext>
                </a:extLst>
              </a:tr>
              <a:tr h="191251">
                <a:tc>
                  <a:txBody>
                    <a:bodyPr/>
                    <a:lstStyle/>
                    <a:p>
                      <a:pPr algn="ctr" fontAlgn="b"/>
                      <a:r>
                        <a:rPr lang="en-IN" sz="1100" b="0" i="0" u="none" strike="noStrike" dirty="0">
                          <a:solidFill>
                            <a:schemeClr val="bg1">
                              <a:lumMod val="65000"/>
                              <a:lumOff val="35000"/>
                            </a:schemeClr>
                          </a:solidFill>
                          <a:effectLst/>
                          <a:latin typeface="Calibri" panose="020F0502020204030204" pitchFamily="34" charset="0"/>
                        </a:rPr>
                        <a:t>Validation</a:t>
                      </a:r>
                    </a:p>
                  </a:txBody>
                  <a:tcPr marL="4763" marR="4763" marT="4763" marB="0" anchor="ctr"/>
                </a:tc>
                <a:tc>
                  <a:txBody>
                    <a:bodyPr/>
                    <a:lstStyle/>
                    <a:p>
                      <a:pPr algn="ctr" fontAlgn="b"/>
                      <a:r>
                        <a:rPr lang="en-IN" sz="1100" u="none" strike="noStrike" dirty="0">
                          <a:solidFill>
                            <a:schemeClr val="bg1">
                              <a:lumMod val="65000"/>
                              <a:lumOff val="35000"/>
                            </a:schemeClr>
                          </a:solidFill>
                          <a:effectLst/>
                        </a:rPr>
                        <a:t>40,000</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274261029"/>
                  </a:ext>
                </a:extLst>
              </a:tr>
            </a:tbl>
          </a:graphicData>
        </a:graphic>
      </p:graphicFrame>
      <p:sp>
        <p:nvSpPr>
          <p:cNvPr id="29" name="Rectangle 28">
            <a:extLst>
              <a:ext uri="{FF2B5EF4-FFF2-40B4-BE49-F238E27FC236}">
                <a16:creationId xmlns:a16="http://schemas.microsoft.com/office/drawing/2014/main" id="{1B2184B8-9455-6E15-A2B2-2D15DDB22327}"/>
              </a:ext>
            </a:extLst>
          </p:cNvPr>
          <p:cNvSpPr/>
          <p:nvPr/>
        </p:nvSpPr>
        <p:spPr>
          <a:xfrm>
            <a:off x="2322490" y="1389212"/>
            <a:ext cx="2427444" cy="516866"/>
          </a:xfrm>
          <a:prstGeom prst="rect">
            <a:avLst/>
          </a:prstGeom>
          <a:solidFill>
            <a:schemeClr val="bg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Model Selection</a:t>
            </a:r>
          </a:p>
        </p:txBody>
      </p:sp>
      <p:sp>
        <p:nvSpPr>
          <p:cNvPr id="30" name="TextBox 29">
            <a:extLst>
              <a:ext uri="{FF2B5EF4-FFF2-40B4-BE49-F238E27FC236}">
                <a16:creationId xmlns:a16="http://schemas.microsoft.com/office/drawing/2014/main" id="{54F35EF6-7D4D-1B77-B0B9-DB8256DC3F23}"/>
              </a:ext>
            </a:extLst>
          </p:cNvPr>
          <p:cNvSpPr txBox="1"/>
          <p:nvPr/>
        </p:nvSpPr>
        <p:spPr>
          <a:xfrm>
            <a:off x="2322489" y="1975556"/>
            <a:ext cx="2427444" cy="1200329"/>
          </a:xfrm>
          <a:prstGeom prst="rect">
            <a:avLst/>
          </a:prstGeom>
          <a:noFill/>
        </p:spPr>
        <p:txBody>
          <a:bodyPr wrap="square" rtlCol="0">
            <a:spAutoFit/>
          </a:bodyPr>
          <a:lstStyle/>
          <a:p>
            <a:r>
              <a:rPr lang="en-US" sz="1200" b="0" i="0" dirty="0">
                <a:solidFill>
                  <a:schemeClr val="bg1">
                    <a:lumMod val="65000"/>
                    <a:lumOff val="35000"/>
                  </a:schemeClr>
                </a:solidFill>
                <a:effectLst/>
                <a:latin typeface="+mn-lt"/>
              </a:rPr>
              <a:t>Three models </a:t>
            </a:r>
            <a:r>
              <a:rPr lang="en-US" sz="1200" dirty="0">
                <a:solidFill>
                  <a:schemeClr val="bg1">
                    <a:lumMod val="65000"/>
                    <a:lumOff val="35000"/>
                  </a:schemeClr>
                </a:solidFill>
                <a:latin typeface="+mn-lt"/>
              </a:rPr>
              <a:t>were trained </a:t>
            </a:r>
            <a:r>
              <a:rPr lang="en-US" sz="1200" b="0" i="0" dirty="0">
                <a:solidFill>
                  <a:schemeClr val="bg1">
                    <a:lumMod val="65000"/>
                    <a:lumOff val="35000"/>
                  </a:schemeClr>
                </a:solidFill>
                <a:effectLst/>
                <a:latin typeface="+mn-lt"/>
              </a:rPr>
              <a:t>using all 214 features, and Light GBM model exhibited the highest AUC ROC score on validation dataset, thus was chosen for further refinement.</a:t>
            </a:r>
            <a:endParaRPr lang="en-IN" sz="1200" dirty="0">
              <a:solidFill>
                <a:schemeClr val="bg1">
                  <a:lumMod val="65000"/>
                  <a:lumOff val="35000"/>
                </a:schemeClr>
              </a:solidFill>
              <a:latin typeface="+mn-lt"/>
            </a:endParaRPr>
          </a:p>
        </p:txBody>
      </p:sp>
      <p:graphicFrame>
        <p:nvGraphicFramePr>
          <p:cNvPr id="31" name="Table 30">
            <a:extLst>
              <a:ext uri="{FF2B5EF4-FFF2-40B4-BE49-F238E27FC236}">
                <a16:creationId xmlns:a16="http://schemas.microsoft.com/office/drawing/2014/main" id="{EFE78605-C535-5CA9-01E5-B046BB58CB9F}"/>
              </a:ext>
            </a:extLst>
          </p:cNvPr>
          <p:cNvGraphicFramePr>
            <a:graphicFrameLocks noGrp="1"/>
          </p:cNvGraphicFramePr>
          <p:nvPr>
            <p:extLst>
              <p:ext uri="{D42A27DB-BD31-4B8C-83A1-F6EECF244321}">
                <p14:modId xmlns:p14="http://schemas.microsoft.com/office/powerpoint/2010/main" val="1312312684"/>
              </p:ext>
            </p:extLst>
          </p:nvPr>
        </p:nvGraphicFramePr>
        <p:xfrm>
          <a:off x="2322489" y="3245363"/>
          <a:ext cx="2427445" cy="852488"/>
        </p:xfrm>
        <a:graphic>
          <a:graphicData uri="http://schemas.openxmlformats.org/drawingml/2006/table">
            <a:tbl>
              <a:tblPr>
                <a:tableStyleId>{0505E3EF-67EA-436B-97B2-0124C06EBD24}</a:tableStyleId>
              </a:tblPr>
              <a:tblGrid>
                <a:gridCol w="1111251">
                  <a:extLst>
                    <a:ext uri="{9D8B030D-6E8A-4147-A177-3AD203B41FA5}">
                      <a16:colId xmlns:a16="http://schemas.microsoft.com/office/drawing/2014/main" val="2017018897"/>
                    </a:ext>
                  </a:extLst>
                </a:gridCol>
                <a:gridCol w="719232">
                  <a:extLst>
                    <a:ext uri="{9D8B030D-6E8A-4147-A177-3AD203B41FA5}">
                      <a16:colId xmlns:a16="http://schemas.microsoft.com/office/drawing/2014/main" val="3664275674"/>
                    </a:ext>
                  </a:extLst>
                </a:gridCol>
                <a:gridCol w="596962">
                  <a:extLst>
                    <a:ext uri="{9D8B030D-6E8A-4147-A177-3AD203B41FA5}">
                      <a16:colId xmlns:a16="http://schemas.microsoft.com/office/drawing/2014/main" val="598246265"/>
                    </a:ext>
                  </a:extLst>
                </a:gridCol>
              </a:tblGrid>
              <a:tr h="180975">
                <a:tc>
                  <a:txBody>
                    <a:bodyPr/>
                    <a:lstStyle/>
                    <a:p>
                      <a:pPr algn="ctr" fontAlgn="b"/>
                      <a:r>
                        <a:rPr lang="en-IN" sz="1000" b="1" u="none" strike="noStrike" dirty="0">
                          <a:solidFill>
                            <a:schemeClr val="tx1"/>
                          </a:solidFill>
                          <a:effectLst/>
                        </a:rPr>
                        <a:t>Model Name</a:t>
                      </a:r>
                      <a:endParaRPr lang="en-IN" sz="1000" b="1" i="0" u="none" strike="noStrike" dirty="0">
                        <a:solidFill>
                          <a:schemeClr val="tx1"/>
                        </a:solidFill>
                        <a:effectLst/>
                        <a:latin typeface="Calibri" panose="020F0502020204030204" pitchFamily="34" charset="0"/>
                      </a:endParaRPr>
                    </a:p>
                  </a:txBody>
                  <a:tcPr marL="4763" marR="4763" marT="4763" marB="0" anchor="ctr">
                    <a:solidFill>
                      <a:schemeClr val="bg1">
                        <a:lumMod val="50000"/>
                        <a:lumOff val="50000"/>
                      </a:schemeClr>
                    </a:solidFill>
                  </a:tcPr>
                </a:tc>
                <a:tc>
                  <a:txBody>
                    <a:bodyPr/>
                    <a:lstStyle/>
                    <a:p>
                      <a:pPr algn="ctr" fontAlgn="b"/>
                      <a:r>
                        <a:rPr lang="en-IN" sz="1000" b="1" u="none" strike="noStrike" dirty="0">
                          <a:solidFill>
                            <a:schemeClr val="tx1"/>
                          </a:solidFill>
                          <a:effectLst/>
                        </a:rPr>
                        <a:t>Training AUC</a:t>
                      </a:r>
                      <a:endParaRPr lang="en-IN" sz="1000" b="1" i="0" u="none" strike="noStrike" dirty="0">
                        <a:solidFill>
                          <a:schemeClr val="tx1"/>
                        </a:solidFill>
                        <a:effectLst/>
                        <a:latin typeface="Calibri" panose="020F0502020204030204" pitchFamily="34" charset="0"/>
                      </a:endParaRPr>
                    </a:p>
                  </a:txBody>
                  <a:tcPr marL="4763" marR="4763" marT="4763" marB="0" anchor="ctr">
                    <a:solidFill>
                      <a:schemeClr val="bg1">
                        <a:lumMod val="50000"/>
                        <a:lumOff val="50000"/>
                      </a:schemeClr>
                    </a:solidFill>
                  </a:tcPr>
                </a:tc>
                <a:tc>
                  <a:txBody>
                    <a:bodyPr/>
                    <a:lstStyle/>
                    <a:p>
                      <a:pPr algn="ctr" fontAlgn="b"/>
                      <a:r>
                        <a:rPr lang="en-IN" sz="1000" b="1" u="none" strike="noStrike" dirty="0">
                          <a:solidFill>
                            <a:schemeClr val="tx1"/>
                          </a:solidFill>
                          <a:effectLst/>
                        </a:rPr>
                        <a:t>Validtn AUC</a:t>
                      </a:r>
                      <a:endParaRPr lang="en-IN" sz="1000" b="1" i="0" u="none" strike="noStrike" dirty="0">
                        <a:solidFill>
                          <a:schemeClr val="tx1"/>
                        </a:solidFill>
                        <a:effectLst/>
                        <a:latin typeface="Calibri" panose="020F0502020204030204" pitchFamily="34" charset="0"/>
                      </a:endParaRPr>
                    </a:p>
                  </a:txBody>
                  <a:tcPr marL="4763" marR="4763" marT="4763" marB="0" anchor="ctr">
                    <a:solidFill>
                      <a:schemeClr val="bg1">
                        <a:lumMod val="50000"/>
                        <a:lumOff val="50000"/>
                      </a:schemeClr>
                    </a:solidFill>
                  </a:tcPr>
                </a:tc>
                <a:extLst>
                  <a:ext uri="{0D108BD9-81ED-4DB2-BD59-A6C34878D82A}">
                    <a16:rowId xmlns:a16="http://schemas.microsoft.com/office/drawing/2014/main" val="4032886984"/>
                  </a:ext>
                </a:extLst>
              </a:tr>
              <a:tr h="180975">
                <a:tc>
                  <a:txBody>
                    <a:bodyPr/>
                    <a:lstStyle/>
                    <a:p>
                      <a:pPr algn="ctr" fontAlgn="b"/>
                      <a:r>
                        <a:rPr lang="en-IN" sz="1000" u="none" strike="noStrike" dirty="0">
                          <a:effectLst/>
                        </a:rPr>
                        <a:t>Logistic Regression</a:t>
                      </a:r>
                      <a:endParaRPr lang="en-IN" sz="10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IN" sz="1000" u="none" strike="noStrike">
                          <a:effectLst/>
                        </a:rPr>
                        <a:t>0.8326</a:t>
                      </a:r>
                      <a:endParaRPr lang="en-IN" sz="10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IN" sz="1000" u="none" strike="noStrike" dirty="0">
                          <a:effectLst/>
                        </a:rPr>
                        <a:t>0.8367</a:t>
                      </a:r>
                      <a:endParaRPr lang="en-IN" sz="10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773250695"/>
                  </a:ext>
                </a:extLst>
              </a:tr>
              <a:tr h="180975">
                <a:tc>
                  <a:txBody>
                    <a:bodyPr/>
                    <a:lstStyle/>
                    <a:p>
                      <a:pPr algn="ctr" fontAlgn="b"/>
                      <a:r>
                        <a:rPr lang="en-IN" sz="1000" u="none" strike="noStrike">
                          <a:effectLst/>
                        </a:rPr>
                        <a:t>XGBoost</a:t>
                      </a:r>
                      <a:endParaRPr lang="en-IN" sz="10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IN" sz="1000" u="none" strike="noStrike">
                          <a:effectLst/>
                        </a:rPr>
                        <a:t>0.9821</a:t>
                      </a:r>
                      <a:endParaRPr lang="en-IN" sz="10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IN" sz="1000" u="none" strike="noStrike" dirty="0">
                          <a:effectLst/>
                        </a:rPr>
                        <a:t>0.866</a:t>
                      </a:r>
                      <a:endParaRPr lang="en-IN" sz="10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907443857"/>
                  </a:ext>
                </a:extLst>
              </a:tr>
              <a:tr h="180975">
                <a:tc>
                  <a:txBody>
                    <a:bodyPr/>
                    <a:lstStyle/>
                    <a:p>
                      <a:pPr algn="ctr" fontAlgn="b"/>
                      <a:r>
                        <a:rPr lang="en-IN" sz="1000" u="none" strike="noStrike" dirty="0">
                          <a:effectLst/>
                        </a:rPr>
                        <a:t>LiGBM</a:t>
                      </a:r>
                      <a:endParaRPr lang="en-IN" sz="10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IN" sz="1000" u="none" strike="noStrike">
                          <a:effectLst/>
                        </a:rPr>
                        <a:t>0.9251</a:t>
                      </a:r>
                      <a:endParaRPr lang="en-IN" sz="10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IN" sz="1000" u="none" strike="noStrike" dirty="0">
                          <a:effectLst/>
                        </a:rPr>
                        <a:t>0.8726</a:t>
                      </a:r>
                      <a:endParaRPr lang="en-IN" sz="10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575970424"/>
                  </a:ext>
                </a:extLst>
              </a:tr>
            </a:tbl>
          </a:graphicData>
        </a:graphic>
      </p:graphicFrame>
      <p:sp>
        <p:nvSpPr>
          <p:cNvPr id="32" name="Rectangle 31">
            <a:extLst>
              <a:ext uri="{FF2B5EF4-FFF2-40B4-BE49-F238E27FC236}">
                <a16:creationId xmlns:a16="http://schemas.microsoft.com/office/drawing/2014/main" id="{34E8BA26-CBD0-BDCC-EFE6-8DA9AF21BEB6}"/>
              </a:ext>
            </a:extLst>
          </p:cNvPr>
          <p:cNvSpPr/>
          <p:nvPr/>
        </p:nvSpPr>
        <p:spPr>
          <a:xfrm>
            <a:off x="4899724" y="1389212"/>
            <a:ext cx="1700699" cy="516866"/>
          </a:xfrm>
          <a:prstGeom prst="rect">
            <a:avLst/>
          </a:prstGeom>
          <a:solidFill>
            <a:srgbClr val="3578A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Feature Selection</a:t>
            </a:r>
          </a:p>
        </p:txBody>
      </p:sp>
      <p:sp>
        <p:nvSpPr>
          <p:cNvPr id="33" name="TextBox 32">
            <a:extLst>
              <a:ext uri="{FF2B5EF4-FFF2-40B4-BE49-F238E27FC236}">
                <a16:creationId xmlns:a16="http://schemas.microsoft.com/office/drawing/2014/main" id="{2F83CCAD-F655-75ED-0CB5-D155B596CE9A}"/>
              </a:ext>
            </a:extLst>
          </p:cNvPr>
          <p:cNvSpPr txBox="1"/>
          <p:nvPr/>
        </p:nvSpPr>
        <p:spPr>
          <a:xfrm>
            <a:off x="4831723" y="1975555"/>
            <a:ext cx="1910367" cy="2123658"/>
          </a:xfrm>
          <a:prstGeom prst="rect">
            <a:avLst/>
          </a:prstGeom>
          <a:noFill/>
        </p:spPr>
        <p:txBody>
          <a:bodyPr wrap="square" rtlCol="0">
            <a:spAutoFit/>
          </a:bodyPr>
          <a:lstStyle/>
          <a:p>
            <a:r>
              <a:rPr lang="en-US" sz="1200" b="0" i="0" dirty="0">
                <a:solidFill>
                  <a:schemeClr val="bg1">
                    <a:lumMod val="65000"/>
                    <a:lumOff val="35000"/>
                  </a:schemeClr>
                </a:solidFill>
                <a:effectLst/>
                <a:latin typeface="+mn-lt"/>
              </a:rPr>
              <a:t>I tested the impact of newly created features on model performance for feature selection. Since they didn't improve results, I retrained the LightGBM model using only original variables and selected final features based on model importance.</a:t>
            </a:r>
            <a:endParaRPr lang="en-IN" sz="1200" dirty="0">
              <a:solidFill>
                <a:schemeClr val="bg1">
                  <a:lumMod val="65000"/>
                  <a:lumOff val="35000"/>
                </a:schemeClr>
              </a:solidFill>
              <a:latin typeface="+mn-lt"/>
            </a:endParaRPr>
          </a:p>
        </p:txBody>
      </p:sp>
      <p:sp>
        <p:nvSpPr>
          <p:cNvPr id="34" name="Rectangle 33">
            <a:extLst>
              <a:ext uri="{FF2B5EF4-FFF2-40B4-BE49-F238E27FC236}">
                <a16:creationId xmlns:a16="http://schemas.microsoft.com/office/drawing/2014/main" id="{67191BE9-1FE8-49F7-CC0B-C28FADCF73A3}"/>
              </a:ext>
            </a:extLst>
          </p:cNvPr>
          <p:cNvSpPr/>
          <p:nvPr/>
        </p:nvSpPr>
        <p:spPr>
          <a:xfrm>
            <a:off x="6686281" y="1389212"/>
            <a:ext cx="2174384" cy="516866"/>
          </a:xfrm>
          <a:prstGeom prst="rect">
            <a:avLst/>
          </a:prstGeom>
          <a:solidFill>
            <a:schemeClr val="bg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Hyperparameter Tuning</a:t>
            </a:r>
          </a:p>
        </p:txBody>
      </p:sp>
      <p:sp>
        <p:nvSpPr>
          <p:cNvPr id="35" name="TextBox 34">
            <a:extLst>
              <a:ext uri="{FF2B5EF4-FFF2-40B4-BE49-F238E27FC236}">
                <a16:creationId xmlns:a16="http://schemas.microsoft.com/office/drawing/2014/main" id="{32E4A8BB-1BA1-691E-B83E-6A84D3EC13A4}"/>
              </a:ext>
            </a:extLst>
          </p:cNvPr>
          <p:cNvSpPr txBox="1"/>
          <p:nvPr/>
        </p:nvSpPr>
        <p:spPr>
          <a:xfrm>
            <a:off x="6686281" y="1975555"/>
            <a:ext cx="2174384" cy="1754326"/>
          </a:xfrm>
          <a:prstGeom prst="rect">
            <a:avLst/>
          </a:prstGeom>
          <a:noFill/>
        </p:spPr>
        <p:txBody>
          <a:bodyPr wrap="square" rtlCol="0">
            <a:spAutoFit/>
          </a:bodyPr>
          <a:lstStyle/>
          <a:p>
            <a:r>
              <a:rPr lang="en-US" sz="1200" dirty="0">
                <a:solidFill>
                  <a:schemeClr val="bg1">
                    <a:lumMod val="65000"/>
                    <a:lumOff val="35000"/>
                  </a:schemeClr>
                </a:solidFill>
                <a:latin typeface="+mn-lt"/>
              </a:rPr>
              <a:t>The RandomizedSearchCV algorithm was applied for hyperparameter tuning and cross-validation to mitigate overfitting of the base model. Additionally, LightGBM's "is_unbalance" parameter effectively handled class imbalance.</a:t>
            </a:r>
            <a:endParaRPr lang="en-IN" sz="1200" dirty="0">
              <a:solidFill>
                <a:schemeClr val="bg1">
                  <a:lumMod val="65000"/>
                  <a:lumOff val="35000"/>
                </a:schemeClr>
              </a:solidFill>
              <a:latin typeface="+mn-lt"/>
            </a:endParaRPr>
          </a:p>
        </p:txBody>
      </p:sp>
      <p:graphicFrame>
        <p:nvGraphicFramePr>
          <p:cNvPr id="36" name="Table 35">
            <a:extLst>
              <a:ext uri="{FF2B5EF4-FFF2-40B4-BE49-F238E27FC236}">
                <a16:creationId xmlns:a16="http://schemas.microsoft.com/office/drawing/2014/main" id="{62FE80A1-EB2D-D5B9-870A-17012887D929}"/>
              </a:ext>
            </a:extLst>
          </p:cNvPr>
          <p:cNvGraphicFramePr>
            <a:graphicFrameLocks noGrp="1"/>
          </p:cNvGraphicFramePr>
          <p:nvPr>
            <p:extLst>
              <p:ext uri="{D42A27DB-BD31-4B8C-83A1-F6EECF244321}">
                <p14:modId xmlns:p14="http://schemas.microsoft.com/office/powerpoint/2010/main" val="1984995941"/>
              </p:ext>
            </p:extLst>
          </p:nvPr>
        </p:nvGraphicFramePr>
        <p:xfrm>
          <a:off x="6742089" y="3827750"/>
          <a:ext cx="2118576" cy="542925"/>
        </p:xfrm>
        <a:graphic>
          <a:graphicData uri="http://schemas.openxmlformats.org/drawingml/2006/table">
            <a:tbl>
              <a:tblPr>
                <a:tableStyleId>{0505E3EF-67EA-436B-97B2-0124C06EBD24}</a:tableStyleId>
              </a:tblPr>
              <a:tblGrid>
                <a:gridCol w="706192">
                  <a:extLst>
                    <a:ext uri="{9D8B030D-6E8A-4147-A177-3AD203B41FA5}">
                      <a16:colId xmlns:a16="http://schemas.microsoft.com/office/drawing/2014/main" val="3603667918"/>
                    </a:ext>
                  </a:extLst>
                </a:gridCol>
                <a:gridCol w="706192">
                  <a:extLst>
                    <a:ext uri="{9D8B030D-6E8A-4147-A177-3AD203B41FA5}">
                      <a16:colId xmlns:a16="http://schemas.microsoft.com/office/drawing/2014/main" val="4034283408"/>
                    </a:ext>
                  </a:extLst>
                </a:gridCol>
                <a:gridCol w="706192">
                  <a:extLst>
                    <a:ext uri="{9D8B030D-6E8A-4147-A177-3AD203B41FA5}">
                      <a16:colId xmlns:a16="http://schemas.microsoft.com/office/drawing/2014/main" val="2606099769"/>
                    </a:ext>
                  </a:extLst>
                </a:gridCol>
              </a:tblGrid>
              <a:tr h="180975">
                <a:tc>
                  <a:txBody>
                    <a:bodyPr/>
                    <a:lstStyle/>
                    <a:p>
                      <a:pPr algn="ctr" fontAlgn="b"/>
                      <a:r>
                        <a:rPr lang="en-IN" sz="1100" b="1" u="none" strike="noStrike" dirty="0">
                          <a:solidFill>
                            <a:schemeClr val="tx1"/>
                          </a:solidFill>
                          <a:effectLst/>
                        </a:rPr>
                        <a:t>LiGBM</a:t>
                      </a:r>
                      <a:endParaRPr lang="en-IN" sz="1100" b="1" i="0" u="none" strike="noStrike" dirty="0">
                        <a:solidFill>
                          <a:schemeClr val="tx1"/>
                        </a:solidFill>
                        <a:effectLst/>
                        <a:latin typeface="Calibri" panose="020F0502020204030204" pitchFamily="34" charset="0"/>
                      </a:endParaRPr>
                    </a:p>
                  </a:txBody>
                  <a:tcPr marL="4763" marR="4763" marT="4763" marB="0" anchor="ctr">
                    <a:solidFill>
                      <a:schemeClr val="bg1">
                        <a:lumMod val="50000"/>
                        <a:lumOff val="50000"/>
                      </a:schemeClr>
                    </a:solidFill>
                  </a:tcPr>
                </a:tc>
                <a:tc>
                  <a:txBody>
                    <a:bodyPr/>
                    <a:lstStyle/>
                    <a:p>
                      <a:pPr algn="ctr" fontAlgn="b"/>
                      <a:r>
                        <a:rPr lang="en-IN" sz="1100" b="1" u="none" strike="noStrike" dirty="0">
                          <a:solidFill>
                            <a:schemeClr val="tx1"/>
                          </a:solidFill>
                          <a:effectLst/>
                        </a:rPr>
                        <a:t>Training</a:t>
                      </a:r>
                      <a:endParaRPr lang="en-IN" sz="1100" b="1" i="0" u="none" strike="noStrike" dirty="0">
                        <a:solidFill>
                          <a:schemeClr val="tx1"/>
                        </a:solidFill>
                        <a:effectLst/>
                        <a:latin typeface="Calibri" panose="020F0502020204030204" pitchFamily="34" charset="0"/>
                      </a:endParaRPr>
                    </a:p>
                  </a:txBody>
                  <a:tcPr marL="4763" marR="4763" marT="4763" marB="0" anchor="ctr">
                    <a:solidFill>
                      <a:schemeClr val="bg1">
                        <a:lumMod val="50000"/>
                        <a:lumOff val="50000"/>
                      </a:schemeClr>
                    </a:solidFill>
                  </a:tcPr>
                </a:tc>
                <a:tc>
                  <a:txBody>
                    <a:bodyPr/>
                    <a:lstStyle/>
                    <a:p>
                      <a:pPr algn="ctr" fontAlgn="b"/>
                      <a:r>
                        <a:rPr lang="en-IN" sz="1100" b="1" i="0" u="none" strike="noStrike" dirty="0">
                          <a:solidFill>
                            <a:schemeClr val="tx1"/>
                          </a:solidFill>
                          <a:effectLst/>
                          <a:latin typeface="Calibri" panose="020F0502020204030204" pitchFamily="34" charset="0"/>
                        </a:rPr>
                        <a:t>Validtn</a:t>
                      </a:r>
                    </a:p>
                  </a:txBody>
                  <a:tcPr marL="4763" marR="4763" marT="4763" marB="0" anchor="ctr">
                    <a:solidFill>
                      <a:schemeClr val="bg1">
                        <a:lumMod val="50000"/>
                        <a:lumOff val="50000"/>
                      </a:schemeClr>
                    </a:solidFill>
                  </a:tcPr>
                </a:tc>
                <a:extLst>
                  <a:ext uri="{0D108BD9-81ED-4DB2-BD59-A6C34878D82A}">
                    <a16:rowId xmlns:a16="http://schemas.microsoft.com/office/drawing/2014/main" val="1476150401"/>
                  </a:ext>
                </a:extLst>
              </a:tr>
              <a:tr h="180975">
                <a:tc>
                  <a:txBody>
                    <a:bodyPr/>
                    <a:lstStyle/>
                    <a:p>
                      <a:pPr algn="ctr" fontAlgn="b"/>
                      <a:r>
                        <a:rPr lang="en-IN" sz="1100" u="none" strike="noStrike" dirty="0">
                          <a:solidFill>
                            <a:schemeClr val="bg1">
                              <a:lumMod val="65000"/>
                              <a:lumOff val="35000"/>
                            </a:schemeClr>
                          </a:solidFill>
                          <a:effectLst/>
                        </a:rPr>
                        <a:t>Before</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tc>
                  <a:txBody>
                    <a:bodyPr/>
                    <a:lstStyle/>
                    <a:p>
                      <a:pPr algn="ctr" fontAlgn="b"/>
                      <a:r>
                        <a:rPr lang="en-IN" sz="1100" u="none" strike="noStrike">
                          <a:solidFill>
                            <a:schemeClr val="bg1">
                              <a:lumMod val="65000"/>
                              <a:lumOff val="35000"/>
                            </a:schemeClr>
                          </a:solidFill>
                          <a:effectLst/>
                        </a:rPr>
                        <a:t>0.9251</a:t>
                      </a:r>
                      <a:endParaRPr lang="en-IN" sz="1100" b="0" i="0" u="none" strike="noStrike">
                        <a:solidFill>
                          <a:schemeClr val="bg1">
                            <a:lumMod val="65000"/>
                            <a:lumOff val="35000"/>
                          </a:schemeClr>
                        </a:solidFill>
                        <a:effectLst/>
                        <a:latin typeface="Calibri" panose="020F0502020204030204" pitchFamily="34" charset="0"/>
                      </a:endParaRPr>
                    </a:p>
                  </a:txBody>
                  <a:tcPr marL="4763" marR="4763" marT="4763" marB="0" anchor="ctr"/>
                </a:tc>
                <a:tc>
                  <a:txBody>
                    <a:bodyPr/>
                    <a:lstStyle/>
                    <a:p>
                      <a:pPr algn="ctr" fontAlgn="b"/>
                      <a:r>
                        <a:rPr lang="en-IN" sz="1100" u="none" strike="noStrike" dirty="0">
                          <a:solidFill>
                            <a:schemeClr val="bg1">
                              <a:lumMod val="65000"/>
                              <a:lumOff val="35000"/>
                            </a:schemeClr>
                          </a:solidFill>
                          <a:effectLst/>
                        </a:rPr>
                        <a:t>0.8726</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799607304"/>
                  </a:ext>
                </a:extLst>
              </a:tr>
              <a:tr h="180975">
                <a:tc>
                  <a:txBody>
                    <a:bodyPr/>
                    <a:lstStyle/>
                    <a:p>
                      <a:pPr algn="ctr" fontAlgn="b"/>
                      <a:r>
                        <a:rPr lang="en-IN" sz="1100" u="none" strike="noStrike" dirty="0">
                          <a:solidFill>
                            <a:schemeClr val="bg1">
                              <a:lumMod val="65000"/>
                              <a:lumOff val="35000"/>
                            </a:schemeClr>
                          </a:solidFill>
                          <a:effectLst/>
                        </a:rPr>
                        <a:t>After</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tc>
                  <a:txBody>
                    <a:bodyPr/>
                    <a:lstStyle/>
                    <a:p>
                      <a:pPr algn="ctr" fontAlgn="b"/>
                      <a:r>
                        <a:rPr lang="en-IN" sz="1100" u="none" strike="noStrike" dirty="0">
                          <a:solidFill>
                            <a:schemeClr val="bg1">
                              <a:lumMod val="65000"/>
                              <a:lumOff val="35000"/>
                            </a:schemeClr>
                          </a:solidFill>
                          <a:effectLst/>
                        </a:rPr>
                        <a:t>0.9019</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tc>
                  <a:txBody>
                    <a:bodyPr/>
                    <a:lstStyle/>
                    <a:p>
                      <a:pPr algn="ctr" fontAlgn="b"/>
                      <a:r>
                        <a:rPr lang="en-IN" sz="1100" u="none" strike="noStrike" dirty="0">
                          <a:solidFill>
                            <a:schemeClr val="bg1">
                              <a:lumMod val="65000"/>
                              <a:lumOff val="35000"/>
                            </a:schemeClr>
                          </a:solidFill>
                          <a:effectLst/>
                        </a:rPr>
                        <a:t>0.8737</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902214200"/>
                  </a:ext>
                </a:extLst>
              </a:tr>
            </a:tbl>
          </a:graphicData>
        </a:graphic>
      </p:graphicFrame>
      <p:sp>
        <p:nvSpPr>
          <p:cNvPr id="37" name="Rectangle 36">
            <a:extLst>
              <a:ext uri="{FF2B5EF4-FFF2-40B4-BE49-F238E27FC236}">
                <a16:creationId xmlns:a16="http://schemas.microsoft.com/office/drawing/2014/main" id="{90C79F97-B728-84F7-9AFB-96F5203530CA}"/>
              </a:ext>
            </a:extLst>
          </p:cNvPr>
          <p:cNvSpPr/>
          <p:nvPr/>
        </p:nvSpPr>
        <p:spPr>
          <a:xfrm>
            <a:off x="9000185" y="1389212"/>
            <a:ext cx="2558603" cy="5168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Model Validation</a:t>
            </a:r>
          </a:p>
        </p:txBody>
      </p:sp>
      <p:sp>
        <p:nvSpPr>
          <p:cNvPr id="38" name="TextBox 37">
            <a:extLst>
              <a:ext uri="{FF2B5EF4-FFF2-40B4-BE49-F238E27FC236}">
                <a16:creationId xmlns:a16="http://schemas.microsoft.com/office/drawing/2014/main" id="{1E69E2B0-587A-7D65-C5DB-5D9F1E3A27E9}"/>
              </a:ext>
            </a:extLst>
          </p:cNvPr>
          <p:cNvSpPr txBox="1"/>
          <p:nvPr/>
        </p:nvSpPr>
        <p:spPr>
          <a:xfrm>
            <a:off x="8918618" y="1975555"/>
            <a:ext cx="2814036" cy="1015663"/>
          </a:xfrm>
          <a:prstGeom prst="rect">
            <a:avLst/>
          </a:prstGeom>
          <a:noFill/>
        </p:spPr>
        <p:txBody>
          <a:bodyPr wrap="square" rtlCol="0">
            <a:spAutoFit/>
          </a:bodyPr>
          <a:lstStyle/>
          <a:p>
            <a:r>
              <a:rPr lang="en-US" sz="1200" dirty="0">
                <a:solidFill>
                  <a:schemeClr val="bg1">
                    <a:lumMod val="65000"/>
                    <a:lumOff val="35000"/>
                  </a:schemeClr>
                </a:solidFill>
                <a:latin typeface="+mn-lt"/>
              </a:rPr>
              <a:t>For model validation, the tuned model was used to score the test data, and the outcomes were submitted on Kaggle. The obtained results are outlined below.</a:t>
            </a:r>
            <a:endParaRPr lang="en-IN" sz="1200" dirty="0">
              <a:solidFill>
                <a:schemeClr val="bg1">
                  <a:lumMod val="65000"/>
                  <a:lumOff val="35000"/>
                </a:schemeClr>
              </a:solidFill>
              <a:latin typeface="+mn-lt"/>
            </a:endParaRPr>
          </a:p>
        </p:txBody>
      </p:sp>
      <p:graphicFrame>
        <p:nvGraphicFramePr>
          <p:cNvPr id="39" name="Table 38">
            <a:extLst>
              <a:ext uri="{FF2B5EF4-FFF2-40B4-BE49-F238E27FC236}">
                <a16:creationId xmlns:a16="http://schemas.microsoft.com/office/drawing/2014/main" id="{E7152BFA-40F2-E026-65D4-29B91E601B7D}"/>
              </a:ext>
            </a:extLst>
          </p:cNvPr>
          <p:cNvGraphicFramePr>
            <a:graphicFrameLocks noGrp="1"/>
          </p:cNvGraphicFramePr>
          <p:nvPr>
            <p:extLst>
              <p:ext uri="{D42A27DB-BD31-4B8C-83A1-F6EECF244321}">
                <p14:modId xmlns:p14="http://schemas.microsoft.com/office/powerpoint/2010/main" val="4044114766"/>
              </p:ext>
            </p:extLst>
          </p:nvPr>
        </p:nvGraphicFramePr>
        <p:xfrm>
          <a:off x="8992672" y="3147647"/>
          <a:ext cx="2739982" cy="1223011"/>
        </p:xfrm>
        <a:graphic>
          <a:graphicData uri="http://schemas.openxmlformats.org/drawingml/2006/table">
            <a:tbl>
              <a:tblPr>
                <a:tableStyleId>{C4B1156A-380E-4F78-BDF5-A606A8083BF9}</a:tableStyleId>
              </a:tblPr>
              <a:tblGrid>
                <a:gridCol w="1700521">
                  <a:extLst>
                    <a:ext uri="{9D8B030D-6E8A-4147-A177-3AD203B41FA5}">
                      <a16:colId xmlns:a16="http://schemas.microsoft.com/office/drawing/2014/main" val="1461223272"/>
                    </a:ext>
                  </a:extLst>
                </a:gridCol>
                <a:gridCol w="1039461">
                  <a:extLst>
                    <a:ext uri="{9D8B030D-6E8A-4147-A177-3AD203B41FA5}">
                      <a16:colId xmlns:a16="http://schemas.microsoft.com/office/drawing/2014/main" val="1659164006"/>
                    </a:ext>
                  </a:extLst>
                </a:gridCol>
              </a:tblGrid>
              <a:tr h="180975">
                <a:tc>
                  <a:txBody>
                    <a:bodyPr/>
                    <a:lstStyle/>
                    <a:p>
                      <a:pPr algn="ctr" fontAlgn="b"/>
                      <a:r>
                        <a:rPr lang="en-IN" sz="1100" b="1" u="none" strike="noStrike" dirty="0">
                          <a:solidFill>
                            <a:schemeClr val="bg1">
                              <a:lumMod val="65000"/>
                              <a:lumOff val="35000"/>
                            </a:schemeClr>
                          </a:solidFill>
                          <a:effectLst/>
                        </a:rPr>
                        <a:t>Data sample</a:t>
                      </a:r>
                      <a:endParaRPr lang="en-IN" sz="1100" b="1" i="0" u="none" strike="noStrike" dirty="0">
                        <a:solidFill>
                          <a:schemeClr val="bg1">
                            <a:lumMod val="65000"/>
                            <a:lumOff val="35000"/>
                          </a:schemeClr>
                        </a:solidFill>
                        <a:effectLst/>
                        <a:latin typeface="Calibri" panose="020F0502020204030204" pitchFamily="34" charset="0"/>
                      </a:endParaRPr>
                    </a:p>
                  </a:txBody>
                  <a:tcPr marL="4763" marR="4763" marT="4763" marB="0" anchor="ctr">
                    <a:solidFill>
                      <a:schemeClr val="accent1">
                        <a:lumMod val="40000"/>
                        <a:lumOff val="60000"/>
                      </a:schemeClr>
                    </a:solidFill>
                  </a:tcPr>
                </a:tc>
                <a:tc>
                  <a:txBody>
                    <a:bodyPr/>
                    <a:lstStyle/>
                    <a:p>
                      <a:pPr algn="ctr" fontAlgn="b"/>
                      <a:r>
                        <a:rPr lang="en-IN" sz="1100" b="1" u="none" strike="noStrike" dirty="0">
                          <a:solidFill>
                            <a:schemeClr val="bg1">
                              <a:lumMod val="65000"/>
                              <a:lumOff val="35000"/>
                            </a:schemeClr>
                          </a:solidFill>
                          <a:effectLst/>
                        </a:rPr>
                        <a:t>AUC ROC score</a:t>
                      </a:r>
                      <a:endParaRPr lang="en-IN" sz="1100" b="1" i="0" u="none" strike="noStrike" dirty="0">
                        <a:solidFill>
                          <a:schemeClr val="bg1">
                            <a:lumMod val="65000"/>
                            <a:lumOff val="35000"/>
                          </a:schemeClr>
                        </a:solidFill>
                        <a:effectLst/>
                        <a:latin typeface="Calibri" panose="020F0502020204030204" pitchFamily="34" charset="0"/>
                      </a:endParaRPr>
                    </a:p>
                  </a:txBody>
                  <a:tcPr marL="4763" marR="4763" marT="4763" marB="0" anchor="ctr">
                    <a:solidFill>
                      <a:schemeClr val="accent1">
                        <a:lumMod val="40000"/>
                        <a:lumOff val="60000"/>
                      </a:schemeClr>
                    </a:solidFill>
                  </a:tcPr>
                </a:tc>
                <a:extLst>
                  <a:ext uri="{0D108BD9-81ED-4DB2-BD59-A6C34878D82A}">
                    <a16:rowId xmlns:a16="http://schemas.microsoft.com/office/drawing/2014/main" val="1556819730"/>
                  </a:ext>
                </a:extLst>
              </a:tr>
              <a:tr h="180975">
                <a:tc>
                  <a:txBody>
                    <a:bodyPr/>
                    <a:lstStyle/>
                    <a:p>
                      <a:pPr algn="ctr" fontAlgn="b"/>
                      <a:r>
                        <a:rPr lang="en-IN" sz="1100" u="none" strike="noStrike" dirty="0">
                          <a:solidFill>
                            <a:schemeClr val="bg1">
                              <a:lumMod val="65000"/>
                              <a:lumOff val="35000"/>
                            </a:schemeClr>
                          </a:solidFill>
                          <a:effectLst/>
                        </a:rPr>
                        <a:t>Train</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tc>
                  <a:txBody>
                    <a:bodyPr/>
                    <a:lstStyle/>
                    <a:p>
                      <a:pPr algn="ctr" fontAlgn="b"/>
                      <a:r>
                        <a:rPr lang="en-IN" sz="1100" u="none" strike="noStrike" dirty="0">
                          <a:solidFill>
                            <a:schemeClr val="bg1">
                              <a:lumMod val="65000"/>
                              <a:lumOff val="35000"/>
                            </a:schemeClr>
                          </a:solidFill>
                          <a:effectLst/>
                        </a:rPr>
                        <a:t>0.9019</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383761648"/>
                  </a:ext>
                </a:extLst>
              </a:tr>
              <a:tr h="180975">
                <a:tc>
                  <a:txBody>
                    <a:bodyPr/>
                    <a:lstStyle/>
                    <a:p>
                      <a:pPr algn="ctr" fontAlgn="b"/>
                      <a:r>
                        <a:rPr lang="en-IN" sz="1100" u="none" strike="noStrike" dirty="0">
                          <a:solidFill>
                            <a:schemeClr val="bg1">
                              <a:lumMod val="65000"/>
                              <a:lumOff val="35000"/>
                            </a:schemeClr>
                          </a:solidFill>
                          <a:effectLst/>
                        </a:rPr>
                        <a:t>Validation</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tc>
                  <a:txBody>
                    <a:bodyPr/>
                    <a:lstStyle/>
                    <a:p>
                      <a:pPr algn="ctr" fontAlgn="b"/>
                      <a:r>
                        <a:rPr lang="en-IN" sz="1100" u="none" strike="noStrike" dirty="0">
                          <a:solidFill>
                            <a:schemeClr val="bg1">
                              <a:lumMod val="65000"/>
                              <a:lumOff val="35000"/>
                            </a:schemeClr>
                          </a:solidFill>
                          <a:effectLst/>
                        </a:rPr>
                        <a:t>0.8737</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430935432"/>
                  </a:ext>
                </a:extLst>
              </a:tr>
              <a:tr h="180975">
                <a:tc>
                  <a:txBody>
                    <a:bodyPr/>
                    <a:lstStyle/>
                    <a:p>
                      <a:pPr algn="ctr" fontAlgn="b"/>
                      <a:r>
                        <a:rPr lang="en-US" sz="1100" u="none" strike="noStrike" dirty="0">
                          <a:solidFill>
                            <a:schemeClr val="bg1">
                              <a:lumMod val="65000"/>
                              <a:lumOff val="35000"/>
                            </a:schemeClr>
                          </a:solidFill>
                          <a:effectLst/>
                        </a:rPr>
                        <a:t>Test sample(Kaggle public score)</a:t>
                      </a:r>
                      <a:endParaRPr lang="en-US"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tc>
                  <a:txBody>
                    <a:bodyPr/>
                    <a:lstStyle/>
                    <a:p>
                      <a:pPr algn="ctr" fontAlgn="b"/>
                      <a:r>
                        <a:rPr lang="en-IN" sz="1100" u="none" strike="noStrike" dirty="0">
                          <a:solidFill>
                            <a:schemeClr val="bg1">
                              <a:lumMod val="65000"/>
                              <a:lumOff val="35000"/>
                            </a:schemeClr>
                          </a:solidFill>
                          <a:effectLst/>
                        </a:rPr>
                        <a:t>0.86691</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823349660"/>
                  </a:ext>
                </a:extLst>
              </a:tr>
              <a:tr h="180975">
                <a:tc>
                  <a:txBody>
                    <a:bodyPr/>
                    <a:lstStyle/>
                    <a:p>
                      <a:pPr algn="ctr" fontAlgn="b"/>
                      <a:r>
                        <a:rPr lang="en-US" sz="1100" u="none" strike="noStrike" dirty="0">
                          <a:solidFill>
                            <a:schemeClr val="bg1">
                              <a:lumMod val="65000"/>
                              <a:lumOff val="35000"/>
                            </a:schemeClr>
                          </a:solidFill>
                          <a:effectLst/>
                        </a:rPr>
                        <a:t>Test sample(Kaggle private score)</a:t>
                      </a:r>
                      <a:endParaRPr lang="en-US"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tc>
                  <a:txBody>
                    <a:bodyPr/>
                    <a:lstStyle/>
                    <a:p>
                      <a:pPr algn="ctr" fontAlgn="b"/>
                      <a:r>
                        <a:rPr lang="en-IN" sz="1100" u="none" strike="noStrike" dirty="0">
                          <a:solidFill>
                            <a:schemeClr val="bg1">
                              <a:lumMod val="65000"/>
                              <a:lumOff val="35000"/>
                            </a:schemeClr>
                          </a:solidFill>
                          <a:effectLst/>
                        </a:rPr>
                        <a:t>0.86285</a:t>
                      </a:r>
                      <a:endParaRPr lang="en-IN" sz="1100" b="0" i="0" u="none" strike="noStrike" dirty="0">
                        <a:solidFill>
                          <a:schemeClr val="bg1">
                            <a:lumMod val="65000"/>
                            <a:lumOff val="35000"/>
                          </a:schemeClr>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046730162"/>
                  </a:ext>
                </a:extLst>
              </a:tr>
            </a:tbl>
          </a:graphicData>
        </a:graphic>
      </p:graphicFrame>
    </p:spTree>
    <p:extLst>
      <p:ext uri="{BB962C8B-B14F-4D97-AF65-F5344CB8AC3E}">
        <p14:creationId xmlns:p14="http://schemas.microsoft.com/office/powerpoint/2010/main" val="130686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EEF736B-4E62-65F0-B6D8-48CE11CB76B2}"/>
              </a:ext>
            </a:extLst>
          </p:cNvPr>
          <p:cNvSpPr>
            <a:spLocks noGrp="1"/>
          </p:cNvSpPr>
          <p:nvPr>
            <p:ph type="title"/>
          </p:nvPr>
        </p:nvSpPr>
        <p:spPr>
          <a:xfrm>
            <a:off x="432589" y="710678"/>
            <a:ext cx="10591800" cy="646332"/>
          </a:xfrm>
        </p:spPr>
        <p:txBody>
          <a:bodyPr/>
          <a:lstStyle/>
          <a:p>
            <a:r>
              <a:rPr lang="en-US" sz="3000" dirty="0">
                <a:solidFill>
                  <a:schemeClr val="bg1">
                    <a:lumMod val="65000"/>
                    <a:lumOff val="35000"/>
                  </a:schemeClr>
                </a:solidFill>
              </a:rPr>
              <a:t>Result</a:t>
            </a:r>
            <a:r>
              <a:rPr lang="en-US" sz="3000" dirty="0">
                <a:solidFill>
                  <a:srgbClr val="C00000"/>
                </a:solidFill>
              </a:rPr>
              <a:t> Interpretation</a:t>
            </a:r>
          </a:p>
        </p:txBody>
      </p:sp>
      <p:graphicFrame>
        <p:nvGraphicFramePr>
          <p:cNvPr id="7" name="Chart 6">
            <a:extLst>
              <a:ext uri="{FF2B5EF4-FFF2-40B4-BE49-F238E27FC236}">
                <a16:creationId xmlns:a16="http://schemas.microsoft.com/office/drawing/2014/main" id="{29EFCC69-6E24-BB82-D82C-7EE6FD584904}"/>
              </a:ext>
            </a:extLst>
          </p:cNvPr>
          <p:cNvGraphicFramePr>
            <a:graphicFrameLocks/>
          </p:cNvGraphicFramePr>
          <p:nvPr>
            <p:extLst>
              <p:ext uri="{D42A27DB-BD31-4B8C-83A1-F6EECF244321}">
                <p14:modId xmlns:p14="http://schemas.microsoft.com/office/powerpoint/2010/main" val="657863653"/>
              </p:ext>
            </p:extLst>
          </p:nvPr>
        </p:nvGraphicFramePr>
        <p:xfrm>
          <a:off x="3290552" y="2279561"/>
          <a:ext cx="5724659" cy="306517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0926F27E-FD95-3837-D2D5-5D632DEE405F}"/>
              </a:ext>
            </a:extLst>
          </p:cNvPr>
          <p:cNvSpPr txBox="1"/>
          <p:nvPr/>
        </p:nvSpPr>
        <p:spPr>
          <a:xfrm>
            <a:off x="432589" y="1236372"/>
            <a:ext cx="10393324" cy="738664"/>
          </a:xfrm>
          <a:prstGeom prst="rect">
            <a:avLst/>
          </a:prstGeom>
          <a:noFill/>
        </p:spPr>
        <p:txBody>
          <a:bodyPr wrap="square" rtlCol="0">
            <a:spAutoFit/>
          </a:bodyPr>
          <a:lstStyle/>
          <a:p>
            <a:r>
              <a:rPr lang="en-US" sz="1400" dirty="0">
                <a:solidFill>
                  <a:schemeClr val="bg1">
                    <a:lumMod val="65000"/>
                    <a:lumOff val="35000"/>
                  </a:schemeClr>
                </a:solidFill>
                <a:latin typeface="+mn-lt"/>
              </a:rPr>
              <a:t>To comprehend the model's outputs (transaction probabilities), we can categorize customers into n groups based on their probability of making a transaction. Each group contains an equal number of customers. These percentile bins can then guide us in making informed decisions.</a:t>
            </a:r>
            <a:endParaRPr lang="en-IN" sz="1400" dirty="0">
              <a:solidFill>
                <a:schemeClr val="bg1">
                  <a:lumMod val="65000"/>
                  <a:lumOff val="35000"/>
                </a:schemeClr>
              </a:solidFill>
              <a:latin typeface="+mn-lt"/>
            </a:endParaRPr>
          </a:p>
        </p:txBody>
      </p:sp>
      <p:sp>
        <p:nvSpPr>
          <p:cNvPr id="9" name="Speech Bubble: Rectangle with Corners Rounded 8">
            <a:extLst>
              <a:ext uri="{FF2B5EF4-FFF2-40B4-BE49-F238E27FC236}">
                <a16:creationId xmlns:a16="http://schemas.microsoft.com/office/drawing/2014/main" id="{213E98C1-79B6-C51C-6E34-52ED942260D4}"/>
              </a:ext>
            </a:extLst>
          </p:cNvPr>
          <p:cNvSpPr/>
          <p:nvPr/>
        </p:nvSpPr>
        <p:spPr>
          <a:xfrm>
            <a:off x="218941" y="2279561"/>
            <a:ext cx="2653048" cy="1976908"/>
          </a:xfrm>
          <a:prstGeom prst="wedgeRoundRectCallout">
            <a:avLst>
              <a:gd name="adj1" fmla="val 63317"/>
              <a:gd name="adj2" fmla="val 486"/>
              <a:gd name="adj3" fmla="val 16667"/>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0" i="0" dirty="0">
                <a:solidFill>
                  <a:schemeClr val="bg1">
                    <a:lumMod val="65000"/>
                    <a:lumOff val="35000"/>
                  </a:schemeClr>
                </a:solidFill>
                <a:effectLst/>
                <a:latin typeface="Söhne"/>
              </a:rPr>
              <a:t>Imagine a high-net-worth client with a history of investing in renewable energy projects. Using our ML-driven transaction predictor, we can anticipate their interest in new green initiatives. This enables personalized outreach, increasing engagement and strengthening client relationships. </a:t>
            </a:r>
            <a:endParaRPr lang="en-IN" sz="1200" dirty="0">
              <a:solidFill>
                <a:schemeClr val="bg1">
                  <a:lumMod val="65000"/>
                  <a:lumOff val="35000"/>
                </a:schemeClr>
              </a:solidFill>
            </a:endParaRPr>
          </a:p>
        </p:txBody>
      </p:sp>
      <p:sp>
        <p:nvSpPr>
          <p:cNvPr id="10" name="Speech Bubble: Rectangle with Corners Rounded 9">
            <a:extLst>
              <a:ext uri="{FF2B5EF4-FFF2-40B4-BE49-F238E27FC236}">
                <a16:creationId xmlns:a16="http://schemas.microsoft.com/office/drawing/2014/main" id="{1A880A23-38B0-E5B0-5804-4B4C1BBD9609}"/>
              </a:ext>
            </a:extLst>
          </p:cNvPr>
          <p:cNvSpPr/>
          <p:nvPr/>
        </p:nvSpPr>
        <p:spPr>
          <a:xfrm>
            <a:off x="9433775" y="3779949"/>
            <a:ext cx="2440546" cy="1564784"/>
          </a:xfrm>
          <a:prstGeom prst="wedgeRoundRectCallout">
            <a:avLst>
              <a:gd name="adj1" fmla="val -60675"/>
              <a:gd name="adj2" fmla="val -70422"/>
              <a:gd name="adj3" fmla="val 16667"/>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bg1">
                    <a:lumMod val="65000"/>
                    <a:lumOff val="35000"/>
                  </a:schemeClr>
                </a:solidFill>
                <a:latin typeface="Söhne"/>
              </a:rPr>
              <a:t>Imagine another scenario where a traditionally conservative client suddenly adopts high-frequency, high-volatility trading. Our ML-driven transaction predictor identifies this shift, raising a risk alert</a:t>
            </a:r>
            <a:endParaRPr lang="en-IN" sz="1200" dirty="0">
              <a:solidFill>
                <a:schemeClr val="bg1">
                  <a:lumMod val="65000"/>
                  <a:lumOff val="35000"/>
                </a:schemeClr>
              </a:solidFill>
              <a:latin typeface="Söhne"/>
            </a:endParaRPr>
          </a:p>
        </p:txBody>
      </p:sp>
    </p:spTree>
    <p:extLst>
      <p:ext uri="{BB962C8B-B14F-4D97-AF65-F5344CB8AC3E}">
        <p14:creationId xmlns:p14="http://schemas.microsoft.com/office/powerpoint/2010/main" val="335040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EEF736B-4E62-65F0-B6D8-48CE11CB76B2}"/>
              </a:ext>
            </a:extLst>
          </p:cNvPr>
          <p:cNvSpPr>
            <a:spLocks noGrp="1"/>
          </p:cNvSpPr>
          <p:nvPr>
            <p:ph type="title"/>
          </p:nvPr>
        </p:nvSpPr>
        <p:spPr>
          <a:xfrm>
            <a:off x="432589" y="710678"/>
            <a:ext cx="10591800" cy="646332"/>
          </a:xfrm>
        </p:spPr>
        <p:txBody>
          <a:bodyPr/>
          <a:lstStyle/>
          <a:p>
            <a:r>
              <a:rPr lang="en-US" sz="3000" dirty="0">
                <a:solidFill>
                  <a:srgbClr val="C00000"/>
                </a:solidFill>
              </a:rPr>
              <a:t>Model deployment and monitoring </a:t>
            </a:r>
            <a:r>
              <a:rPr lang="en-US" sz="3000" dirty="0">
                <a:solidFill>
                  <a:schemeClr val="bg1">
                    <a:lumMod val="65000"/>
                    <a:lumOff val="35000"/>
                  </a:schemeClr>
                </a:solidFill>
              </a:rPr>
              <a:t>workflow</a:t>
            </a:r>
            <a:endParaRPr lang="en-US" sz="3000" dirty="0">
              <a:solidFill>
                <a:srgbClr val="C00000"/>
              </a:solidFill>
            </a:endParaRPr>
          </a:p>
        </p:txBody>
      </p:sp>
      <p:pic>
        <p:nvPicPr>
          <p:cNvPr id="5126" name="Picture 6">
            <a:extLst>
              <a:ext uri="{FF2B5EF4-FFF2-40B4-BE49-F238E27FC236}">
                <a16:creationId xmlns:a16="http://schemas.microsoft.com/office/drawing/2014/main" id="{4A41C30E-CAB0-9D63-9037-88DD4AD33358}"/>
              </a:ext>
            </a:extLst>
          </p:cNvPr>
          <p:cNvPicPr>
            <a:picLocks noChangeAspect="1" noChangeArrowheads="1"/>
          </p:cNvPicPr>
          <p:nvPr/>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480" t="10799" r="1654" b="22175"/>
          <a:stretch/>
        </p:blipFill>
        <p:spPr bwMode="auto">
          <a:xfrm>
            <a:off x="191036" y="1300766"/>
            <a:ext cx="11809927" cy="421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75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704BC66-A771-492B-8E79-E3C5E33B7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D4D6-2712-4EC3-A727-A5652AD67F9C}">
  <ds:schemaRefs>
    <ds:schemaRef ds:uri="http://schemas.microsoft.com/sharepoint/v3/contenttype/forms"/>
  </ds:schemaRefs>
</ds:datastoreItem>
</file>

<file path=customXml/itemProps3.xml><?xml version="1.0" encoding="utf-8"?>
<ds:datastoreItem xmlns:ds="http://schemas.openxmlformats.org/officeDocument/2006/customXml" ds:itemID="{873ACE82-BD1C-4CC4-B9C6-7097502B70B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0</TotalTime>
  <Words>954</Words>
  <Application>Microsoft Office PowerPoint</Application>
  <PresentationFormat>Widescreen</PresentationFormat>
  <Paragraphs>121</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Söhne</vt:lpstr>
      <vt:lpstr>Office Theme</vt:lpstr>
      <vt:lpstr>Enhancing Asset Management Strategies: Leveraging Machine Learning for Customer Transaction Prediction</vt:lpstr>
      <vt:lpstr>About Me</vt:lpstr>
      <vt:lpstr>Context Setting</vt:lpstr>
      <vt:lpstr>Use Cases</vt:lpstr>
      <vt:lpstr>Putting Ideas into Action: The Machine Learning Process</vt:lpstr>
      <vt:lpstr>Data Landscape</vt:lpstr>
      <vt:lpstr>Model Training Workflow</vt:lpstr>
      <vt:lpstr>Result Interpretation</vt:lpstr>
      <vt:lpstr>Model deployment and monitoring workflow</vt:lpstr>
      <vt:lpstr>Questions &amp; Answers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2021-02-18T07:10:18Z</dcterms:created>
  <dcterms:modified xsi:type="dcterms:W3CDTF">2023-08-07T04:43:19Z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