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media/image12.svg" ContentType="image/svg+xml"/>
  <Override PartName="/ppt/media/image16.svg" ContentType="image/svg+xml"/>
  <Override PartName="/ppt/media/image2.svg" ContentType="image/svg+xml"/>
  <Override PartName="/ppt/media/image22.svg" ContentType="image/svg+xml"/>
  <Override PartName="/ppt/media/image25.svg" ContentType="image/svg+xml"/>
  <Override PartName="/ppt/media/image27.svg" ContentType="image/svg+xml"/>
  <Override PartName="/ppt/media/image29.svg" ContentType="image/svg+xml"/>
  <Override PartName="/ppt/media/image31.svg" ContentType="image/svg+xml"/>
  <Override PartName="/ppt/media/image33.svg" ContentType="image/svg+xml"/>
  <Override PartName="/ppt/media/image4.svg" ContentType="image/svg+xml"/>
  <Override PartName="/ppt/media/image6.svg" ContentType="image/svg+xml"/>
  <Override PartName="/ppt/media/image8.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Lst>
  <p:sldSz cx="18288000" cy="10287000"/>
  <p:notesSz cx="6858000" cy="9144000"/>
  <p:embeddedFontLst>
    <p:embeddedFont>
      <p:font typeface="Livvic"/>
      <p:regular r:id="rId21"/>
    </p:embeddedFont>
    <p:embeddedFont>
      <p:font typeface="Livvic Bold"/>
      <p:bold r:id="rId22"/>
    </p:embeddedFont>
    <p:embeddedFont>
      <p:font typeface="Calibri" panose="020F0502020204030204" charset="0"/>
      <p:regular r:id="rId23"/>
      <p:bold r:id="rId24"/>
      <p:italic r:id="rId25"/>
      <p:boldItalic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font" Target="fonts/font6.fntdata"/><Relationship Id="rId25" Type="http://schemas.openxmlformats.org/officeDocument/2006/relationships/font" Target="fonts/font5.fntdata"/><Relationship Id="rId24" Type="http://schemas.openxmlformats.org/officeDocument/2006/relationships/font" Target="fonts/font4.fntdata"/><Relationship Id="rId23" Type="http://schemas.openxmlformats.org/officeDocument/2006/relationships/font" Target="fonts/font3.fntdata"/><Relationship Id="rId22" Type="http://schemas.openxmlformats.org/officeDocument/2006/relationships/font" Target="fonts/font2.fntdata"/><Relationship Id="rId21" Type="http://schemas.openxmlformats.org/officeDocument/2006/relationships/font" Target="fonts/font1.fntdata"/><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sv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9.png"/><Relationship Id="rId2" Type="http://schemas.openxmlformats.org/officeDocument/2006/relationships/image" Target="../media/image12.svg"/><Relationship Id="rId1" Type="http://schemas.openxmlformats.org/officeDocument/2006/relationships/image" Target="../media/image11.pn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image" Target="../media/image20.pn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23.jpeg"/><Relationship Id="rId2" Type="http://schemas.openxmlformats.org/officeDocument/2006/relationships/image" Target="../media/image22.svg"/><Relationship Id="rId1" Type="http://schemas.openxmlformats.org/officeDocument/2006/relationships/image" Target="../media/image21.png"/></Relationships>
</file>

<file path=ppt/slides/_rels/slide13.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 Id="rId3" Type="http://schemas.openxmlformats.org/officeDocument/2006/relationships/image" Target="../media/image26.png"/><Relationship Id="rId2" Type="http://schemas.openxmlformats.org/officeDocument/2006/relationships/image" Target="../media/image25.svg"/><Relationship Id="rId1"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1.svg"/><Relationship Id="rId1" Type="http://schemas.openxmlformats.org/officeDocument/2006/relationships/image" Target="../media/image30.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3.svg"/><Relationship Id="rId1" Type="http://schemas.openxmlformats.org/officeDocument/2006/relationships/image" Target="../media/image32.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svg"/><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6.svg"/><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0.png"/><Relationship Id="rId2" Type="http://schemas.openxmlformats.org/officeDocument/2006/relationships/image" Target="../media/image8.svg"/><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image" Target="../media/image14.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7.png"/><Relationship Id="rId2" Type="http://schemas.openxmlformats.org/officeDocument/2006/relationships/image" Target="../media/image12.svg"/><Relationship Id="rId1" Type="http://schemas.openxmlformats.org/officeDocument/2006/relationships/image" Target="../media/image11.pn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4D5E6"/>
        </a:solidFill>
        <a:effectLst/>
      </p:bgPr>
    </p:bg>
    <p:spTree>
      <p:nvGrpSpPr>
        <p:cNvPr id="1" name=""/>
        <p:cNvGrpSpPr/>
        <p:nvPr/>
      </p:nvGrpSpPr>
      <p:grpSpPr>
        <a:xfrm>
          <a:off x="0" y="0"/>
          <a:ext cx="0" cy="0"/>
          <a:chOff x="0" y="0"/>
          <a:chExt cx="0" cy="0"/>
        </a:xfrm>
      </p:grpSpPr>
      <p:sp>
        <p:nvSpPr>
          <p:cNvPr id="2" name="Freeform 2"/>
          <p:cNvSpPr/>
          <p:nvPr/>
        </p:nvSpPr>
        <p:spPr>
          <a:xfrm>
            <a:off x="1305567" y="669726"/>
            <a:ext cx="6539844" cy="8947548"/>
          </a:xfrm>
          <a:custGeom>
            <a:avLst/>
            <a:gdLst/>
            <a:ahLst/>
            <a:cxnLst/>
            <a:rect l="l" t="t" r="r" b="b"/>
            <a:pathLst>
              <a:path w="6539844" h="8947548">
                <a:moveTo>
                  <a:pt x="0" y="0"/>
                </a:moveTo>
                <a:lnTo>
                  <a:pt x="6539844" y="0"/>
                </a:lnTo>
                <a:lnTo>
                  <a:pt x="6539844" y="8947548"/>
                </a:lnTo>
                <a:lnTo>
                  <a:pt x="0" y="8947548"/>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3" name="TextBox 3"/>
          <p:cNvSpPr txBox="1"/>
          <p:nvPr/>
        </p:nvSpPr>
        <p:spPr>
          <a:xfrm>
            <a:off x="8085330" y="1835499"/>
            <a:ext cx="9642198" cy="4747502"/>
          </a:xfrm>
          <a:prstGeom prst="rect">
            <a:avLst/>
          </a:prstGeom>
        </p:spPr>
        <p:txBody>
          <a:bodyPr lIns="0" tIns="0" rIns="0" bIns="0" rtlCol="0" anchor="t">
            <a:spAutoFit/>
          </a:bodyPr>
          <a:lstStyle/>
          <a:p>
            <a:pPr algn="ctr">
              <a:lnSpc>
                <a:spcPts val="8785"/>
              </a:lnSpc>
            </a:pPr>
            <a:r>
              <a:rPr lang="en-US" sz="8785">
                <a:solidFill>
                  <a:srgbClr val="034172"/>
                </a:solidFill>
                <a:latin typeface="Hagrid Ultra-Bold" panose="00000800000000000000"/>
              </a:rPr>
              <a:t>MULTIPLE DISEASE PREDICTION WEB APP</a:t>
            </a:r>
            <a:endParaRPr lang="en-US" sz="8785">
              <a:solidFill>
                <a:srgbClr val="034172"/>
              </a:solidFill>
              <a:latin typeface="Hagrid Ultra-Bold" panose="00000800000000000000"/>
            </a:endParaRPr>
          </a:p>
        </p:txBody>
      </p:sp>
      <p:sp>
        <p:nvSpPr>
          <p:cNvPr id="4" name="TextBox 4"/>
          <p:cNvSpPr txBox="1"/>
          <p:nvPr/>
        </p:nvSpPr>
        <p:spPr>
          <a:xfrm>
            <a:off x="10473612" y="8294136"/>
            <a:ext cx="6785688" cy="2171062"/>
          </a:xfrm>
          <a:prstGeom prst="rect">
            <a:avLst/>
          </a:prstGeom>
        </p:spPr>
        <p:txBody>
          <a:bodyPr lIns="0" tIns="0" rIns="0" bIns="0" rtlCol="0" anchor="t">
            <a:spAutoFit/>
          </a:bodyPr>
          <a:lstStyle/>
          <a:p>
            <a:pPr algn="r">
              <a:lnSpc>
                <a:spcPts val="3495"/>
              </a:lnSpc>
            </a:pPr>
            <a:r>
              <a:rPr lang="en-US" sz="2345">
                <a:solidFill>
                  <a:srgbClr val="034172"/>
                </a:solidFill>
                <a:latin typeface="Livvic"/>
              </a:rPr>
              <a:t>KSHITIZ RAJ                        2005457</a:t>
            </a:r>
            <a:endParaRPr lang="en-US" sz="2345">
              <a:solidFill>
                <a:srgbClr val="034172"/>
              </a:solidFill>
              <a:latin typeface="Livvic"/>
            </a:endParaRPr>
          </a:p>
          <a:p>
            <a:pPr algn="r">
              <a:lnSpc>
                <a:spcPts val="3495"/>
              </a:lnSpc>
            </a:pPr>
            <a:r>
              <a:rPr lang="en-US" sz="2345">
                <a:solidFill>
                  <a:srgbClr val="034172"/>
                </a:solidFill>
                <a:latin typeface="Livvic"/>
              </a:rPr>
              <a:t>                              SAMEER SHEKHAR           2005960</a:t>
            </a:r>
            <a:endParaRPr lang="en-US" sz="2345">
              <a:solidFill>
                <a:srgbClr val="034172"/>
              </a:solidFill>
              <a:latin typeface="Livvic"/>
            </a:endParaRPr>
          </a:p>
          <a:p>
            <a:pPr algn="r">
              <a:lnSpc>
                <a:spcPts val="3495"/>
              </a:lnSpc>
            </a:pPr>
            <a:r>
              <a:rPr lang="en-US" sz="2345">
                <a:solidFill>
                  <a:srgbClr val="034172"/>
                </a:solidFill>
                <a:latin typeface="Livvic"/>
              </a:rPr>
              <a:t>                    SRISHTY SINGH                 2005972</a:t>
            </a:r>
            <a:endParaRPr lang="en-US" sz="2345">
              <a:solidFill>
                <a:srgbClr val="034172"/>
              </a:solidFill>
              <a:latin typeface="Livvic"/>
            </a:endParaRPr>
          </a:p>
          <a:p>
            <a:pPr algn="r">
              <a:lnSpc>
                <a:spcPts val="3495"/>
              </a:lnSpc>
            </a:pPr>
            <a:r>
              <a:rPr lang="en-US" sz="2345">
                <a:solidFill>
                  <a:srgbClr val="034172"/>
                </a:solidFill>
                <a:latin typeface="Livvic"/>
              </a:rPr>
              <a:t>                                 YASHASHWI RAJ              2005980</a:t>
            </a:r>
            <a:endParaRPr lang="en-US" sz="2345">
              <a:solidFill>
                <a:srgbClr val="034172"/>
              </a:solidFill>
              <a:latin typeface="Livvic"/>
            </a:endParaRPr>
          </a:p>
          <a:p>
            <a:pPr algn="ctr">
              <a:lnSpc>
                <a:spcPts val="3495"/>
              </a:lnSpc>
            </a:p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A4D5E6"/>
        </a:solidFill>
        <a:effectLst/>
      </p:bgPr>
    </p:bg>
    <p:spTree>
      <p:nvGrpSpPr>
        <p:cNvPr id="1" name=""/>
        <p:cNvGrpSpPr/>
        <p:nvPr/>
      </p:nvGrpSpPr>
      <p:grpSpPr>
        <a:xfrm>
          <a:off x="0" y="0"/>
          <a:ext cx="0" cy="0"/>
          <a:chOff x="0" y="0"/>
          <a:chExt cx="0" cy="0"/>
        </a:xfrm>
      </p:grpSpPr>
      <p:sp>
        <p:nvSpPr>
          <p:cNvPr id="2" name="Freeform 2"/>
          <p:cNvSpPr/>
          <p:nvPr/>
        </p:nvSpPr>
        <p:spPr>
          <a:xfrm>
            <a:off x="443306" y="446122"/>
            <a:ext cx="2902269" cy="3099510"/>
          </a:xfrm>
          <a:custGeom>
            <a:avLst/>
            <a:gdLst/>
            <a:ahLst/>
            <a:cxnLst/>
            <a:rect l="l" t="t" r="r" b="b"/>
            <a:pathLst>
              <a:path w="2902269" h="3099510">
                <a:moveTo>
                  <a:pt x="0" y="0"/>
                </a:moveTo>
                <a:lnTo>
                  <a:pt x="2902268" y="0"/>
                </a:lnTo>
                <a:lnTo>
                  <a:pt x="2902268" y="3099510"/>
                </a:lnTo>
                <a:lnTo>
                  <a:pt x="0" y="3099510"/>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3" name="Freeform 3"/>
          <p:cNvSpPr/>
          <p:nvPr/>
        </p:nvSpPr>
        <p:spPr>
          <a:xfrm>
            <a:off x="443306" y="4066586"/>
            <a:ext cx="7674999" cy="5616255"/>
          </a:xfrm>
          <a:custGeom>
            <a:avLst/>
            <a:gdLst/>
            <a:ahLst/>
            <a:cxnLst/>
            <a:rect l="l" t="t" r="r" b="b"/>
            <a:pathLst>
              <a:path w="7674999" h="5616255">
                <a:moveTo>
                  <a:pt x="0" y="0"/>
                </a:moveTo>
                <a:lnTo>
                  <a:pt x="7674999" y="0"/>
                </a:lnTo>
                <a:lnTo>
                  <a:pt x="7674999" y="5616255"/>
                </a:lnTo>
                <a:lnTo>
                  <a:pt x="0" y="5616255"/>
                </a:lnTo>
                <a:lnTo>
                  <a:pt x="0" y="0"/>
                </a:lnTo>
                <a:close/>
              </a:path>
            </a:pathLst>
          </a:custGeom>
          <a:blipFill>
            <a:blip r:embed="rId3"/>
            <a:stretch>
              <a:fillRect/>
            </a:stretch>
          </a:blipFill>
        </p:spPr>
      </p:sp>
      <p:sp>
        <p:nvSpPr>
          <p:cNvPr id="4" name="TextBox 4"/>
          <p:cNvSpPr txBox="1"/>
          <p:nvPr/>
        </p:nvSpPr>
        <p:spPr>
          <a:xfrm>
            <a:off x="5762958" y="588997"/>
            <a:ext cx="12017615" cy="2181226"/>
          </a:xfrm>
          <a:prstGeom prst="rect">
            <a:avLst/>
          </a:prstGeom>
        </p:spPr>
        <p:txBody>
          <a:bodyPr lIns="0" tIns="0" rIns="0" bIns="0" rtlCol="0" anchor="t">
            <a:spAutoFit/>
          </a:bodyPr>
          <a:lstStyle/>
          <a:p>
            <a:pPr algn="ctr">
              <a:lnSpc>
                <a:spcPts val="8000"/>
              </a:lnSpc>
            </a:pPr>
            <a:r>
              <a:rPr lang="en-US" sz="8000">
                <a:solidFill>
                  <a:srgbClr val="034172"/>
                </a:solidFill>
                <a:latin typeface="Hagrid Bold"/>
              </a:rPr>
              <a:t>PARKINSON’S DISEASE PREDICTION</a:t>
            </a:r>
            <a:endParaRPr lang="en-US" sz="8000">
              <a:solidFill>
                <a:srgbClr val="034172"/>
              </a:solidFill>
              <a:latin typeface="Hagrid Bold"/>
            </a:endParaRPr>
          </a:p>
        </p:txBody>
      </p:sp>
      <p:sp>
        <p:nvSpPr>
          <p:cNvPr id="5" name="TextBox 5"/>
          <p:cNvSpPr txBox="1"/>
          <p:nvPr/>
        </p:nvSpPr>
        <p:spPr>
          <a:xfrm>
            <a:off x="8373589" y="2996759"/>
            <a:ext cx="9406985" cy="7036517"/>
          </a:xfrm>
          <a:prstGeom prst="rect">
            <a:avLst/>
          </a:prstGeom>
        </p:spPr>
        <p:txBody>
          <a:bodyPr lIns="0" tIns="0" rIns="0" bIns="0" rtlCol="0" anchor="t">
            <a:spAutoFit/>
          </a:bodyPr>
          <a:lstStyle/>
          <a:p>
            <a:pPr algn="r">
              <a:lnSpc>
                <a:spcPts val="4335"/>
              </a:lnSpc>
            </a:pPr>
            <a:r>
              <a:rPr lang="en-US" sz="3095">
                <a:solidFill>
                  <a:srgbClr val="034172"/>
                </a:solidFill>
                <a:latin typeface="Livvic"/>
              </a:rPr>
              <a:t>Our Parkinson's Disease Prediction Model is a machine learning tool that assesses numerous health indicators to forecast the probability that a person will develop Parkinson's disease. Our model can find trends and provide precise predictions for novel scenarios by being trained on vast datasets. This technique can help medical professionals identify Parkinson's disease early and begin treatment, which will ultimately improve patient outcomes. We want to increase accessibility and reliability of Parkinson's disease prediction for people all around the world by utilising the power of ML.</a:t>
            </a:r>
            <a:endParaRPr lang="en-US" sz="3095">
              <a:solidFill>
                <a:srgbClr val="034172"/>
              </a:solidFill>
              <a:latin typeface="Livvic"/>
            </a:endParaRPr>
          </a:p>
          <a:p>
            <a:pPr marL="0" lvl="0" indent="0" algn="r">
              <a:lnSpc>
                <a:spcPts val="4335"/>
              </a:lnSpc>
              <a:spcBef>
                <a:spcPct val="0"/>
              </a:spcBef>
            </a:pPr>
          </a:p>
        </p:txBody>
      </p:sp>
    </p:spTree>
  </p:cSld>
  <p:clrMapOvr>
    <a:masterClrMapping/>
  </p:clrMapOvr>
  <p:transition>
    <p:push/>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BDF4DC"/>
        </a:solidFill>
        <a:effectLst/>
      </p:bgPr>
    </p:bg>
    <p:spTree>
      <p:nvGrpSpPr>
        <p:cNvPr id="1" name=""/>
        <p:cNvGrpSpPr/>
        <p:nvPr/>
      </p:nvGrpSpPr>
      <p:grpSpPr>
        <a:xfrm>
          <a:off x="0" y="0"/>
          <a:ext cx="0" cy="0"/>
          <a:chOff x="0" y="0"/>
          <a:chExt cx="0" cy="0"/>
        </a:xfrm>
      </p:grpSpPr>
      <p:sp>
        <p:nvSpPr>
          <p:cNvPr id="2" name="Freeform 2"/>
          <p:cNvSpPr/>
          <p:nvPr/>
        </p:nvSpPr>
        <p:spPr>
          <a:xfrm>
            <a:off x="3564445" y="1974061"/>
            <a:ext cx="11159110" cy="3785685"/>
          </a:xfrm>
          <a:custGeom>
            <a:avLst/>
            <a:gdLst/>
            <a:ahLst/>
            <a:cxnLst/>
            <a:rect l="l" t="t" r="r" b="b"/>
            <a:pathLst>
              <a:path w="11159110" h="3785685">
                <a:moveTo>
                  <a:pt x="0" y="0"/>
                </a:moveTo>
                <a:lnTo>
                  <a:pt x="11159110" y="0"/>
                </a:lnTo>
                <a:lnTo>
                  <a:pt x="11159110" y="3785685"/>
                </a:lnTo>
                <a:lnTo>
                  <a:pt x="0" y="3785685"/>
                </a:lnTo>
                <a:lnTo>
                  <a:pt x="0" y="0"/>
                </a:lnTo>
                <a:close/>
              </a:path>
            </a:pathLst>
          </a:custGeom>
          <a:blipFill>
            <a:blip r:embed="rId1"/>
            <a:stretch>
              <a:fillRect/>
            </a:stretch>
          </a:blipFill>
        </p:spPr>
      </p:sp>
      <p:sp>
        <p:nvSpPr>
          <p:cNvPr id="3" name="TextBox 3"/>
          <p:cNvSpPr txBox="1"/>
          <p:nvPr/>
        </p:nvSpPr>
        <p:spPr>
          <a:xfrm>
            <a:off x="5720655" y="493274"/>
            <a:ext cx="6846689" cy="1232777"/>
          </a:xfrm>
          <a:prstGeom prst="rect">
            <a:avLst/>
          </a:prstGeom>
        </p:spPr>
        <p:txBody>
          <a:bodyPr lIns="0" tIns="0" rIns="0" bIns="0" rtlCol="0" anchor="t">
            <a:spAutoFit/>
          </a:bodyPr>
          <a:lstStyle/>
          <a:p>
            <a:pPr algn="ctr">
              <a:lnSpc>
                <a:spcPts val="8785"/>
              </a:lnSpc>
              <a:spcBef>
                <a:spcPct val="0"/>
              </a:spcBef>
            </a:pPr>
            <a:r>
              <a:rPr lang="en-US" sz="8785">
                <a:solidFill>
                  <a:srgbClr val="034172"/>
                </a:solidFill>
                <a:latin typeface="Hagrid Bold"/>
              </a:rPr>
              <a:t>WHY SVM?</a:t>
            </a:r>
            <a:endParaRPr lang="en-US" sz="8785">
              <a:solidFill>
                <a:srgbClr val="034172"/>
              </a:solidFill>
              <a:latin typeface="Hagrid Bold"/>
            </a:endParaRPr>
          </a:p>
        </p:txBody>
      </p:sp>
      <p:sp>
        <p:nvSpPr>
          <p:cNvPr id="4" name="TextBox 4"/>
          <p:cNvSpPr txBox="1"/>
          <p:nvPr/>
        </p:nvSpPr>
        <p:spPr>
          <a:xfrm>
            <a:off x="1859757" y="5950606"/>
            <a:ext cx="14568486" cy="3778967"/>
          </a:xfrm>
          <a:prstGeom prst="rect">
            <a:avLst/>
          </a:prstGeom>
        </p:spPr>
        <p:txBody>
          <a:bodyPr lIns="0" tIns="0" rIns="0" bIns="0" rtlCol="0" anchor="t">
            <a:spAutoFit/>
          </a:bodyPr>
          <a:lstStyle/>
          <a:p>
            <a:pPr marL="668655" lvl="1" indent="-334010" algn="just">
              <a:lnSpc>
                <a:spcPts val="4335"/>
              </a:lnSpc>
              <a:buFont typeface="Arial" panose="020B0604020202020204"/>
              <a:buChar char="•"/>
            </a:pPr>
            <a:r>
              <a:rPr lang="en-US" sz="3095">
                <a:solidFill>
                  <a:srgbClr val="034172"/>
                </a:solidFill>
                <a:latin typeface="Livvic Bold"/>
              </a:rPr>
              <a:t>Overfitting</a:t>
            </a:r>
            <a:r>
              <a:rPr lang="en-US" sz="3095">
                <a:solidFill>
                  <a:srgbClr val="034172"/>
                </a:solidFill>
                <a:latin typeface="Livvic"/>
              </a:rPr>
              <a:t>: Decision Tree and Random Forest still exhibit 100% training accuracy, suggesting potential overfitting.</a:t>
            </a:r>
            <a:endParaRPr lang="en-US" sz="3095">
              <a:solidFill>
                <a:srgbClr val="034172"/>
              </a:solidFill>
              <a:latin typeface="Livvic"/>
            </a:endParaRPr>
          </a:p>
          <a:p>
            <a:pPr marL="668655" lvl="1" indent="-334010" algn="just">
              <a:lnSpc>
                <a:spcPts val="4335"/>
              </a:lnSpc>
              <a:buFont typeface="Arial" panose="020B0604020202020204"/>
              <a:buChar char="•"/>
            </a:pPr>
            <a:r>
              <a:rPr lang="en-US" sz="3095">
                <a:solidFill>
                  <a:srgbClr val="034172"/>
                </a:solidFill>
                <a:latin typeface="Livvic Bold"/>
              </a:rPr>
              <a:t>Consistent Performance</a:t>
            </a:r>
            <a:r>
              <a:rPr lang="en-US" sz="3095">
                <a:solidFill>
                  <a:srgbClr val="034172"/>
                </a:solidFill>
                <a:latin typeface="Livvic"/>
              </a:rPr>
              <a:t>: SVM, KNN, and Logistic Regression show relatively consistent performance between training and test sets, indicating good generalization.</a:t>
            </a:r>
            <a:endParaRPr lang="en-US" sz="3095">
              <a:solidFill>
                <a:srgbClr val="034172"/>
              </a:solidFill>
              <a:latin typeface="Livvic"/>
            </a:endParaRPr>
          </a:p>
          <a:p>
            <a:pPr marL="668655" lvl="1" indent="-334010" algn="just">
              <a:lnSpc>
                <a:spcPts val="4335"/>
              </a:lnSpc>
              <a:buFont typeface="Arial" panose="020B0604020202020204"/>
              <a:buChar char="•"/>
            </a:pPr>
            <a:r>
              <a:rPr lang="en-US" sz="3095">
                <a:solidFill>
                  <a:srgbClr val="034172"/>
                </a:solidFill>
                <a:latin typeface="Livvic Bold"/>
              </a:rPr>
              <a:t>SVM and Logistic Regression</a:t>
            </a:r>
            <a:r>
              <a:rPr lang="en-US" sz="3095">
                <a:solidFill>
                  <a:srgbClr val="034172"/>
                </a:solidFill>
                <a:latin typeface="Livvic"/>
              </a:rPr>
              <a:t> seem to be strong contenders.</a:t>
            </a:r>
            <a:endParaRPr lang="en-US" sz="3095">
              <a:solidFill>
                <a:srgbClr val="034172"/>
              </a:solidFill>
              <a:latin typeface="Livvic"/>
            </a:endParaRPr>
          </a:p>
          <a:p>
            <a:pPr marL="668655" lvl="1" indent="-334010" algn="just">
              <a:lnSpc>
                <a:spcPts val="4335"/>
              </a:lnSpc>
              <a:spcBef>
                <a:spcPct val="0"/>
              </a:spcBef>
              <a:buFont typeface="Arial" panose="020B0604020202020204"/>
              <a:buChar char="•"/>
            </a:pPr>
            <a:r>
              <a:rPr lang="en-US" sz="3095">
                <a:solidFill>
                  <a:srgbClr val="034172"/>
                </a:solidFill>
                <a:latin typeface="Livvic"/>
              </a:rPr>
              <a:t>As per our research </a:t>
            </a:r>
            <a:r>
              <a:rPr lang="en-US" sz="3095">
                <a:solidFill>
                  <a:srgbClr val="034172"/>
                </a:solidFill>
                <a:latin typeface="Livvic Bold"/>
              </a:rPr>
              <a:t>SVM </a:t>
            </a:r>
            <a:r>
              <a:rPr lang="en-US" sz="3095">
                <a:solidFill>
                  <a:srgbClr val="034172"/>
                </a:solidFill>
                <a:latin typeface="Livvic"/>
              </a:rPr>
              <a:t>is best for parkinsion prediction so we used it</a:t>
            </a:r>
            <a:endParaRPr lang="en-US" sz="3095">
              <a:solidFill>
                <a:srgbClr val="034172"/>
              </a:solidFill>
              <a:latin typeface="Livvic"/>
            </a:endParaRPr>
          </a:p>
        </p:txBody>
      </p:sp>
      <p:sp>
        <p:nvSpPr>
          <p:cNvPr id="5" name="Freeform 5"/>
          <p:cNvSpPr/>
          <p:nvPr/>
        </p:nvSpPr>
        <p:spPr>
          <a:xfrm flipH="1">
            <a:off x="14999607" y="331349"/>
            <a:ext cx="2917344" cy="3991390"/>
          </a:xfrm>
          <a:custGeom>
            <a:avLst/>
            <a:gdLst/>
            <a:ahLst/>
            <a:cxnLst/>
            <a:rect l="l" t="t" r="r" b="b"/>
            <a:pathLst>
              <a:path w="2917344" h="3991390">
                <a:moveTo>
                  <a:pt x="2917344" y="0"/>
                </a:moveTo>
                <a:lnTo>
                  <a:pt x="0" y="0"/>
                </a:lnTo>
                <a:lnTo>
                  <a:pt x="0" y="3991390"/>
                </a:lnTo>
                <a:lnTo>
                  <a:pt x="2917344" y="3991390"/>
                </a:lnTo>
                <a:lnTo>
                  <a:pt x="2917344" y="0"/>
                </a:lnTo>
                <a:close/>
              </a:path>
            </a:pathLst>
          </a:custGeom>
          <a:blipFill>
            <a:blip r:embed="rId2">
              <a:extLst>
                <a:ext uri="{96DAC541-7B7A-43D3-8B79-37D633B846F1}">
                  <asvg:svgBlip xmlns:asvg="http://schemas.microsoft.com/office/drawing/2016/SVG/main" r:embed="rId3"/>
                </a:ext>
              </a:extLst>
            </a:blip>
            <a:stretch>
              <a:fillRect/>
            </a:stretch>
          </a:blipFill>
        </p:spPr>
      </p:sp>
    </p:spTree>
  </p:cSld>
  <p:clrMapOvr>
    <a:masterClrMapping/>
  </p:clrMapOvr>
  <p:transition>
    <p:push/>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BDF4DC"/>
        </a:solidFill>
        <a:effectLst/>
      </p:bgPr>
    </p:bg>
    <p:spTree>
      <p:nvGrpSpPr>
        <p:cNvPr id="1" name=""/>
        <p:cNvGrpSpPr/>
        <p:nvPr/>
      </p:nvGrpSpPr>
      <p:grpSpPr>
        <a:xfrm>
          <a:off x="0" y="0"/>
          <a:ext cx="0" cy="0"/>
          <a:chOff x="0" y="0"/>
          <a:chExt cx="0" cy="0"/>
        </a:xfrm>
      </p:grpSpPr>
      <p:sp>
        <p:nvSpPr>
          <p:cNvPr id="2" name="Freeform 2"/>
          <p:cNvSpPr/>
          <p:nvPr/>
        </p:nvSpPr>
        <p:spPr>
          <a:xfrm>
            <a:off x="15109399" y="303232"/>
            <a:ext cx="2523673" cy="4565856"/>
          </a:xfrm>
          <a:custGeom>
            <a:avLst/>
            <a:gdLst/>
            <a:ahLst/>
            <a:cxnLst/>
            <a:rect l="l" t="t" r="r" b="b"/>
            <a:pathLst>
              <a:path w="2523673" h="4565856">
                <a:moveTo>
                  <a:pt x="0" y="0"/>
                </a:moveTo>
                <a:lnTo>
                  <a:pt x="2523673" y="0"/>
                </a:lnTo>
                <a:lnTo>
                  <a:pt x="2523673" y="4565856"/>
                </a:lnTo>
                <a:lnTo>
                  <a:pt x="0" y="4565856"/>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3" name="Freeform 3"/>
          <p:cNvSpPr/>
          <p:nvPr/>
        </p:nvSpPr>
        <p:spPr>
          <a:xfrm>
            <a:off x="9691431" y="5532199"/>
            <a:ext cx="8002365" cy="3726101"/>
          </a:xfrm>
          <a:custGeom>
            <a:avLst/>
            <a:gdLst/>
            <a:ahLst/>
            <a:cxnLst/>
            <a:rect l="l" t="t" r="r" b="b"/>
            <a:pathLst>
              <a:path w="8002365" h="3726101">
                <a:moveTo>
                  <a:pt x="0" y="0"/>
                </a:moveTo>
                <a:lnTo>
                  <a:pt x="8002365" y="0"/>
                </a:lnTo>
                <a:lnTo>
                  <a:pt x="8002365" y="3726101"/>
                </a:lnTo>
                <a:lnTo>
                  <a:pt x="0" y="3726101"/>
                </a:lnTo>
                <a:lnTo>
                  <a:pt x="0" y="0"/>
                </a:lnTo>
                <a:close/>
              </a:path>
            </a:pathLst>
          </a:custGeom>
          <a:blipFill>
            <a:blip r:embed="rId3"/>
            <a:stretch>
              <a:fillRect/>
            </a:stretch>
          </a:blipFill>
        </p:spPr>
      </p:sp>
      <p:sp>
        <p:nvSpPr>
          <p:cNvPr id="4" name="TextBox 4"/>
          <p:cNvSpPr txBox="1"/>
          <p:nvPr/>
        </p:nvSpPr>
        <p:spPr>
          <a:xfrm>
            <a:off x="364413" y="465157"/>
            <a:ext cx="10454623" cy="2404352"/>
          </a:xfrm>
          <a:prstGeom prst="rect">
            <a:avLst/>
          </a:prstGeom>
        </p:spPr>
        <p:txBody>
          <a:bodyPr lIns="0" tIns="0" rIns="0" bIns="0" rtlCol="0" anchor="t">
            <a:spAutoFit/>
          </a:bodyPr>
          <a:lstStyle/>
          <a:p>
            <a:pPr algn="ctr">
              <a:lnSpc>
                <a:spcPts val="8785"/>
              </a:lnSpc>
            </a:pPr>
            <a:r>
              <a:rPr lang="en-US" sz="8785">
                <a:solidFill>
                  <a:srgbClr val="034172"/>
                </a:solidFill>
                <a:latin typeface="Hagrid Bold"/>
              </a:rPr>
              <a:t>DEPLOYING THE WEB APP</a:t>
            </a:r>
            <a:endParaRPr lang="en-US" sz="8785">
              <a:solidFill>
                <a:srgbClr val="034172"/>
              </a:solidFill>
              <a:latin typeface="Hagrid Bold"/>
            </a:endParaRPr>
          </a:p>
        </p:txBody>
      </p:sp>
      <p:sp>
        <p:nvSpPr>
          <p:cNvPr id="5" name="TextBox 5"/>
          <p:cNvSpPr txBox="1"/>
          <p:nvPr/>
        </p:nvSpPr>
        <p:spPr>
          <a:xfrm>
            <a:off x="364413" y="2812359"/>
            <a:ext cx="8661116" cy="7036517"/>
          </a:xfrm>
          <a:prstGeom prst="rect">
            <a:avLst/>
          </a:prstGeom>
        </p:spPr>
        <p:txBody>
          <a:bodyPr lIns="0" tIns="0" rIns="0" bIns="0" rtlCol="0" anchor="t">
            <a:spAutoFit/>
          </a:bodyPr>
          <a:lstStyle/>
          <a:p>
            <a:pPr>
              <a:lnSpc>
                <a:spcPts val="4335"/>
              </a:lnSpc>
            </a:pPr>
            <a:r>
              <a:rPr lang="en-US" sz="3095">
                <a:solidFill>
                  <a:srgbClr val="034172"/>
                </a:solidFill>
                <a:latin typeface="Livvic"/>
              </a:rPr>
              <a:t>A simple and effective technique for deploying web apps is Streamlit. We first need to develop a Streamlit app with the required machine learning code and web interface components in order to launch our Multiple Disease Prediction Model using ML on Streamlit. Then, by adhering to the appropriate deployment procedures, we can deploy the app on a hosting platform like Heroku or AWS. Once set up, users can use the online app and enter their medical information and symptoms to get individualised and precise disease forecasts.</a:t>
            </a:r>
            <a:endParaRPr lang="en-US" sz="3095">
              <a:solidFill>
                <a:srgbClr val="034172"/>
              </a:solidFill>
              <a:latin typeface="Livvic"/>
            </a:endParaRPr>
          </a:p>
          <a:p>
            <a:pPr marL="0" lvl="0" indent="0">
              <a:lnSpc>
                <a:spcPts val="4335"/>
              </a:lnSpc>
              <a:spcBef>
                <a:spcPct val="0"/>
              </a:spcBef>
            </a:pPr>
          </a:p>
        </p:txBody>
      </p:sp>
    </p:spTree>
  </p:cSld>
  <p:clrMapOvr>
    <a:masterClrMapping/>
  </p:clrMapOvr>
  <p:transition>
    <p:push/>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A4D5E6"/>
        </a:solidFill>
        <a:effectLst/>
      </p:bgPr>
    </p:bg>
    <p:spTree>
      <p:nvGrpSpPr>
        <p:cNvPr id="1" name=""/>
        <p:cNvGrpSpPr/>
        <p:nvPr/>
      </p:nvGrpSpPr>
      <p:grpSpPr>
        <a:xfrm>
          <a:off x="0" y="0"/>
          <a:ext cx="0" cy="0"/>
          <a:chOff x="0" y="0"/>
          <a:chExt cx="0" cy="0"/>
        </a:xfrm>
      </p:grpSpPr>
      <p:grpSp>
        <p:nvGrpSpPr>
          <p:cNvPr id="2" name="Group 2"/>
          <p:cNvGrpSpPr/>
          <p:nvPr/>
        </p:nvGrpSpPr>
        <p:grpSpPr>
          <a:xfrm rot="0">
            <a:off x="-921176" y="1586550"/>
            <a:ext cx="6176623" cy="7113900"/>
            <a:chOff x="0" y="0"/>
            <a:chExt cx="8235497" cy="9485199"/>
          </a:xfrm>
        </p:grpSpPr>
        <p:sp>
          <p:nvSpPr>
            <p:cNvPr id="3" name="Freeform 3"/>
            <p:cNvSpPr/>
            <p:nvPr/>
          </p:nvSpPr>
          <p:spPr>
            <a:xfrm>
              <a:off x="1101972" y="0"/>
              <a:ext cx="5183591" cy="4929124"/>
            </a:xfrm>
            <a:custGeom>
              <a:avLst/>
              <a:gdLst/>
              <a:ahLst/>
              <a:cxnLst/>
              <a:rect l="l" t="t" r="r" b="b"/>
              <a:pathLst>
                <a:path w="5183591" h="4929124">
                  <a:moveTo>
                    <a:pt x="0" y="0"/>
                  </a:moveTo>
                  <a:lnTo>
                    <a:pt x="5183592" y="0"/>
                  </a:lnTo>
                  <a:lnTo>
                    <a:pt x="5183592" y="4929124"/>
                  </a:lnTo>
                  <a:lnTo>
                    <a:pt x="0" y="4929124"/>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4" name="Freeform 4"/>
            <p:cNvSpPr/>
            <p:nvPr/>
          </p:nvSpPr>
          <p:spPr>
            <a:xfrm>
              <a:off x="5075272" y="706690"/>
              <a:ext cx="3160225" cy="5606851"/>
            </a:xfrm>
            <a:custGeom>
              <a:avLst/>
              <a:gdLst/>
              <a:ahLst/>
              <a:cxnLst/>
              <a:rect l="l" t="t" r="r" b="b"/>
              <a:pathLst>
                <a:path w="3160225" h="5606851">
                  <a:moveTo>
                    <a:pt x="0" y="0"/>
                  </a:moveTo>
                  <a:lnTo>
                    <a:pt x="3160225" y="0"/>
                  </a:lnTo>
                  <a:lnTo>
                    <a:pt x="3160225" y="5606852"/>
                  </a:lnTo>
                  <a:lnTo>
                    <a:pt x="0" y="560685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a:off x="0" y="4603127"/>
              <a:ext cx="7897470" cy="4882073"/>
            </a:xfrm>
            <a:custGeom>
              <a:avLst/>
              <a:gdLst/>
              <a:ahLst/>
              <a:cxnLst/>
              <a:rect l="l" t="t" r="r" b="b"/>
              <a:pathLst>
                <a:path w="7897470" h="4882073">
                  <a:moveTo>
                    <a:pt x="0" y="0"/>
                  </a:moveTo>
                  <a:lnTo>
                    <a:pt x="7897470" y="0"/>
                  </a:lnTo>
                  <a:lnTo>
                    <a:pt x="7897470" y="4882072"/>
                  </a:lnTo>
                  <a:lnTo>
                    <a:pt x="0" y="4882072"/>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grpSp>
      <p:sp>
        <p:nvSpPr>
          <p:cNvPr id="6" name="TextBox 6"/>
          <p:cNvSpPr txBox="1"/>
          <p:nvPr/>
        </p:nvSpPr>
        <p:spPr>
          <a:xfrm>
            <a:off x="5818797" y="2713228"/>
            <a:ext cx="11440503" cy="7036517"/>
          </a:xfrm>
          <a:prstGeom prst="rect">
            <a:avLst/>
          </a:prstGeom>
        </p:spPr>
        <p:txBody>
          <a:bodyPr lIns="0" tIns="0" rIns="0" bIns="0" rtlCol="0" anchor="t">
            <a:spAutoFit/>
          </a:bodyPr>
          <a:lstStyle/>
          <a:p>
            <a:pPr algn="r">
              <a:lnSpc>
                <a:spcPts val="4335"/>
              </a:lnSpc>
            </a:pPr>
            <a:r>
              <a:rPr lang="en-US" sz="3095">
                <a:solidFill>
                  <a:srgbClr val="034172"/>
                </a:solidFill>
                <a:latin typeface="Livvic"/>
              </a:rPr>
              <a:t>In conclusion, the machine learning (ML) model created for forecasting numerous diseases, including diabetes, Parkinson's disease, and heart disease, has tremendous promise for the healthcare industry. The model's excellent accuracy rates show that it has the potential to help medical practitioners identify these diseases early and take preventative measures. The study also emphasises how crucial it is for experts in the medical and technology disciplines to work together to leverage machine learning's potential for solving difficult health problems. This model has the potential to contribute to more precise and effective disease diagnosis and management, ultimately enhancing patient outcomes and quality of life.</a:t>
            </a:r>
            <a:endParaRPr lang="en-US" sz="3095">
              <a:solidFill>
                <a:srgbClr val="034172"/>
              </a:solidFill>
              <a:latin typeface="Livvic"/>
            </a:endParaRPr>
          </a:p>
          <a:p>
            <a:pPr marL="0" lvl="0" indent="0" algn="r">
              <a:lnSpc>
                <a:spcPts val="4335"/>
              </a:lnSpc>
              <a:spcBef>
                <a:spcPct val="0"/>
              </a:spcBef>
            </a:pPr>
          </a:p>
        </p:txBody>
      </p:sp>
      <p:sp>
        <p:nvSpPr>
          <p:cNvPr id="7" name="TextBox 7"/>
          <p:cNvSpPr txBox="1"/>
          <p:nvPr/>
        </p:nvSpPr>
        <p:spPr>
          <a:xfrm>
            <a:off x="8405915" y="1190625"/>
            <a:ext cx="8542011" cy="1232777"/>
          </a:xfrm>
          <a:prstGeom prst="rect">
            <a:avLst/>
          </a:prstGeom>
        </p:spPr>
        <p:txBody>
          <a:bodyPr lIns="0" tIns="0" rIns="0" bIns="0" rtlCol="0" anchor="t">
            <a:spAutoFit/>
          </a:bodyPr>
          <a:lstStyle/>
          <a:p>
            <a:pPr algn="ctr">
              <a:lnSpc>
                <a:spcPts val="8785"/>
              </a:lnSpc>
            </a:pPr>
            <a:r>
              <a:rPr lang="en-US" sz="8785">
                <a:solidFill>
                  <a:srgbClr val="034172"/>
                </a:solidFill>
                <a:latin typeface="Hagrid Bold"/>
              </a:rPr>
              <a:t>CONCLUSION</a:t>
            </a:r>
            <a:endParaRPr lang="en-US" sz="8785">
              <a:solidFill>
                <a:srgbClr val="034172"/>
              </a:solidFill>
              <a:latin typeface="Hagrid Bold"/>
            </a:endParaRPr>
          </a:p>
        </p:txBody>
      </p:sp>
    </p:spTree>
  </p:cSld>
  <p:clrMapOvr>
    <a:masterClrMapping/>
  </p:clrMapOvr>
  <p:transition>
    <p:push/>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BDF4DC"/>
        </a:solidFill>
        <a:effectLst/>
      </p:bgPr>
    </p:bg>
    <p:spTree>
      <p:nvGrpSpPr>
        <p:cNvPr id="1" name=""/>
        <p:cNvGrpSpPr/>
        <p:nvPr/>
      </p:nvGrpSpPr>
      <p:grpSpPr>
        <a:xfrm>
          <a:off x="0" y="0"/>
          <a:ext cx="0" cy="0"/>
          <a:chOff x="0" y="0"/>
          <a:chExt cx="0" cy="0"/>
        </a:xfrm>
      </p:grpSpPr>
      <p:sp>
        <p:nvSpPr>
          <p:cNvPr id="2" name="Freeform 2"/>
          <p:cNvSpPr/>
          <p:nvPr/>
        </p:nvSpPr>
        <p:spPr>
          <a:xfrm>
            <a:off x="1028700" y="3086100"/>
            <a:ext cx="4662663" cy="4114800"/>
          </a:xfrm>
          <a:custGeom>
            <a:avLst/>
            <a:gdLst/>
            <a:ahLst/>
            <a:cxnLst/>
            <a:rect l="l" t="t" r="r" b="b"/>
            <a:pathLst>
              <a:path w="4662663" h="4114800">
                <a:moveTo>
                  <a:pt x="0" y="0"/>
                </a:moveTo>
                <a:lnTo>
                  <a:pt x="4662663" y="0"/>
                </a:lnTo>
                <a:lnTo>
                  <a:pt x="4662663" y="4114800"/>
                </a:lnTo>
                <a:lnTo>
                  <a:pt x="0" y="4114800"/>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3" name="TextBox 3"/>
          <p:cNvSpPr txBox="1"/>
          <p:nvPr/>
        </p:nvSpPr>
        <p:spPr>
          <a:xfrm>
            <a:off x="4872994" y="1190625"/>
            <a:ext cx="8940454" cy="1232777"/>
          </a:xfrm>
          <a:prstGeom prst="rect">
            <a:avLst/>
          </a:prstGeom>
        </p:spPr>
        <p:txBody>
          <a:bodyPr lIns="0" tIns="0" rIns="0" bIns="0" rtlCol="0" anchor="t">
            <a:spAutoFit/>
          </a:bodyPr>
          <a:lstStyle/>
          <a:p>
            <a:pPr algn="ctr">
              <a:lnSpc>
                <a:spcPts val="8785"/>
              </a:lnSpc>
            </a:pPr>
            <a:r>
              <a:rPr lang="en-US" sz="8785">
                <a:solidFill>
                  <a:srgbClr val="034172"/>
                </a:solidFill>
                <a:latin typeface="Hagrid Bold"/>
              </a:rPr>
              <a:t>WEB APP LINK</a:t>
            </a:r>
            <a:endParaRPr lang="en-US" sz="8785">
              <a:solidFill>
                <a:srgbClr val="034172"/>
              </a:solidFill>
              <a:latin typeface="Hagrid Bold"/>
            </a:endParaRPr>
          </a:p>
        </p:txBody>
      </p:sp>
      <p:sp>
        <p:nvSpPr>
          <p:cNvPr id="5" name="Text Box 4"/>
          <p:cNvSpPr txBox="1"/>
          <p:nvPr/>
        </p:nvSpPr>
        <p:spPr>
          <a:xfrm>
            <a:off x="7086600" y="4762500"/>
            <a:ext cx="8342630" cy="1781175"/>
          </a:xfrm>
          <a:prstGeom prst="rect">
            <a:avLst/>
          </a:prstGeom>
          <a:noFill/>
        </p:spPr>
        <p:txBody>
          <a:bodyPr wrap="square" rtlCol="0" anchor="t">
            <a:noAutofit/>
          </a:bodyPr>
          <a:p>
            <a:pPr algn="r">
              <a:lnSpc>
                <a:spcPts val="4335"/>
              </a:lnSpc>
            </a:pPr>
            <a:r>
              <a:rPr lang="en-US" sz="3095">
                <a:solidFill>
                  <a:srgbClr val="034172"/>
                </a:solidFill>
                <a:latin typeface="Livvic"/>
                <a:sym typeface="+mn-ea"/>
              </a:rPr>
              <a:t>https://multi-disease-predictor-by-sameer</a:t>
            </a:r>
            <a:r>
              <a:rPr lang="en-IN" altLang="en-US" sz="3095">
                <a:solidFill>
                  <a:srgbClr val="034172"/>
                </a:solidFill>
                <a:latin typeface="Livvic"/>
                <a:sym typeface="+mn-ea"/>
              </a:rPr>
              <a:t>-</a:t>
            </a:r>
            <a:r>
              <a:rPr lang="en-US" sz="3095">
                <a:solidFill>
                  <a:srgbClr val="034172"/>
                </a:solidFill>
                <a:latin typeface="Livvic"/>
                <a:sym typeface="+mn-ea"/>
              </a:rPr>
              <a:t>95ed2bebtpvs7uddsphdhe.streamlit.app/</a:t>
            </a:r>
            <a:endParaRPr lang="en-US" sz="3095">
              <a:solidFill>
                <a:srgbClr val="034172"/>
              </a:solidFill>
              <a:latin typeface="Livvic"/>
              <a:sym typeface="+mn-ea"/>
            </a:endParaRPr>
          </a:p>
        </p:txBody>
      </p:sp>
    </p:spTree>
  </p:cSld>
  <p:clrMapOvr>
    <a:masterClrMapping/>
  </p:clrMapOvr>
  <p:transition>
    <p:push/>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0">
            <a:off x="-957636" y="6451268"/>
            <a:ext cx="20203271" cy="14349450"/>
            <a:chOff x="0" y="0"/>
            <a:chExt cx="6350000" cy="6350000"/>
          </a:xfrm>
        </p:grpSpPr>
        <p:sp>
          <p:nvSpPr>
            <p:cNvPr id="3" name="Freeform 3"/>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A4D5E6"/>
            </a:solidFill>
          </p:spPr>
        </p:sp>
      </p:grpSp>
      <p:sp>
        <p:nvSpPr>
          <p:cNvPr id="4" name="TextBox 4"/>
          <p:cNvSpPr txBox="1"/>
          <p:nvPr/>
        </p:nvSpPr>
        <p:spPr>
          <a:xfrm>
            <a:off x="3142305" y="1819516"/>
            <a:ext cx="12003389" cy="1008168"/>
          </a:xfrm>
          <a:prstGeom prst="rect">
            <a:avLst/>
          </a:prstGeom>
        </p:spPr>
        <p:txBody>
          <a:bodyPr lIns="0" tIns="0" rIns="0" bIns="0" rtlCol="0" anchor="t">
            <a:spAutoFit/>
          </a:bodyPr>
          <a:lstStyle/>
          <a:p>
            <a:pPr algn="ctr">
              <a:lnSpc>
                <a:spcPts val="7190"/>
              </a:lnSpc>
            </a:pPr>
            <a:r>
              <a:rPr lang="en-US" sz="7190">
                <a:solidFill>
                  <a:srgbClr val="034172"/>
                </a:solidFill>
                <a:latin typeface="Hagrid Bold"/>
              </a:rPr>
              <a:t>THANK YOU!</a:t>
            </a:r>
            <a:endParaRPr lang="en-US" sz="7190">
              <a:solidFill>
                <a:srgbClr val="034172"/>
              </a:solidFill>
              <a:latin typeface="Hagrid Bold"/>
            </a:endParaRPr>
          </a:p>
        </p:txBody>
      </p:sp>
      <p:sp>
        <p:nvSpPr>
          <p:cNvPr id="5" name="Freeform 5"/>
          <p:cNvSpPr/>
          <p:nvPr/>
        </p:nvSpPr>
        <p:spPr>
          <a:xfrm flipH="1">
            <a:off x="5687550" y="2827684"/>
            <a:ext cx="6912900" cy="6711798"/>
          </a:xfrm>
          <a:custGeom>
            <a:avLst/>
            <a:gdLst/>
            <a:ahLst/>
            <a:cxnLst/>
            <a:rect l="l" t="t" r="r" b="b"/>
            <a:pathLst>
              <a:path w="6912900" h="6711798">
                <a:moveTo>
                  <a:pt x="6912900" y="0"/>
                </a:moveTo>
                <a:lnTo>
                  <a:pt x="0" y="0"/>
                </a:lnTo>
                <a:lnTo>
                  <a:pt x="0" y="6711798"/>
                </a:lnTo>
                <a:lnTo>
                  <a:pt x="6912900" y="6711798"/>
                </a:lnTo>
                <a:lnTo>
                  <a:pt x="6912900" y="0"/>
                </a:lnTo>
                <a:close/>
              </a:path>
            </a:pathLst>
          </a:custGeom>
          <a:blipFill>
            <a:blip r:embed="rId1">
              <a:extLst>
                <a:ext uri="{96DAC541-7B7A-43D3-8B79-37D633B846F1}">
                  <asvg:svgBlip xmlns:asvg="http://schemas.microsoft.com/office/drawing/2016/SVG/main" r:embed="rId2"/>
                </a:ext>
              </a:extLst>
            </a:blip>
            <a:stretch>
              <a:fillRect/>
            </a:stretch>
          </a:blipFill>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BDF4DC"/>
        </a:solidFill>
        <a:effectLst/>
      </p:bgPr>
    </p:bg>
    <p:spTree>
      <p:nvGrpSpPr>
        <p:cNvPr id="1" name=""/>
        <p:cNvGrpSpPr/>
        <p:nvPr/>
      </p:nvGrpSpPr>
      <p:grpSpPr>
        <a:xfrm>
          <a:off x="0" y="0"/>
          <a:ext cx="0" cy="0"/>
          <a:chOff x="0" y="0"/>
          <a:chExt cx="0" cy="0"/>
        </a:xfrm>
      </p:grpSpPr>
      <p:sp>
        <p:nvSpPr>
          <p:cNvPr id="2" name="TextBox 2"/>
          <p:cNvSpPr txBox="1"/>
          <p:nvPr/>
        </p:nvSpPr>
        <p:spPr>
          <a:xfrm>
            <a:off x="1028700" y="1190625"/>
            <a:ext cx="9526346" cy="1232777"/>
          </a:xfrm>
          <a:prstGeom prst="rect">
            <a:avLst/>
          </a:prstGeom>
        </p:spPr>
        <p:txBody>
          <a:bodyPr lIns="0" tIns="0" rIns="0" bIns="0" rtlCol="0" anchor="t">
            <a:spAutoFit/>
          </a:bodyPr>
          <a:lstStyle/>
          <a:p>
            <a:pPr algn="ctr">
              <a:lnSpc>
                <a:spcPts val="8785"/>
              </a:lnSpc>
            </a:pPr>
            <a:r>
              <a:rPr lang="en-US" sz="8785">
                <a:solidFill>
                  <a:srgbClr val="034172"/>
                </a:solidFill>
                <a:latin typeface="Hagrid Bold"/>
              </a:rPr>
              <a:t>INTRODUCTION</a:t>
            </a:r>
            <a:endParaRPr lang="en-US" sz="8785">
              <a:solidFill>
                <a:srgbClr val="034172"/>
              </a:solidFill>
              <a:latin typeface="Hagrid Bold"/>
            </a:endParaRPr>
          </a:p>
        </p:txBody>
      </p:sp>
      <p:sp>
        <p:nvSpPr>
          <p:cNvPr id="3" name="Freeform 3"/>
          <p:cNvSpPr/>
          <p:nvPr/>
        </p:nvSpPr>
        <p:spPr>
          <a:xfrm>
            <a:off x="12174928" y="2336546"/>
            <a:ext cx="5411247" cy="5734462"/>
          </a:xfrm>
          <a:custGeom>
            <a:avLst/>
            <a:gdLst/>
            <a:ahLst/>
            <a:cxnLst/>
            <a:rect l="l" t="t" r="r" b="b"/>
            <a:pathLst>
              <a:path w="5411247" h="5734462">
                <a:moveTo>
                  <a:pt x="0" y="0"/>
                </a:moveTo>
                <a:lnTo>
                  <a:pt x="5411247" y="0"/>
                </a:lnTo>
                <a:lnTo>
                  <a:pt x="5411247" y="5734462"/>
                </a:lnTo>
                <a:lnTo>
                  <a:pt x="0" y="5734462"/>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grpSp>
        <p:nvGrpSpPr>
          <p:cNvPr id="4" name="Group 4"/>
          <p:cNvGrpSpPr/>
          <p:nvPr/>
        </p:nvGrpSpPr>
        <p:grpSpPr>
          <a:xfrm rot="0">
            <a:off x="2229080" y="3007095"/>
            <a:ext cx="7125585" cy="802695"/>
            <a:chOff x="0" y="0"/>
            <a:chExt cx="9500780" cy="1070260"/>
          </a:xfrm>
        </p:grpSpPr>
        <p:grpSp>
          <p:nvGrpSpPr>
            <p:cNvPr id="5" name="Group 5"/>
            <p:cNvGrpSpPr/>
            <p:nvPr/>
          </p:nvGrpSpPr>
          <p:grpSpPr>
            <a:xfrm rot="0">
              <a:off x="0" y="0"/>
              <a:ext cx="9500780" cy="1070260"/>
              <a:chOff x="0" y="0"/>
              <a:chExt cx="1876697" cy="211409"/>
            </a:xfrm>
          </p:grpSpPr>
          <p:sp>
            <p:nvSpPr>
              <p:cNvPr id="6" name="Freeform 6"/>
              <p:cNvSpPr/>
              <p:nvPr/>
            </p:nvSpPr>
            <p:spPr>
              <a:xfrm>
                <a:off x="0" y="0"/>
                <a:ext cx="1876697" cy="211409"/>
              </a:xfrm>
              <a:custGeom>
                <a:avLst/>
                <a:gdLst/>
                <a:ahLst/>
                <a:cxnLst/>
                <a:rect l="l" t="t" r="r" b="b"/>
                <a:pathLst>
                  <a:path w="1876697" h="211409">
                    <a:moveTo>
                      <a:pt x="105705" y="0"/>
                    </a:moveTo>
                    <a:lnTo>
                      <a:pt x="1770993" y="0"/>
                    </a:lnTo>
                    <a:cubicBezTo>
                      <a:pt x="1799027" y="0"/>
                      <a:pt x="1825914" y="11137"/>
                      <a:pt x="1845737" y="30960"/>
                    </a:cubicBezTo>
                    <a:cubicBezTo>
                      <a:pt x="1865561" y="50784"/>
                      <a:pt x="1876697" y="77670"/>
                      <a:pt x="1876697" y="105705"/>
                    </a:cubicBezTo>
                    <a:lnTo>
                      <a:pt x="1876697" y="105705"/>
                    </a:lnTo>
                    <a:cubicBezTo>
                      <a:pt x="1876697" y="133739"/>
                      <a:pt x="1865561" y="160626"/>
                      <a:pt x="1845737" y="180449"/>
                    </a:cubicBezTo>
                    <a:cubicBezTo>
                      <a:pt x="1825914" y="200273"/>
                      <a:pt x="1799027" y="211409"/>
                      <a:pt x="1770993" y="211409"/>
                    </a:cubicBezTo>
                    <a:lnTo>
                      <a:pt x="105705" y="211409"/>
                    </a:lnTo>
                    <a:cubicBezTo>
                      <a:pt x="77670" y="211409"/>
                      <a:pt x="50784" y="200273"/>
                      <a:pt x="30960" y="180449"/>
                    </a:cubicBezTo>
                    <a:cubicBezTo>
                      <a:pt x="11137" y="160626"/>
                      <a:pt x="0" y="133739"/>
                      <a:pt x="0" y="105705"/>
                    </a:cubicBezTo>
                    <a:lnTo>
                      <a:pt x="0" y="105705"/>
                    </a:lnTo>
                    <a:cubicBezTo>
                      <a:pt x="0" y="77670"/>
                      <a:pt x="11137" y="50784"/>
                      <a:pt x="30960" y="30960"/>
                    </a:cubicBezTo>
                    <a:cubicBezTo>
                      <a:pt x="50784" y="11137"/>
                      <a:pt x="77670" y="0"/>
                      <a:pt x="105705" y="0"/>
                    </a:cubicBezTo>
                    <a:close/>
                  </a:path>
                </a:pathLst>
              </a:custGeom>
              <a:solidFill>
                <a:srgbClr val="52DEA0"/>
              </a:solidFill>
            </p:spPr>
          </p:sp>
          <p:sp>
            <p:nvSpPr>
              <p:cNvPr id="7" name="TextBox 7"/>
              <p:cNvSpPr txBox="1"/>
              <p:nvPr/>
            </p:nvSpPr>
            <p:spPr>
              <a:xfrm>
                <a:off x="0" y="38100"/>
                <a:ext cx="1876697" cy="173309"/>
              </a:xfrm>
              <a:prstGeom prst="rect">
                <a:avLst/>
              </a:prstGeom>
            </p:spPr>
            <p:txBody>
              <a:bodyPr lIns="50800" tIns="50800" rIns="50800" bIns="50800" rtlCol="0" anchor="ctr"/>
              <a:lstStyle/>
              <a:p>
                <a:pPr algn="ctr">
                  <a:lnSpc>
                    <a:spcPts val="2345"/>
                  </a:lnSpc>
                </a:pPr>
              </a:p>
            </p:txBody>
          </p:sp>
        </p:grpSp>
        <p:sp>
          <p:nvSpPr>
            <p:cNvPr id="8" name="TextBox 8"/>
            <p:cNvSpPr txBox="1"/>
            <p:nvPr/>
          </p:nvSpPr>
          <p:spPr>
            <a:xfrm>
              <a:off x="353417" y="335202"/>
              <a:ext cx="8793947" cy="437956"/>
            </a:xfrm>
            <a:prstGeom prst="rect">
              <a:avLst/>
            </a:prstGeom>
          </p:spPr>
          <p:txBody>
            <a:bodyPr lIns="0" tIns="0" rIns="0" bIns="0" rtlCol="0" anchor="t">
              <a:spAutoFit/>
            </a:bodyPr>
            <a:lstStyle/>
            <a:p>
              <a:pPr algn="ctr">
                <a:lnSpc>
                  <a:spcPts val="2345"/>
                </a:lnSpc>
              </a:pPr>
              <a:r>
                <a:rPr lang="en-US" sz="2345">
                  <a:solidFill>
                    <a:srgbClr val="034172"/>
                  </a:solidFill>
                  <a:latin typeface="Livvic Bold"/>
                </a:rPr>
                <a:t>MULTIPLE DISEASE PREDICTION SYSTEM</a:t>
              </a:r>
              <a:endParaRPr lang="en-US" sz="2345">
                <a:solidFill>
                  <a:srgbClr val="034172"/>
                </a:solidFill>
                <a:latin typeface="Livvic Bold"/>
              </a:endParaRPr>
            </a:p>
          </p:txBody>
        </p:sp>
      </p:grpSp>
      <p:sp>
        <p:nvSpPr>
          <p:cNvPr id="9" name="TextBox 9"/>
          <p:cNvSpPr txBox="1"/>
          <p:nvPr/>
        </p:nvSpPr>
        <p:spPr>
          <a:xfrm>
            <a:off x="628216" y="4021425"/>
            <a:ext cx="10794749" cy="5950667"/>
          </a:xfrm>
          <a:prstGeom prst="rect">
            <a:avLst/>
          </a:prstGeom>
        </p:spPr>
        <p:txBody>
          <a:bodyPr lIns="0" tIns="0" rIns="0" bIns="0" rtlCol="0" anchor="t">
            <a:spAutoFit/>
          </a:bodyPr>
          <a:lstStyle/>
          <a:p>
            <a:pPr>
              <a:lnSpc>
                <a:spcPts val="4335"/>
              </a:lnSpc>
            </a:pPr>
            <a:r>
              <a:rPr lang="en-US" sz="3095">
                <a:solidFill>
                  <a:srgbClr val="034172"/>
                </a:solidFill>
                <a:latin typeface="Livvic"/>
              </a:rPr>
              <a:t>Based on entered symptoms and medical history, our web application uses machine learning algorithms to detect numerous diseases. Our platform provides individualised and precise predictions for a variety of medical disorders by analysing big datasets and utilising cutting-edge predictive models. With the use of this technology, users can get early detection and take precautions to keep their health. Our objective is to build a tool for disease prediction that is simple to use and widely available in order to improve healthcare outcomes for people all around the world.</a:t>
            </a:r>
            <a:endParaRPr lang="en-US" sz="3095">
              <a:solidFill>
                <a:srgbClr val="034172"/>
              </a:solidFill>
              <a:latin typeface="Livvic"/>
            </a:endParaRPr>
          </a:p>
          <a:p>
            <a:pPr algn="ctr">
              <a:lnSpc>
                <a:spcPts val="4335"/>
              </a:lnSpc>
            </a:pPr>
          </a:p>
        </p:txBody>
      </p:sp>
    </p:spTree>
  </p:cSld>
  <p:clrMapOvr>
    <a:masterClrMapping/>
  </p:clrMapOvr>
  <p:transition>
    <p:push/>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4D5E6"/>
        </a:solidFill>
        <a:effectLst/>
      </p:bgPr>
    </p:bg>
    <p:spTree>
      <p:nvGrpSpPr>
        <p:cNvPr id="1" name=""/>
        <p:cNvGrpSpPr/>
        <p:nvPr/>
      </p:nvGrpSpPr>
      <p:grpSpPr>
        <a:xfrm>
          <a:off x="0" y="0"/>
          <a:ext cx="0" cy="0"/>
          <a:chOff x="0" y="0"/>
          <a:chExt cx="0" cy="0"/>
        </a:xfrm>
      </p:grpSpPr>
      <p:sp>
        <p:nvSpPr>
          <p:cNvPr id="2" name="TextBox 2"/>
          <p:cNvSpPr txBox="1"/>
          <p:nvPr/>
        </p:nvSpPr>
        <p:spPr>
          <a:xfrm>
            <a:off x="8597002" y="3527134"/>
            <a:ext cx="8662298" cy="2404352"/>
          </a:xfrm>
          <a:prstGeom prst="rect">
            <a:avLst/>
          </a:prstGeom>
        </p:spPr>
        <p:txBody>
          <a:bodyPr lIns="0" tIns="0" rIns="0" bIns="0" rtlCol="0" anchor="t">
            <a:spAutoFit/>
          </a:bodyPr>
          <a:lstStyle/>
          <a:p>
            <a:pPr algn="ctr">
              <a:lnSpc>
                <a:spcPts val="8785"/>
              </a:lnSpc>
            </a:pPr>
            <a:r>
              <a:rPr lang="en-US" sz="8785">
                <a:solidFill>
                  <a:srgbClr val="034172"/>
                </a:solidFill>
                <a:latin typeface="Hagrid Bold"/>
              </a:rPr>
              <a:t>ALGORITHMS USED</a:t>
            </a:r>
            <a:endParaRPr lang="en-US" sz="8785">
              <a:solidFill>
                <a:srgbClr val="034172"/>
              </a:solidFill>
              <a:latin typeface="Hagrid Bold"/>
            </a:endParaRPr>
          </a:p>
        </p:txBody>
      </p:sp>
      <p:sp>
        <p:nvSpPr>
          <p:cNvPr id="3" name="Freeform 3"/>
          <p:cNvSpPr/>
          <p:nvPr/>
        </p:nvSpPr>
        <p:spPr>
          <a:xfrm>
            <a:off x="1028700" y="923689"/>
            <a:ext cx="7595660" cy="8439622"/>
          </a:xfrm>
          <a:custGeom>
            <a:avLst/>
            <a:gdLst/>
            <a:ahLst/>
            <a:cxnLst/>
            <a:rect l="l" t="t" r="r" b="b"/>
            <a:pathLst>
              <a:path w="7595660" h="8439622">
                <a:moveTo>
                  <a:pt x="0" y="0"/>
                </a:moveTo>
                <a:lnTo>
                  <a:pt x="7595660" y="0"/>
                </a:lnTo>
                <a:lnTo>
                  <a:pt x="7595660" y="8439622"/>
                </a:lnTo>
                <a:lnTo>
                  <a:pt x="0" y="8439622"/>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4" name="TextBox 4"/>
          <p:cNvSpPr txBox="1"/>
          <p:nvPr/>
        </p:nvSpPr>
        <p:spPr>
          <a:xfrm>
            <a:off x="8906153" y="7013845"/>
            <a:ext cx="7053755" cy="1064342"/>
          </a:xfrm>
          <a:prstGeom prst="rect">
            <a:avLst/>
          </a:prstGeom>
        </p:spPr>
        <p:txBody>
          <a:bodyPr lIns="0" tIns="0" rIns="0" bIns="0" rtlCol="0" anchor="t">
            <a:spAutoFit/>
          </a:bodyPr>
          <a:lstStyle/>
          <a:p>
            <a:pPr marL="668655" lvl="1" indent="-334010">
              <a:lnSpc>
                <a:spcPts val="4335"/>
              </a:lnSpc>
              <a:buFont typeface="Arial" panose="020B0604020202020204"/>
              <a:buChar char="•"/>
            </a:pPr>
            <a:r>
              <a:rPr lang="en-US" sz="3095">
                <a:solidFill>
                  <a:srgbClr val="034172"/>
                </a:solidFill>
                <a:latin typeface="Livvic"/>
              </a:rPr>
              <a:t>Logistic Regression</a:t>
            </a:r>
            <a:endParaRPr lang="en-US" sz="3095">
              <a:solidFill>
                <a:srgbClr val="034172"/>
              </a:solidFill>
              <a:latin typeface="Livvic"/>
            </a:endParaRPr>
          </a:p>
          <a:p>
            <a:pPr marL="668655" lvl="1" indent="-334010">
              <a:lnSpc>
                <a:spcPts val="4335"/>
              </a:lnSpc>
              <a:spcBef>
                <a:spcPct val="0"/>
              </a:spcBef>
              <a:buFont typeface="Arial" panose="020B0604020202020204"/>
              <a:buChar char="•"/>
            </a:pPr>
            <a:r>
              <a:rPr lang="en-US" sz="3095">
                <a:solidFill>
                  <a:srgbClr val="034172"/>
                </a:solidFill>
                <a:latin typeface="Livvic"/>
              </a:rPr>
              <a:t>Support Vector Mchine</a:t>
            </a:r>
            <a:endParaRPr lang="en-US" sz="3095">
              <a:solidFill>
                <a:srgbClr val="034172"/>
              </a:solidFill>
              <a:latin typeface="Livvic"/>
            </a:endParaRPr>
          </a:p>
        </p:txBody>
      </p:sp>
    </p:spTree>
  </p:cSld>
  <p:clrMapOvr>
    <a:masterClrMapping/>
  </p:clrMapOvr>
  <p:transition>
    <p:push/>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BDF4DC"/>
        </a:solidFill>
        <a:effectLst/>
      </p:bgPr>
    </p:bg>
    <p:spTree>
      <p:nvGrpSpPr>
        <p:cNvPr id="1" name=""/>
        <p:cNvGrpSpPr/>
        <p:nvPr/>
      </p:nvGrpSpPr>
      <p:grpSpPr>
        <a:xfrm>
          <a:off x="0" y="0"/>
          <a:ext cx="0" cy="0"/>
          <a:chOff x="0" y="0"/>
          <a:chExt cx="0" cy="0"/>
        </a:xfrm>
      </p:grpSpPr>
      <p:sp>
        <p:nvSpPr>
          <p:cNvPr id="2" name="Freeform 2"/>
          <p:cNvSpPr/>
          <p:nvPr/>
        </p:nvSpPr>
        <p:spPr>
          <a:xfrm>
            <a:off x="15111134" y="407961"/>
            <a:ext cx="2732931" cy="2698148"/>
          </a:xfrm>
          <a:custGeom>
            <a:avLst/>
            <a:gdLst/>
            <a:ahLst/>
            <a:cxnLst/>
            <a:rect l="l" t="t" r="r" b="b"/>
            <a:pathLst>
              <a:path w="2732931" h="2698148">
                <a:moveTo>
                  <a:pt x="0" y="0"/>
                </a:moveTo>
                <a:lnTo>
                  <a:pt x="2732931" y="0"/>
                </a:lnTo>
                <a:lnTo>
                  <a:pt x="2732931" y="2698148"/>
                </a:lnTo>
                <a:lnTo>
                  <a:pt x="0" y="2698148"/>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3" name="Freeform 3"/>
          <p:cNvSpPr/>
          <p:nvPr/>
        </p:nvSpPr>
        <p:spPr>
          <a:xfrm>
            <a:off x="10436290" y="3620875"/>
            <a:ext cx="7407775" cy="5267033"/>
          </a:xfrm>
          <a:custGeom>
            <a:avLst/>
            <a:gdLst/>
            <a:ahLst/>
            <a:cxnLst/>
            <a:rect l="l" t="t" r="r" b="b"/>
            <a:pathLst>
              <a:path w="7407775" h="5267033">
                <a:moveTo>
                  <a:pt x="0" y="0"/>
                </a:moveTo>
                <a:lnTo>
                  <a:pt x="7407775" y="0"/>
                </a:lnTo>
                <a:lnTo>
                  <a:pt x="7407775" y="5267033"/>
                </a:lnTo>
                <a:lnTo>
                  <a:pt x="0" y="5267033"/>
                </a:lnTo>
                <a:lnTo>
                  <a:pt x="0" y="0"/>
                </a:lnTo>
                <a:close/>
              </a:path>
            </a:pathLst>
          </a:custGeom>
          <a:blipFill>
            <a:blip r:embed="rId3"/>
            <a:stretch>
              <a:fillRect/>
            </a:stretch>
          </a:blipFill>
        </p:spPr>
      </p:sp>
      <p:sp>
        <p:nvSpPr>
          <p:cNvPr id="4" name="TextBox 4"/>
          <p:cNvSpPr txBox="1"/>
          <p:nvPr/>
        </p:nvSpPr>
        <p:spPr>
          <a:xfrm>
            <a:off x="1295032" y="407570"/>
            <a:ext cx="7429090" cy="2035175"/>
          </a:xfrm>
          <a:prstGeom prst="rect">
            <a:avLst/>
          </a:prstGeom>
        </p:spPr>
        <p:txBody>
          <a:bodyPr lIns="0" tIns="0" rIns="0" bIns="0" rtlCol="0" anchor="t">
            <a:spAutoFit/>
          </a:bodyPr>
          <a:lstStyle/>
          <a:p>
            <a:pPr algn="ctr">
              <a:lnSpc>
                <a:spcPts val="7500"/>
              </a:lnSpc>
            </a:pPr>
            <a:r>
              <a:rPr lang="en-US" sz="7500">
                <a:solidFill>
                  <a:srgbClr val="034172"/>
                </a:solidFill>
                <a:latin typeface="Hagrid Bold"/>
              </a:rPr>
              <a:t>LOGISTIC REGRESSION</a:t>
            </a:r>
            <a:endParaRPr lang="en-US" sz="7500">
              <a:solidFill>
                <a:srgbClr val="034172"/>
              </a:solidFill>
              <a:latin typeface="Hagrid Bold"/>
            </a:endParaRPr>
          </a:p>
        </p:txBody>
      </p:sp>
      <p:sp>
        <p:nvSpPr>
          <p:cNvPr id="5" name="TextBox 5"/>
          <p:cNvSpPr txBox="1"/>
          <p:nvPr/>
        </p:nvSpPr>
        <p:spPr>
          <a:xfrm>
            <a:off x="783771" y="2707558"/>
            <a:ext cx="9652519" cy="7036517"/>
          </a:xfrm>
          <a:prstGeom prst="rect">
            <a:avLst/>
          </a:prstGeom>
        </p:spPr>
        <p:txBody>
          <a:bodyPr lIns="0" tIns="0" rIns="0" bIns="0" rtlCol="0" anchor="t">
            <a:spAutoFit/>
          </a:bodyPr>
          <a:lstStyle/>
          <a:p>
            <a:pPr>
              <a:lnSpc>
                <a:spcPts val="4335"/>
              </a:lnSpc>
              <a:spcBef>
                <a:spcPct val="0"/>
              </a:spcBef>
            </a:pPr>
            <a:r>
              <a:rPr lang="en-US" sz="3095">
                <a:solidFill>
                  <a:srgbClr val="034172"/>
                </a:solidFill>
                <a:latin typeface="Livvic"/>
              </a:rPr>
              <a:t>Binary classification challenges are handled by the machine learning method logistic regression. It operates by predicting the probability of an event occurring based on the input features and fitting a logistic function to the input data. The method is widely utilised in many different industries, including spam filtering, credit scoring, and medical diagnosis. Because it is simple to use and interpret, logistic regression is frequently chosen for predictive modelling. Its performance may be constrained in some cases, though, because it presumes a linear relationship between the input features and the output variable..</a:t>
            </a:r>
            <a:endParaRPr lang="en-US" sz="3095">
              <a:solidFill>
                <a:srgbClr val="034172"/>
              </a:solidFill>
              <a:latin typeface="Livvic"/>
            </a:endParaRPr>
          </a:p>
        </p:txBody>
      </p:sp>
    </p:spTree>
  </p:cSld>
  <p:clrMapOvr>
    <a:masterClrMapping/>
  </p:clrMapOvr>
  <p:transition>
    <p:push/>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BDF4DC"/>
        </a:solidFill>
        <a:effectLst/>
      </p:bgPr>
    </p:bg>
    <p:spTree>
      <p:nvGrpSpPr>
        <p:cNvPr id="1" name=""/>
        <p:cNvGrpSpPr/>
        <p:nvPr/>
      </p:nvGrpSpPr>
      <p:grpSpPr>
        <a:xfrm>
          <a:off x="0" y="0"/>
          <a:ext cx="0" cy="0"/>
          <a:chOff x="0" y="0"/>
          <a:chExt cx="0" cy="0"/>
        </a:xfrm>
      </p:grpSpPr>
      <p:sp>
        <p:nvSpPr>
          <p:cNvPr id="2" name="Freeform 2"/>
          <p:cNvSpPr/>
          <p:nvPr/>
        </p:nvSpPr>
        <p:spPr>
          <a:xfrm>
            <a:off x="15111134" y="407961"/>
            <a:ext cx="2732931" cy="2698148"/>
          </a:xfrm>
          <a:custGeom>
            <a:avLst/>
            <a:gdLst/>
            <a:ahLst/>
            <a:cxnLst/>
            <a:rect l="l" t="t" r="r" b="b"/>
            <a:pathLst>
              <a:path w="2732931" h="2698148">
                <a:moveTo>
                  <a:pt x="0" y="0"/>
                </a:moveTo>
                <a:lnTo>
                  <a:pt x="2732931" y="0"/>
                </a:lnTo>
                <a:lnTo>
                  <a:pt x="2732931" y="2698148"/>
                </a:lnTo>
                <a:lnTo>
                  <a:pt x="0" y="2698148"/>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3" name="Freeform 3"/>
          <p:cNvSpPr/>
          <p:nvPr/>
        </p:nvSpPr>
        <p:spPr>
          <a:xfrm>
            <a:off x="10411882" y="3612482"/>
            <a:ext cx="7432184" cy="5423697"/>
          </a:xfrm>
          <a:custGeom>
            <a:avLst/>
            <a:gdLst/>
            <a:ahLst/>
            <a:cxnLst/>
            <a:rect l="l" t="t" r="r" b="b"/>
            <a:pathLst>
              <a:path w="7432184" h="5423697">
                <a:moveTo>
                  <a:pt x="0" y="0"/>
                </a:moveTo>
                <a:lnTo>
                  <a:pt x="7432183" y="0"/>
                </a:lnTo>
                <a:lnTo>
                  <a:pt x="7432183" y="5423696"/>
                </a:lnTo>
                <a:lnTo>
                  <a:pt x="0" y="5423696"/>
                </a:lnTo>
                <a:lnTo>
                  <a:pt x="0" y="0"/>
                </a:lnTo>
                <a:close/>
              </a:path>
            </a:pathLst>
          </a:custGeom>
          <a:blipFill>
            <a:blip r:embed="rId3"/>
            <a:stretch>
              <a:fillRect/>
            </a:stretch>
          </a:blipFill>
        </p:spPr>
      </p:sp>
      <p:sp>
        <p:nvSpPr>
          <p:cNvPr id="4" name="TextBox 4"/>
          <p:cNvSpPr txBox="1"/>
          <p:nvPr/>
        </p:nvSpPr>
        <p:spPr>
          <a:xfrm>
            <a:off x="468406" y="810885"/>
            <a:ext cx="10283250" cy="2035175"/>
          </a:xfrm>
          <a:prstGeom prst="rect">
            <a:avLst/>
          </a:prstGeom>
        </p:spPr>
        <p:txBody>
          <a:bodyPr lIns="0" tIns="0" rIns="0" bIns="0" rtlCol="0" anchor="t">
            <a:spAutoFit/>
          </a:bodyPr>
          <a:lstStyle/>
          <a:p>
            <a:pPr algn="ctr">
              <a:lnSpc>
                <a:spcPts val="7500"/>
              </a:lnSpc>
            </a:pPr>
            <a:r>
              <a:rPr lang="en-US" sz="7500">
                <a:solidFill>
                  <a:srgbClr val="034172"/>
                </a:solidFill>
                <a:latin typeface="Hagrid Bold"/>
              </a:rPr>
              <a:t>SUPPORT VECTOR MACHINE</a:t>
            </a:r>
            <a:endParaRPr lang="en-US" sz="7500">
              <a:solidFill>
                <a:srgbClr val="034172"/>
              </a:solidFill>
              <a:latin typeface="Hagrid Bold"/>
            </a:endParaRPr>
          </a:p>
        </p:txBody>
      </p:sp>
      <p:sp>
        <p:nvSpPr>
          <p:cNvPr id="5" name="TextBox 5"/>
          <p:cNvSpPr txBox="1"/>
          <p:nvPr/>
        </p:nvSpPr>
        <p:spPr>
          <a:xfrm>
            <a:off x="783771" y="3048959"/>
            <a:ext cx="8837044" cy="6493592"/>
          </a:xfrm>
          <a:prstGeom prst="rect">
            <a:avLst/>
          </a:prstGeom>
        </p:spPr>
        <p:txBody>
          <a:bodyPr lIns="0" tIns="0" rIns="0" bIns="0" rtlCol="0" anchor="t">
            <a:spAutoFit/>
          </a:bodyPr>
          <a:lstStyle/>
          <a:p>
            <a:pPr>
              <a:lnSpc>
                <a:spcPts val="4335"/>
              </a:lnSpc>
            </a:pPr>
            <a:r>
              <a:rPr lang="en-US" sz="3095">
                <a:solidFill>
                  <a:srgbClr val="034172"/>
                </a:solidFill>
                <a:latin typeface="Livvic"/>
              </a:rPr>
              <a:t>A common machine learning approach for classification and regression tasks is called Support Vector Machine (SVM). In order to categorise data points into multiple classes while maximising the margin between the classes, the best hyperplane must be found. SVMs are capable of managing both linear and nonlinear issues and are efficient when dealing with high-dimensional datasets. The approach is frequently utilised in several disciplines, including bioinformatics, text classification, and image classification.</a:t>
            </a:r>
            <a:endParaRPr lang="en-US" sz="3095">
              <a:solidFill>
                <a:srgbClr val="034172"/>
              </a:solidFill>
              <a:latin typeface="Livvic"/>
            </a:endParaRPr>
          </a:p>
          <a:p>
            <a:pPr>
              <a:lnSpc>
                <a:spcPts val="4335"/>
              </a:lnSpc>
              <a:spcBef>
                <a:spcPct val="0"/>
              </a:spcBef>
            </a:pPr>
          </a:p>
        </p:txBody>
      </p:sp>
    </p:spTree>
  </p:cSld>
  <p:clrMapOvr>
    <a:masterClrMapping/>
  </p:clrMapOvr>
  <p:transition>
    <p:push/>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4D5E6"/>
        </a:solidFill>
        <a:effectLst/>
      </p:bgPr>
    </p:bg>
    <p:spTree>
      <p:nvGrpSpPr>
        <p:cNvPr id="1" name=""/>
        <p:cNvGrpSpPr/>
        <p:nvPr/>
      </p:nvGrpSpPr>
      <p:grpSpPr>
        <a:xfrm>
          <a:off x="0" y="0"/>
          <a:ext cx="0" cy="0"/>
          <a:chOff x="0" y="0"/>
          <a:chExt cx="0" cy="0"/>
        </a:xfrm>
      </p:grpSpPr>
      <p:sp>
        <p:nvSpPr>
          <p:cNvPr id="2" name="Freeform 2"/>
          <p:cNvSpPr/>
          <p:nvPr/>
        </p:nvSpPr>
        <p:spPr>
          <a:xfrm>
            <a:off x="443306" y="446122"/>
            <a:ext cx="2902269" cy="3099510"/>
          </a:xfrm>
          <a:custGeom>
            <a:avLst/>
            <a:gdLst/>
            <a:ahLst/>
            <a:cxnLst/>
            <a:rect l="l" t="t" r="r" b="b"/>
            <a:pathLst>
              <a:path w="2902269" h="3099510">
                <a:moveTo>
                  <a:pt x="0" y="0"/>
                </a:moveTo>
                <a:lnTo>
                  <a:pt x="2902268" y="0"/>
                </a:lnTo>
                <a:lnTo>
                  <a:pt x="2902268" y="3099510"/>
                </a:lnTo>
                <a:lnTo>
                  <a:pt x="0" y="3099510"/>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3" name="Freeform 3"/>
          <p:cNvSpPr/>
          <p:nvPr/>
        </p:nvSpPr>
        <p:spPr>
          <a:xfrm>
            <a:off x="443306" y="3977554"/>
            <a:ext cx="7692437" cy="5518670"/>
          </a:xfrm>
          <a:custGeom>
            <a:avLst/>
            <a:gdLst/>
            <a:ahLst/>
            <a:cxnLst/>
            <a:rect l="l" t="t" r="r" b="b"/>
            <a:pathLst>
              <a:path w="7692437" h="5518670">
                <a:moveTo>
                  <a:pt x="0" y="0"/>
                </a:moveTo>
                <a:lnTo>
                  <a:pt x="7692436" y="0"/>
                </a:lnTo>
                <a:lnTo>
                  <a:pt x="7692436" y="5518670"/>
                </a:lnTo>
                <a:lnTo>
                  <a:pt x="0" y="5518670"/>
                </a:lnTo>
                <a:lnTo>
                  <a:pt x="0" y="0"/>
                </a:lnTo>
                <a:close/>
              </a:path>
            </a:pathLst>
          </a:custGeom>
          <a:blipFill>
            <a:blip r:embed="rId3"/>
            <a:stretch>
              <a:fillRect/>
            </a:stretch>
          </a:blipFill>
        </p:spPr>
      </p:sp>
      <p:sp>
        <p:nvSpPr>
          <p:cNvPr id="4" name="TextBox 4"/>
          <p:cNvSpPr txBox="1"/>
          <p:nvPr/>
        </p:nvSpPr>
        <p:spPr>
          <a:xfrm>
            <a:off x="5762958" y="588997"/>
            <a:ext cx="12017615" cy="2181226"/>
          </a:xfrm>
          <a:prstGeom prst="rect">
            <a:avLst/>
          </a:prstGeom>
        </p:spPr>
        <p:txBody>
          <a:bodyPr lIns="0" tIns="0" rIns="0" bIns="0" rtlCol="0" anchor="t">
            <a:spAutoFit/>
          </a:bodyPr>
          <a:lstStyle/>
          <a:p>
            <a:pPr algn="ctr">
              <a:lnSpc>
                <a:spcPts val="8000"/>
              </a:lnSpc>
            </a:pPr>
            <a:r>
              <a:rPr lang="en-US" sz="8000">
                <a:solidFill>
                  <a:srgbClr val="034172"/>
                </a:solidFill>
                <a:latin typeface="Hagrid Bold"/>
              </a:rPr>
              <a:t>DIABETES PREDICTION MODEL</a:t>
            </a:r>
            <a:endParaRPr lang="en-US" sz="8000">
              <a:solidFill>
                <a:srgbClr val="034172"/>
              </a:solidFill>
              <a:latin typeface="Hagrid Bold"/>
            </a:endParaRPr>
          </a:p>
        </p:txBody>
      </p:sp>
      <p:sp>
        <p:nvSpPr>
          <p:cNvPr id="5" name="TextBox 5"/>
          <p:cNvSpPr txBox="1"/>
          <p:nvPr/>
        </p:nvSpPr>
        <p:spPr>
          <a:xfrm>
            <a:off x="8470784" y="2996759"/>
            <a:ext cx="8788516" cy="7036517"/>
          </a:xfrm>
          <a:prstGeom prst="rect">
            <a:avLst/>
          </a:prstGeom>
        </p:spPr>
        <p:txBody>
          <a:bodyPr lIns="0" tIns="0" rIns="0" bIns="0" rtlCol="0" anchor="t">
            <a:spAutoFit/>
          </a:bodyPr>
          <a:lstStyle/>
          <a:p>
            <a:pPr algn="r">
              <a:lnSpc>
                <a:spcPts val="4335"/>
              </a:lnSpc>
            </a:pPr>
            <a:r>
              <a:rPr lang="en-US" sz="3095">
                <a:solidFill>
                  <a:srgbClr val="034172"/>
                </a:solidFill>
                <a:latin typeface="Livvic"/>
              </a:rPr>
              <a:t>Utilising machine learning algorithms, our diabetes prediction model examines a variety of medical indicators to determine the likelihood that a patient will develop diabetes. Our model's ability to make predictions for novel cases and properly identify trends is enhanced by training on huge datasets. Improved health outcomes can result from using this tool to help healthcare professionals identify and treat diabetes early. We want to increase accessibility and reliability for people all across the world when it comes to diabetes prediction by utilising the power of ML.</a:t>
            </a:r>
            <a:endParaRPr lang="en-US" sz="3095">
              <a:solidFill>
                <a:srgbClr val="034172"/>
              </a:solidFill>
              <a:latin typeface="Livvic"/>
            </a:endParaRPr>
          </a:p>
          <a:p>
            <a:pPr marL="0" lvl="0" indent="0" algn="r">
              <a:lnSpc>
                <a:spcPts val="4335"/>
              </a:lnSpc>
              <a:spcBef>
                <a:spcPct val="0"/>
              </a:spcBef>
            </a:pPr>
          </a:p>
        </p:txBody>
      </p:sp>
    </p:spTree>
  </p:cSld>
  <p:clrMapOvr>
    <a:masterClrMapping/>
  </p:clrMapOvr>
  <p:transition>
    <p:push/>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BDF4DC"/>
        </a:solidFill>
        <a:effectLst/>
      </p:bgPr>
    </p:bg>
    <p:spTree>
      <p:nvGrpSpPr>
        <p:cNvPr id="1" name=""/>
        <p:cNvGrpSpPr/>
        <p:nvPr/>
      </p:nvGrpSpPr>
      <p:grpSpPr>
        <a:xfrm>
          <a:off x="0" y="0"/>
          <a:ext cx="0" cy="0"/>
          <a:chOff x="0" y="0"/>
          <a:chExt cx="0" cy="0"/>
        </a:xfrm>
      </p:grpSpPr>
      <p:sp>
        <p:nvSpPr>
          <p:cNvPr id="2" name="Freeform 2"/>
          <p:cNvSpPr/>
          <p:nvPr/>
        </p:nvSpPr>
        <p:spPr>
          <a:xfrm>
            <a:off x="4054157" y="2412052"/>
            <a:ext cx="10179686" cy="2981356"/>
          </a:xfrm>
          <a:custGeom>
            <a:avLst/>
            <a:gdLst/>
            <a:ahLst/>
            <a:cxnLst/>
            <a:rect l="l" t="t" r="r" b="b"/>
            <a:pathLst>
              <a:path w="10179686" h="2981356">
                <a:moveTo>
                  <a:pt x="0" y="0"/>
                </a:moveTo>
                <a:lnTo>
                  <a:pt x="10179686" y="0"/>
                </a:lnTo>
                <a:lnTo>
                  <a:pt x="10179686" y="2981355"/>
                </a:lnTo>
                <a:lnTo>
                  <a:pt x="0" y="2981355"/>
                </a:lnTo>
                <a:lnTo>
                  <a:pt x="0" y="0"/>
                </a:lnTo>
                <a:close/>
              </a:path>
            </a:pathLst>
          </a:custGeom>
          <a:blipFill>
            <a:blip r:embed="rId1"/>
            <a:stretch>
              <a:fillRect/>
            </a:stretch>
          </a:blipFill>
        </p:spPr>
      </p:sp>
      <p:sp>
        <p:nvSpPr>
          <p:cNvPr id="3" name="TextBox 3"/>
          <p:cNvSpPr txBox="1"/>
          <p:nvPr/>
        </p:nvSpPr>
        <p:spPr>
          <a:xfrm>
            <a:off x="5720655" y="731121"/>
            <a:ext cx="6846689" cy="1232777"/>
          </a:xfrm>
          <a:prstGeom prst="rect">
            <a:avLst/>
          </a:prstGeom>
        </p:spPr>
        <p:txBody>
          <a:bodyPr lIns="0" tIns="0" rIns="0" bIns="0" rtlCol="0" anchor="t">
            <a:spAutoFit/>
          </a:bodyPr>
          <a:lstStyle/>
          <a:p>
            <a:pPr algn="ctr">
              <a:lnSpc>
                <a:spcPts val="8785"/>
              </a:lnSpc>
              <a:spcBef>
                <a:spcPct val="0"/>
              </a:spcBef>
            </a:pPr>
            <a:r>
              <a:rPr lang="en-US" sz="8785">
                <a:solidFill>
                  <a:srgbClr val="034172"/>
                </a:solidFill>
                <a:latin typeface="Hagrid Bold"/>
              </a:rPr>
              <a:t>WHY SVM?</a:t>
            </a:r>
            <a:endParaRPr lang="en-US" sz="8785">
              <a:solidFill>
                <a:srgbClr val="034172"/>
              </a:solidFill>
              <a:latin typeface="Hagrid Bold"/>
            </a:endParaRPr>
          </a:p>
        </p:txBody>
      </p:sp>
      <p:sp>
        <p:nvSpPr>
          <p:cNvPr id="4" name="TextBox 4"/>
          <p:cNvSpPr txBox="1"/>
          <p:nvPr/>
        </p:nvSpPr>
        <p:spPr>
          <a:xfrm>
            <a:off x="2191310" y="6022258"/>
            <a:ext cx="14568486" cy="3236042"/>
          </a:xfrm>
          <a:prstGeom prst="rect">
            <a:avLst/>
          </a:prstGeom>
        </p:spPr>
        <p:txBody>
          <a:bodyPr lIns="0" tIns="0" rIns="0" bIns="0" rtlCol="0" anchor="t">
            <a:spAutoFit/>
          </a:bodyPr>
          <a:lstStyle/>
          <a:p>
            <a:pPr marL="668655" lvl="1" indent="-334010" algn="just">
              <a:lnSpc>
                <a:spcPts val="4335"/>
              </a:lnSpc>
              <a:buFont typeface="Arial" panose="020B0604020202020204"/>
              <a:buChar char="•"/>
            </a:pPr>
            <a:r>
              <a:rPr lang="en-US" sz="3095">
                <a:solidFill>
                  <a:srgbClr val="034172"/>
                </a:solidFill>
                <a:latin typeface="Livvic Bold"/>
              </a:rPr>
              <a:t>Overfitting</a:t>
            </a:r>
            <a:r>
              <a:rPr lang="en-US" sz="3095">
                <a:solidFill>
                  <a:srgbClr val="034172"/>
                </a:solidFill>
                <a:latin typeface="Livvic"/>
              </a:rPr>
              <a:t>: Decision Tree and Random Forest show 100% training accuracy, which could indicate overfitting.</a:t>
            </a:r>
            <a:endParaRPr lang="en-US" sz="3095">
              <a:solidFill>
                <a:srgbClr val="034172"/>
              </a:solidFill>
              <a:latin typeface="Livvic"/>
            </a:endParaRPr>
          </a:p>
          <a:p>
            <a:pPr marL="668655" lvl="1" indent="-334010" algn="just">
              <a:lnSpc>
                <a:spcPts val="4335"/>
              </a:lnSpc>
              <a:buFont typeface="Arial" panose="020B0604020202020204"/>
              <a:buChar char="•"/>
            </a:pPr>
            <a:r>
              <a:rPr lang="en-US" sz="3095">
                <a:solidFill>
                  <a:srgbClr val="034172"/>
                </a:solidFill>
                <a:latin typeface="Livvic Bold"/>
              </a:rPr>
              <a:t>Generalization</a:t>
            </a:r>
            <a:r>
              <a:rPr lang="en-US" sz="3095">
                <a:solidFill>
                  <a:srgbClr val="034172"/>
                </a:solidFill>
                <a:latin typeface="Livvic"/>
              </a:rPr>
              <a:t>: SVM, Logistic Regression, and Naive Bayes seem to have a better balance between training and test accuracy.</a:t>
            </a:r>
            <a:endParaRPr lang="en-US" sz="3095">
              <a:solidFill>
                <a:srgbClr val="034172"/>
              </a:solidFill>
              <a:latin typeface="Livvic"/>
            </a:endParaRPr>
          </a:p>
          <a:p>
            <a:pPr marL="668655" lvl="1" indent="-334010" algn="just">
              <a:lnSpc>
                <a:spcPts val="4335"/>
              </a:lnSpc>
              <a:spcBef>
                <a:spcPct val="0"/>
              </a:spcBef>
              <a:buFont typeface="Arial" panose="020B0604020202020204"/>
              <a:buChar char="•"/>
            </a:pPr>
            <a:r>
              <a:rPr lang="en-US" sz="3095">
                <a:solidFill>
                  <a:srgbClr val="034172"/>
                </a:solidFill>
                <a:latin typeface="Livvic Bold"/>
              </a:rPr>
              <a:t>SVM</a:t>
            </a:r>
            <a:r>
              <a:rPr lang="en-US" sz="3095">
                <a:solidFill>
                  <a:srgbClr val="034172"/>
                </a:solidFill>
                <a:latin typeface="Livvic"/>
              </a:rPr>
              <a:t> good choice due to its decent accuracy on both the training and test sets, indicating good generalization.</a:t>
            </a:r>
            <a:endParaRPr lang="en-US" sz="3095">
              <a:solidFill>
                <a:srgbClr val="034172"/>
              </a:solidFill>
              <a:latin typeface="Livvic"/>
            </a:endParaRPr>
          </a:p>
        </p:txBody>
      </p:sp>
      <p:sp>
        <p:nvSpPr>
          <p:cNvPr id="5" name="Freeform 5"/>
          <p:cNvSpPr/>
          <p:nvPr/>
        </p:nvSpPr>
        <p:spPr>
          <a:xfrm flipH="1">
            <a:off x="14999607" y="331349"/>
            <a:ext cx="2917344" cy="3991390"/>
          </a:xfrm>
          <a:custGeom>
            <a:avLst/>
            <a:gdLst/>
            <a:ahLst/>
            <a:cxnLst/>
            <a:rect l="l" t="t" r="r" b="b"/>
            <a:pathLst>
              <a:path w="2917344" h="3991390">
                <a:moveTo>
                  <a:pt x="2917344" y="0"/>
                </a:moveTo>
                <a:lnTo>
                  <a:pt x="0" y="0"/>
                </a:lnTo>
                <a:lnTo>
                  <a:pt x="0" y="3991390"/>
                </a:lnTo>
                <a:lnTo>
                  <a:pt x="2917344" y="3991390"/>
                </a:lnTo>
                <a:lnTo>
                  <a:pt x="2917344" y="0"/>
                </a:lnTo>
                <a:close/>
              </a:path>
            </a:pathLst>
          </a:custGeom>
          <a:blipFill>
            <a:blip r:embed="rId2">
              <a:extLst>
                <a:ext uri="{96DAC541-7B7A-43D3-8B79-37D633B846F1}">
                  <asvg:svgBlip xmlns:asvg="http://schemas.microsoft.com/office/drawing/2016/SVG/main" r:embed="rId3"/>
                </a:ext>
              </a:extLst>
            </a:blip>
            <a:stretch>
              <a:fillRect/>
            </a:stretch>
          </a:blipFill>
        </p:spPr>
      </p:sp>
    </p:spTree>
  </p:cSld>
  <p:clrMapOvr>
    <a:masterClrMapping/>
  </p:clrMapOvr>
  <p:transition>
    <p:push/>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A4D5E6"/>
        </a:solidFill>
        <a:effectLst/>
      </p:bgPr>
    </p:bg>
    <p:spTree>
      <p:nvGrpSpPr>
        <p:cNvPr id="1" name=""/>
        <p:cNvGrpSpPr/>
        <p:nvPr/>
      </p:nvGrpSpPr>
      <p:grpSpPr>
        <a:xfrm>
          <a:off x="0" y="0"/>
          <a:ext cx="0" cy="0"/>
          <a:chOff x="0" y="0"/>
          <a:chExt cx="0" cy="0"/>
        </a:xfrm>
      </p:grpSpPr>
      <p:sp>
        <p:nvSpPr>
          <p:cNvPr id="2" name="Freeform 2"/>
          <p:cNvSpPr/>
          <p:nvPr/>
        </p:nvSpPr>
        <p:spPr>
          <a:xfrm>
            <a:off x="443306" y="446122"/>
            <a:ext cx="2902269" cy="3099510"/>
          </a:xfrm>
          <a:custGeom>
            <a:avLst/>
            <a:gdLst/>
            <a:ahLst/>
            <a:cxnLst/>
            <a:rect l="l" t="t" r="r" b="b"/>
            <a:pathLst>
              <a:path w="2902269" h="3099510">
                <a:moveTo>
                  <a:pt x="0" y="0"/>
                </a:moveTo>
                <a:lnTo>
                  <a:pt x="2902268" y="0"/>
                </a:lnTo>
                <a:lnTo>
                  <a:pt x="2902268" y="3099510"/>
                </a:lnTo>
                <a:lnTo>
                  <a:pt x="0" y="3099510"/>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3" name="Freeform 3"/>
          <p:cNvSpPr/>
          <p:nvPr/>
        </p:nvSpPr>
        <p:spPr>
          <a:xfrm>
            <a:off x="443306" y="3912502"/>
            <a:ext cx="7692437" cy="5577849"/>
          </a:xfrm>
          <a:custGeom>
            <a:avLst/>
            <a:gdLst/>
            <a:ahLst/>
            <a:cxnLst/>
            <a:rect l="l" t="t" r="r" b="b"/>
            <a:pathLst>
              <a:path w="7692437" h="5577849">
                <a:moveTo>
                  <a:pt x="0" y="0"/>
                </a:moveTo>
                <a:lnTo>
                  <a:pt x="7692436" y="0"/>
                </a:lnTo>
                <a:lnTo>
                  <a:pt x="7692436" y="5577849"/>
                </a:lnTo>
                <a:lnTo>
                  <a:pt x="0" y="5577849"/>
                </a:lnTo>
                <a:lnTo>
                  <a:pt x="0" y="0"/>
                </a:lnTo>
                <a:close/>
              </a:path>
            </a:pathLst>
          </a:custGeom>
          <a:blipFill>
            <a:blip r:embed="rId3"/>
            <a:stretch>
              <a:fillRect/>
            </a:stretch>
          </a:blipFill>
        </p:spPr>
      </p:sp>
      <p:sp>
        <p:nvSpPr>
          <p:cNvPr id="4" name="TextBox 4"/>
          <p:cNvSpPr txBox="1"/>
          <p:nvPr/>
        </p:nvSpPr>
        <p:spPr>
          <a:xfrm>
            <a:off x="5762958" y="588997"/>
            <a:ext cx="12017615" cy="2181226"/>
          </a:xfrm>
          <a:prstGeom prst="rect">
            <a:avLst/>
          </a:prstGeom>
        </p:spPr>
        <p:txBody>
          <a:bodyPr lIns="0" tIns="0" rIns="0" bIns="0" rtlCol="0" anchor="t">
            <a:spAutoFit/>
          </a:bodyPr>
          <a:lstStyle/>
          <a:p>
            <a:pPr algn="ctr">
              <a:lnSpc>
                <a:spcPts val="8000"/>
              </a:lnSpc>
            </a:pPr>
            <a:r>
              <a:rPr lang="en-US" sz="8000">
                <a:solidFill>
                  <a:srgbClr val="034172"/>
                </a:solidFill>
                <a:latin typeface="Hagrid Bold"/>
              </a:rPr>
              <a:t>HEART DISEASE PREDICTION MODEL</a:t>
            </a:r>
            <a:endParaRPr lang="en-US" sz="8000">
              <a:solidFill>
                <a:srgbClr val="034172"/>
              </a:solidFill>
              <a:latin typeface="Hagrid Bold"/>
            </a:endParaRPr>
          </a:p>
        </p:txBody>
      </p:sp>
      <p:sp>
        <p:nvSpPr>
          <p:cNvPr id="5" name="TextBox 5"/>
          <p:cNvSpPr txBox="1"/>
          <p:nvPr/>
        </p:nvSpPr>
        <p:spPr>
          <a:xfrm>
            <a:off x="8844543" y="2996759"/>
            <a:ext cx="8414757" cy="6493592"/>
          </a:xfrm>
          <a:prstGeom prst="rect">
            <a:avLst/>
          </a:prstGeom>
        </p:spPr>
        <p:txBody>
          <a:bodyPr lIns="0" tIns="0" rIns="0" bIns="0" rtlCol="0" anchor="t">
            <a:spAutoFit/>
          </a:bodyPr>
          <a:lstStyle/>
          <a:p>
            <a:pPr algn="r">
              <a:lnSpc>
                <a:spcPts val="4335"/>
              </a:lnSpc>
            </a:pPr>
            <a:r>
              <a:rPr lang="en-US" sz="3095">
                <a:solidFill>
                  <a:srgbClr val="034172"/>
                </a:solidFill>
                <a:latin typeface="Livvic"/>
              </a:rPr>
              <a:t>The risk that a person will have heart disease is predicted using our Heart Disease Prediction Model, a machine learning tool. Our model can recognise patterns and provide precise predictions for novel scenarios by being trained on vast datasets. This technique can help medical professionals identify and treat cardiac problems earlier, which will eventually improve patient outcomes. We want to increase global accessibility and reliability of heart disease prediction by utilising the potential of ML.</a:t>
            </a:r>
            <a:endParaRPr lang="en-US" sz="3095">
              <a:solidFill>
                <a:srgbClr val="034172"/>
              </a:solidFill>
              <a:latin typeface="Livvic"/>
            </a:endParaRPr>
          </a:p>
          <a:p>
            <a:pPr marL="0" lvl="0" indent="0" algn="r">
              <a:lnSpc>
                <a:spcPts val="4335"/>
              </a:lnSpc>
              <a:spcBef>
                <a:spcPct val="0"/>
              </a:spcBef>
            </a:pPr>
          </a:p>
        </p:txBody>
      </p:sp>
    </p:spTree>
  </p:cSld>
  <p:clrMapOvr>
    <a:masterClrMapping/>
  </p:clrMapOvr>
  <p:transition>
    <p:push/>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BDF4DC"/>
        </a:solidFill>
        <a:effectLst/>
      </p:bgPr>
    </p:bg>
    <p:spTree>
      <p:nvGrpSpPr>
        <p:cNvPr id="1" name=""/>
        <p:cNvGrpSpPr/>
        <p:nvPr/>
      </p:nvGrpSpPr>
      <p:grpSpPr>
        <a:xfrm>
          <a:off x="0" y="0"/>
          <a:ext cx="0" cy="0"/>
          <a:chOff x="0" y="0"/>
          <a:chExt cx="0" cy="0"/>
        </a:xfrm>
      </p:grpSpPr>
      <p:sp>
        <p:nvSpPr>
          <p:cNvPr id="2" name="Freeform 2"/>
          <p:cNvSpPr/>
          <p:nvPr/>
        </p:nvSpPr>
        <p:spPr>
          <a:xfrm>
            <a:off x="3338464" y="3216729"/>
            <a:ext cx="11611072" cy="2288783"/>
          </a:xfrm>
          <a:custGeom>
            <a:avLst/>
            <a:gdLst/>
            <a:ahLst/>
            <a:cxnLst/>
            <a:rect l="l" t="t" r="r" b="b"/>
            <a:pathLst>
              <a:path w="11611072" h="2288783">
                <a:moveTo>
                  <a:pt x="0" y="0"/>
                </a:moveTo>
                <a:lnTo>
                  <a:pt x="11611072" y="0"/>
                </a:lnTo>
                <a:lnTo>
                  <a:pt x="11611072" y="2288782"/>
                </a:lnTo>
                <a:lnTo>
                  <a:pt x="0" y="2288782"/>
                </a:lnTo>
                <a:lnTo>
                  <a:pt x="0" y="0"/>
                </a:lnTo>
                <a:close/>
              </a:path>
            </a:pathLst>
          </a:custGeom>
          <a:blipFill>
            <a:blip r:embed="rId1"/>
            <a:stretch>
              <a:fillRect/>
            </a:stretch>
          </a:blipFill>
        </p:spPr>
      </p:sp>
      <p:sp>
        <p:nvSpPr>
          <p:cNvPr id="3" name="TextBox 3"/>
          <p:cNvSpPr txBox="1"/>
          <p:nvPr/>
        </p:nvSpPr>
        <p:spPr>
          <a:xfrm>
            <a:off x="4656336" y="493274"/>
            <a:ext cx="8975328" cy="2404352"/>
          </a:xfrm>
          <a:prstGeom prst="rect">
            <a:avLst/>
          </a:prstGeom>
        </p:spPr>
        <p:txBody>
          <a:bodyPr lIns="0" tIns="0" rIns="0" bIns="0" rtlCol="0" anchor="t">
            <a:spAutoFit/>
          </a:bodyPr>
          <a:lstStyle/>
          <a:p>
            <a:pPr algn="ctr">
              <a:lnSpc>
                <a:spcPts val="8785"/>
              </a:lnSpc>
            </a:pPr>
            <a:r>
              <a:rPr lang="en-US" sz="8785">
                <a:solidFill>
                  <a:srgbClr val="034172"/>
                </a:solidFill>
                <a:latin typeface="Hagrid Bold"/>
              </a:rPr>
              <a:t>WHY LOGISTIC </a:t>
            </a:r>
            <a:endParaRPr lang="en-US" sz="8785">
              <a:solidFill>
                <a:srgbClr val="034172"/>
              </a:solidFill>
              <a:latin typeface="Hagrid Bold"/>
            </a:endParaRPr>
          </a:p>
          <a:p>
            <a:pPr algn="ctr">
              <a:lnSpc>
                <a:spcPts val="8785"/>
              </a:lnSpc>
              <a:spcBef>
                <a:spcPct val="0"/>
              </a:spcBef>
            </a:pPr>
            <a:r>
              <a:rPr lang="en-US" sz="8785">
                <a:solidFill>
                  <a:srgbClr val="034172"/>
                </a:solidFill>
                <a:latin typeface="Hagrid Bold"/>
              </a:rPr>
              <a:t>REGRESSION?</a:t>
            </a:r>
            <a:endParaRPr lang="en-US" sz="8785">
              <a:solidFill>
                <a:srgbClr val="034172"/>
              </a:solidFill>
              <a:latin typeface="Hagrid Bold"/>
            </a:endParaRPr>
          </a:p>
        </p:txBody>
      </p:sp>
      <p:sp>
        <p:nvSpPr>
          <p:cNvPr id="4" name="TextBox 4"/>
          <p:cNvSpPr txBox="1"/>
          <p:nvPr/>
        </p:nvSpPr>
        <p:spPr>
          <a:xfrm>
            <a:off x="2226989" y="5772211"/>
            <a:ext cx="14568486" cy="3778967"/>
          </a:xfrm>
          <a:prstGeom prst="rect">
            <a:avLst/>
          </a:prstGeom>
        </p:spPr>
        <p:txBody>
          <a:bodyPr lIns="0" tIns="0" rIns="0" bIns="0" rtlCol="0" anchor="t">
            <a:spAutoFit/>
          </a:bodyPr>
          <a:lstStyle/>
          <a:p>
            <a:pPr marL="668655" lvl="1" indent="-334010" algn="just">
              <a:lnSpc>
                <a:spcPts val="4335"/>
              </a:lnSpc>
              <a:buFont typeface="Arial" panose="020B0604020202020204"/>
              <a:buChar char="•"/>
            </a:pPr>
            <a:r>
              <a:rPr lang="en-US" sz="3095">
                <a:solidFill>
                  <a:srgbClr val="034172"/>
                </a:solidFill>
                <a:latin typeface="Livvic Bold"/>
              </a:rPr>
              <a:t>Decision Tree and Random Forest</a:t>
            </a:r>
            <a:r>
              <a:rPr lang="en-US" sz="3095">
                <a:solidFill>
                  <a:srgbClr val="034172"/>
                </a:solidFill>
                <a:latin typeface="Livvic"/>
              </a:rPr>
              <a:t> achieve perfect accuracy on the training set, which may suggest overfitting. </a:t>
            </a:r>
            <a:endParaRPr lang="en-US" sz="3095">
              <a:solidFill>
                <a:srgbClr val="034172"/>
              </a:solidFill>
              <a:latin typeface="Livvic"/>
            </a:endParaRPr>
          </a:p>
          <a:p>
            <a:pPr marL="668655" lvl="1" indent="-334010" algn="just">
              <a:lnSpc>
                <a:spcPts val="4335"/>
              </a:lnSpc>
              <a:buFont typeface="Arial" panose="020B0604020202020204"/>
              <a:buChar char="•"/>
            </a:pPr>
            <a:r>
              <a:rPr lang="en-US" sz="3095">
                <a:solidFill>
                  <a:srgbClr val="034172"/>
                </a:solidFill>
                <a:latin typeface="Livvic Bold"/>
              </a:rPr>
              <a:t>k-NN</a:t>
            </a:r>
            <a:r>
              <a:rPr lang="en-US" sz="3095">
                <a:solidFill>
                  <a:srgbClr val="034172"/>
                </a:solidFill>
                <a:latin typeface="Livvic"/>
              </a:rPr>
              <a:t> has lower accuracy compared to other models, indicating that it might not be the best choice for this dataset.</a:t>
            </a:r>
            <a:endParaRPr lang="en-US" sz="3095">
              <a:solidFill>
                <a:srgbClr val="034172"/>
              </a:solidFill>
              <a:latin typeface="Livvic"/>
            </a:endParaRPr>
          </a:p>
          <a:p>
            <a:pPr marL="668655" lvl="1" indent="-334010" algn="just">
              <a:lnSpc>
                <a:spcPts val="4335"/>
              </a:lnSpc>
              <a:buFont typeface="Arial" panose="020B0604020202020204"/>
              <a:buChar char="•"/>
            </a:pPr>
            <a:r>
              <a:rPr lang="en-US" sz="3095">
                <a:solidFill>
                  <a:srgbClr val="034172"/>
                </a:solidFill>
                <a:latin typeface="Livvic"/>
              </a:rPr>
              <a:t>But we are primarily concerned with accuracy, </a:t>
            </a:r>
            <a:r>
              <a:rPr lang="en-US" sz="3095">
                <a:solidFill>
                  <a:srgbClr val="034172"/>
                </a:solidFill>
                <a:latin typeface="Livvic Bold"/>
              </a:rPr>
              <a:t>SVM or Logistic Regression</a:t>
            </a:r>
            <a:r>
              <a:rPr lang="en-US" sz="3095">
                <a:solidFill>
                  <a:srgbClr val="034172"/>
                </a:solidFill>
                <a:latin typeface="Livvic"/>
              </a:rPr>
              <a:t> may be good choices.</a:t>
            </a:r>
            <a:endParaRPr lang="en-US" sz="3095">
              <a:solidFill>
                <a:srgbClr val="034172"/>
              </a:solidFill>
              <a:latin typeface="Livvic"/>
            </a:endParaRPr>
          </a:p>
          <a:p>
            <a:pPr marL="668655" lvl="1" indent="-334010" algn="just">
              <a:lnSpc>
                <a:spcPts val="4335"/>
              </a:lnSpc>
              <a:spcBef>
                <a:spcPct val="0"/>
              </a:spcBef>
              <a:buFont typeface="Arial" panose="020B0604020202020204"/>
              <a:buChar char="•"/>
            </a:pPr>
            <a:r>
              <a:rPr lang="en-US" sz="3095">
                <a:solidFill>
                  <a:srgbClr val="034172"/>
                </a:solidFill>
                <a:latin typeface="Livvic"/>
              </a:rPr>
              <a:t>Also interpretability is crucial,</a:t>
            </a:r>
            <a:r>
              <a:rPr lang="en-US" sz="3095">
                <a:solidFill>
                  <a:srgbClr val="034172"/>
                </a:solidFill>
                <a:latin typeface="Livvic Bold"/>
              </a:rPr>
              <a:t> Logistic Regression is preferable.</a:t>
            </a:r>
            <a:endParaRPr lang="en-US" sz="3095">
              <a:solidFill>
                <a:srgbClr val="034172"/>
              </a:solidFill>
              <a:latin typeface="Livvic Bold"/>
            </a:endParaRPr>
          </a:p>
        </p:txBody>
      </p:sp>
      <p:sp>
        <p:nvSpPr>
          <p:cNvPr id="5" name="Freeform 5"/>
          <p:cNvSpPr/>
          <p:nvPr/>
        </p:nvSpPr>
        <p:spPr>
          <a:xfrm flipH="1">
            <a:off x="14999607" y="331349"/>
            <a:ext cx="2917344" cy="3991390"/>
          </a:xfrm>
          <a:custGeom>
            <a:avLst/>
            <a:gdLst/>
            <a:ahLst/>
            <a:cxnLst/>
            <a:rect l="l" t="t" r="r" b="b"/>
            <a:pathLst>
              <a:path w="2917344" h="3991390">
                <a:moveTo>
                  <a:pt x="2917344" y="0"/>
                </a:moveTo>
                <a:lnTo>
                  <a:pt x="0" y="0"/>
                </a:lnTo>
                <a:lnTo>
                  <a:pt x="0" y="3991390"/>
                </a:lnTo>
                <a:lnTo>
                  <a:pt x="2917344" y="3991390"/>
                </a:lnTo>
                <a:lnTo>
                  <a:pt x="2917344" y="0"/>
                </a:lnTo>
                <a:close/>
              </a:path>
            </a:pathLst>
          </a:custGeom>
          <a:blipFill>
            <a:blip r:embed="rId2">
              <a:extLst>
                <a:ext uri="{96DAC541-7B7A-43D3-8B79-37D633B846F1}">
                  <asvg:svgBlip xmlns:asvg="http://schemas.microsoft.com/office/drawing/2016/SVG/main" r:embed="rId3"/>
                </a:ext>
              </a:extLst>
            </a:blip>
            <a:stretch>
              <a:fillRect/>
            </a:stretch>
          </a:blipFill>
        </p:spPr>
      </p:sp>
    </p:spTree>
  </p:cSld>
  <p:clrMapOvr>
    <a:masterClrMapping/>
  </p:clrMapOvr>
  <p:transition>
    <p:push/>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6427</Words>
  <Application>WPS Presentation</Application>
  <PresentationFormat>On-screen Show (4:3)</PresentationFormat>
  <Paragraphs>81</Paragraphs>
  <Slides>15</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15</vt:i4>
      </vt:variant>
    </vt:vector>
  </HeadingPairs>
  <TitlesOfParts>
    <vt:vector size="28" baseType="lpstr">
      <vt:lpstr>Arial</vt:lpstr>
      <vt:lpstr>SimSun</vt:lpstr>
      <vt:lpstr>Wingdings</vt:lpstr>
      <vt:lpstr>Hagrid Ultra-Bold</vt:lpstr>
      <vt:lpstr>Livvic</vt:lpstr>
      <vt:lpstr>Hagrid Bold</vt:lpstr>
      <vt:lpstr>Segoe Print</vt:lpstr>
      <vt:lpstr>Livvic Bold</vt:lpstr>
      <vt:lpstr>Arial</vt:lpstr>
      <vt:lpstr>Calibri</vt:lpstr>
      <vt:lpstr>Microsoft YaHei</vt:lpstr>
      <vt:lpstr>Arial Unicode MS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MULTIPLE DISEASE PREDICTION WEB APP</dc:title>
  <dc:creator/>
  <cp:lastModifiedBy>KIIT</cp:lastModifiedBy>
  <cp:revision>2</cp:revision>
  <dcterms:created xsi:type="dcterms:W3CDTF">2006-08-16T00:00:00Z</dcterms:created>
  <dcterms:modified xsi:type="dcterms:W3CDTF">2023-12-10T14:54:11Z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9979D05FC39644F18E3546FC9BB72442_12</vt:lpwstr>
  </property>
  <property fmtid="{D5CDD505-2E9C-101B-9397-08002B2CF9AE}" pid="3" name="KSOProductBuildVer">
    <vt:lpwstr>1033-12.2.0.13359</vt:lpwstr>
  </property>
</Properties>
</file>