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4"/>
  </p:notesMasterIdLst>
  <p:sldIdLst>
    <p:sldId id="256" r:id="rId2"/>
    <p:sldId id="257" r:id="rId3"/>
    <p:sldId id="283" r:id="rId4"/>
    <p:sldId id="258" r:id="rId5"/>
    <p:sldId id="288" r:id="rId6"/>
    <p:sldId id="259" r:id="rId7"/>
    <p:sldId id="290" r:id="rId8"/>
    <p:sldId id="314" r:id="rId9"/>
    <p:sldId id="313" r:id="rId10"/>
    <p:sldId id="309" r:id="rId11"/>
    <p:sldId id="310" r:id="rId12"/>
    <p:sldId id="311" r:id="rId13"/>
    <p:sldId id="308" r:id="rId14"/>
    <p:sldId id="264" r:id="rId15"/>
    <p:sldId id="286" r:id="rId16"/>
    <p:sldId id="292" r:id="rId17"/>
    <p:sldId id="284" r:id="rId18"/>
    <p:sldId id="289" r:id="rId19"/>
    <p:sldId id="301" r:id="rId20"/>
    <p:sldId id="293" r:id="rId21"/>
    <p:sldId id="299" r:id="rId22"/>
    <p:sldId id="294" r:id="rId23"/>
    <p:sldId id="300" r:id="rId24"/>
    <p:sldId id="295" r:id="rId25"/>
    <p:sldId id="296" r:id="rId26"/>
    <p:sldId id="303" r:id="rId27"/>
    <p:sldId id="304" r:id="rId28"/>
    <p:sldId id="312" r:id="rId29"/>
    <p:sldId id="263" r:id="rId30"/>
    <p:sldId id="268" r:id="rId31"/>
    <p:sldId id="271" r:id="rId32"/>
    <p:sldId id="269" r:id="rId33"/>
  </p:sldIdLst>
  <p:sldSz cx="12192000" cy="6858000"/>
  <p:notesSz cx="7315200" cy="96012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usemiya shaik" initials="gs" lastIdx="1" clrIdx="0">
    <p:extLst>
      <p:ext uri="{19B8F6BF-5375-455C-9EA6-DF929625EA0E}">
        <p15:presenceInfo xmlns:p15="http://schemas.microsoft.com/office/powerpoint/2012/main" xmlns="" userId="95aee534279e3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53" autoAdjust="0"/>
    <p:restoredTop sz="96210" autoAdjust="0"/>
  </p:normalViewPr>
  <p:slideViewPr>
    <p:cSldViewPr snapToGrid="0">
      <p:cViewPr>
        <p:scale>
          <a:sx n="66" d="100"/>
          <a:sy n="66" d="100"/>
        </p:scale>
        <p:origin x="-768" y="-5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AE93C8-595C-4E8F-BB13-324139545367}" type="datetimeFigureOut">
              <a:rPr lang="en-IN" smtClean="0"/>
              <a:pPr/>
              <a:t>03-05-2023</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6FB6D5B-A3E8-4A87-B27C-5EB39375BA53}" type="slidenum">
              <a:rPr lang="en-IN" smtClean="0"/>
              <a:pPr/>
              <a:t>‹#›</a:t>
            </a:fld>
            <a:endParaRPr lang="en-IN"/>
          </a:p>
        </p:txBody>
      </p:sp>
    </p:spTree>
    <p:extLst>
      <p:ext uri="{BB962C8B-B14F-4D97-AF65-F5344CB8AC3E}">
        <p14:creationId xmlns:p14="http://schemas.microsoft.com/office/powerpoint/2010/main" xmlns="" val="150831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Slide Image Placeholder 1"/>
          <p:cNvSpPr>
            <a:spLocks noGrp="1" noRot="1" noChangeAspect="1"/>
          </p:cNvSpPr>
          <p:nvPr>
            <p:ph type="sldImg"/>
          </p:nvPr>
        </p:nvSpPr>
        <p:spPr/>
      </p:sp>
      <p:sp>
        <p:nvSpPr>
          <p:cNvPr id="1048599" name="Notes Placeholder 2"/>
          <p:cNvSpPr>
            <a:spLocks noGrp="1"/>
          </p:cNvSpPr>
          <p:nvPr>
            <p:ph type="body" idx="1"/>
          </p:nvPr>
        </p:nvSpPr>
        <p:spPr/>
        <p:txBody>
          <a:bodyPr>
            <a:normAutofit/>
          </a:bodyPr>
          <a:lstStyle/>
          <a:p>
            <a:endParaRPr lang="en-US" dirty="0"/>
          </a:p>
        </p:txBody>
      </p:sp>
      <p:sp>
        <p:nvSpPr>
          <p:cNvPr id="1048600"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normAutofit/>
          </a:bodyPr>
          <a:lstStyle/>
          <a:p>
            <a:endParaRPr lang="en-US" dirty="0"/>
          </a:p>
        </p:txBody>
      </p:sp>
      <p:sp>
        <p:nvSpPr>
          <p:cNvPr id="1048611"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FB6D5B-A3E8-4A87-B27C-5EB39375BA53}" type="slidenum">
              <a:rPr lang="en-IN" smtClean="0"/>
              <a:pPr/>
              <a:t>28</a:t>
            </a:fld>
            <a:endParaRPr lang="en-IN"/>
          </a:p>
        </p:txBody>
      </p:sp>
    </p:spTree>
    <p:extLst>
      <p:ext uri="{BB962C8B-B14F-4D97-AF65-F5344CB8AC3E}">
        <p14:creationId xmlns:p14="http://schemas.microsoft.com/office/powerpoint/2010/main" xmlns="" val="1975307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Group 9"/>
          <p:cNvGrpSpPr/>
          <p:nvPr/>
        </p:nvGrpSpPr>
        <p:grpSpPr>
          <a:xfrm>
            <a:off x="-2" y="-10825"/>
            <a:ext cx="12192003" cy="6515395"/>
            <a:chOff x="-1" y="-10825"/>
            <a:chExt cx="9144002" cy="6515395"/>
          </a:xfrm>
        </p:grpSpPr>
        <p:pic>
          <p:nvPicPr>
            <p:cNvPr id="2097156" name="Graphic 10"/>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457200" y="-10825"/>
              <a:ext cx="3429000" cy="3181546"/>
            </a:xfrm>
            <a:prstGeom prst="rect">
              <a:avLst/>
            </a:prstGeom>
          </p:spPr>
        </p:pic>
        <p:pic>
          <p:nvPicPr>
            <p:cNvPr id="2097157" name="Graphic 11"/>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1295401" y="-10825"/>
              <a:ext cx="7848600" cy="3522243"/>
            </a:xfrm>
            <a:prstGeom prst="rect">
              <a:avLst/>
            </a:prstGeom>
          </p:spPr>
        </p:pic>
        <p:pic>
          <p:nvPicPr>
            <p:cNvPr id="2097158" name="Graphic 12"/>
            <p:cNvPicPr>
              <a:picLocks noChangeAspect="1"/>
            </p:cNvPicPr>
            <p:nvPr/>
          </p:nvPicPr>
          <p:blipFill>
            <a:blip r:embed="rId4" cstate="print">
              <a:extLst>
                <a:ext uri="{28A0092B-C50C-407E-A947-70E740481C1C}">
                  <a14:useLocalDpi xmlns:a14="http://schemas.microsoft.com/office/drawing/2010/main" xmlns=""/>
                </a:ext>
              </a:extLst>
            </a:blip>
            <a:stretch>
              <a:fillRect/>
            </a:stretch>
          </p:blipFill>
          <p:spPr>
            <a:xfrm>
              <a:off x="2831825" y="2232482"/>
              <a:ext cx="1282976" cy="1108588"/>
            </a:xfrm>
            <a:prstGeom prst="rect">
              <a:avLst/>
            </a:prstGeom>
          </p:spPr>
        </p:pic>
        <p:pic>
          <p:nvPicPr>
            <p:cNvPr id="2097159" name="Graphic 13"/>
            <p:cNvPicPr>
              <a:picLocks noChangeAspect="1"/>
            </p:cNvPicPr>
            <p:nvPr/>
          </p:nvPicPr>
          <p:blipFill>
            <a:blip r:embed="rId5" cstate="print">
              <a:extLst>
                <a:ext uri="{28A0092B-C50C-407E-A947-70E740481C1C}">
                  <a14:useLocalDpi xmlns:a14="http://schemas.microsoft.com/office/drawing/2010/main" xmlns=""/>
                </a:ext>
              </a:extLst>
            </a:blip>
            <a:stretch>
              <a:fillRect/>
            </a:stretch>
          </p:blipFill>
          <p:spPr>
            <a:xfrm>
              <a:off x="-1" y="2962082"/>
              <a:ext cx="2757625" cy="3542488"/>
            </a:xfrm>
            <a:prstGeom prst="rect">
              <a:avLst/>
            </a:prstGeom>
          </p:spPr>
        </p:pic>
        <p:pic>
          <p:nvPicPr>
            <p:cNvPr id="2097160" name="Graphic 14"/>
            <p:cNvPicPr>
              <a:picLocks noChangeAspect="1"/>
            </p:cNvPicPr>
            <p:nvPr/>
          </p:nvPicPr>
          <p:blipFill>
            <a:blip r:embed="rId6" cstate="print">
              <a:extLst>
                <a:ext uri="{28A0092B-C50C-407E-A947-70E740481C1C}">
                  <a14:useLocalDpi xmlns:a14="http://schemas.microsoft.com/office/drawing/2010/main" xmlns=""/>
                </a:ext>
              </a:extLst>
            </a:blip>
            <a:stretch>
              <a:fillRect/>
            </a:stretch>
          </p:blipFill>
          <p:spPr>
            <a:xfrm>
              <a:off x="2" y="2313169"/>
              <a:ext cx="2259131" cy="2895506"/>
            </a:xfrm>
            <a:prstGeom prst="rect">
              <a:avLst/>
            </a:prstGeom>
          </p:spPr>
        </p:pic>
      </p:grpSp>
      <p:sp>
        <p:nvSpPr>
          <p:cNvPr id="1048580"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1048581" name="Subtitle 8"/>
          <p:cNvSpPr>
            <a:spLocks noGrp="1"/>
          </p:cNvSpPr>
          <p:nvPr>
            <p:ph type="subTitle" idx="1"/>
          </p:nvPr>
        </p:nvSpPr>
        <p:spPr>
          <a:xfrm>
            <a:off x="6299200" y="3849667"/>
            <a:ext cx="5172075" cy="1234575"/>
          </a:xfrm>
          <a:noFill/>
        </p:spPr>
        <p:txBody>
          <a:bodyPr/>
          <a:lstStyle>
            <a:lvl1pPr marL="0" marR="36830"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048582"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fld id="{EA4FEF71-6B71-4A55-84DE-89927C37D923}" type="datetimeFigureOut">
              <a:rPr lang="en-IN" smtClean="0"/>
              <a:pPr/>
              <a:t>03-05-2023</a:t>
            </a:fld>
            <a:endParaRPr lang="en-IN"/>
          </a:p>
        </p:txBody>
      </p:sp>
      <p:sp>
        <p:nvSpPr>
          <p:cNvPr id="1048583" name="Footer Placeholder 16"/>
          <p:cNvSpPr>
            <a:spLocks noGrp="1"/>
          </p:cNvSpPr>
          <p:nvPr>
            <p:ph type="ftr" sz="quarter" idx="11"/>
          </p:nvPr>
        </p:nvSpPr>
        <p:spPr>
          <a:xfrm>
            <a:off x="3749675" y="5960056"/>
            <a:ext cx="7721600" cy="365125"/>
          </a:xfrm>
        </p:spPr>
        <p:txBody>
          <a:bodyPr tIns="0" bIns="0" anchor="b"/>
          <a:lstStyle>
            <a:lvl1pPr algn="r">
              <a:defRPr sz="1100"/>
            </a:lvl1pPr>
          </a:lstStyle>
          <a:p>
            <a:endParaRPr lang="en-IN"/>
          </a:p>
        </p:txBody>
      </p:sp>
    </p:spTree>
    <p:extLst>
      <p:ext uri="{BB962C8B-B14F-4D97-AF65-F5344CB8AC3E}">
        <p14:creationId xmlns:p14="http://schemas.microsoft.com/office/powerpoint/2010/main" xmlns="" val="322535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1048602"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Footer Placeholder 4"/>
          <p:cNvSpPr>
            <a:spLocks noGrp="1"/>
          </p:cNvSpPr>
          <p:nvPr>
            <p:ph type="ftr" sz="quarter" idx="11"/>
          </p:nvPr>
        </p:nvSpPr>
        <p:spPr>
          <a:xfrm>
            <a:off x="7620000" y="173196"/>
            <a:ext cx="3291840" cy="300831"/>
          </a:xfrm>
        </p:spPr>
        <p:txBody>
          <a:bodyPr/>
          <a:lstStyle/>
          <a:p>
            <a:endParaRPr lang="en-IN"/>
          </a:p>
        </p:txBody>
      </p:sp>
      <p:sp>
        <p:nvSpPr>
          <p:cNvPr id="1048604" name="Slide Number Placeholder 5"/>
          <p:cNvSpPr>
            <a:spLocks noGrp="1"/>
          </p:cNvSpPr>
          <p:nvPr>
            <p:ph type="sldNum" sz="quarter" idx="12"/>
          </p:nvPr>
        </p:nvSpPr>
        <p:spPr/>
        <p:txBody>
          <a:bodyPr/>
          <a:lstStyle/>
          <a:p>
            <a:fld id="{4CD39E85-7AC3-4E17-B594-9B0414DF9E7C}" type="slidenum">
              <a:rPr lang="en-IN" smtClean="0"/>
              <a:pPr/>
              <a:t>‹#›</a:t>
            </a:fld>
            <a:endParaRPr lang="en-IN"/>
          </a:p>
        </p:txBody>
      </p:sp>
    </p:spTree>
    <p:extLst>
      <p:ext uri="{BB962C8B-B14F-4D97-AF65-F5344CB8AC3E}">
        <p14:creationId xmlns:p14="http://schemas.microsoft.com/office/powerpoint/2010/main" xmlns="" val="171371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grpSp>
        <p:nvGrpSpPr>
          <p:cNvPr id="27" name="Group 10"/>
          <p:cNvGrpSpPr/>
          <p:nvPr/>
        </p:nvGrpSpPr>
        <p:grpSpPr>
          <a:xfrm>
            <a:off x="6807200" y="3143"/>
            <a:ext cx="5384801" cy="1101851"/>
            <a:chOff x="5334000" y="-37306"/>
            <a:chExt cx="3281716" cy="895350"/>
          </a:xfrm>
        </p:grpSpPr>
        <p:pic>
          <p:nvPicPr>
            <p:cNvPr id="2097161" name="Graphic 11"/>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5448301" y="-37306"/>
              <a:ext cx="3167415" cy="609600"/>
            </a:xfrm>
            <a:prstGeom prst="rect">
              <a:avLst/>
            </a:prstGeom>
          </p:spPr>
        </p:pic>
        <p:pic>
          <p:nvPicPr>
            <p:cNvPr id="2097162" name="Graphic 12"/>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5334000" y="-37306"/>
              <a:ext cx="819150" cy="895350"/>
            </a:xfrm>
            <a:prstGeom prst="rect">
              <a:avLst/>
            </a:prstGeom>
          </p:spPr>
        </p:pic>
      </p:grpSp>
      <p:sp>
        <p:nvSpPr>
          <p:cNvPr id="1048590" name="Title 1"/>
          <p:cNvSpPr>
            <a:spLocks noGrp="1"/>
          </p:cNvSpPr>
          <p:nvPr>
            <p:ph type="title"/>
          </p:nvPr>
        </p:nvSpPr>
        <p:spPr/>
        <p:txBody>
          <a:bodyPr/>
          <a:lstStyle/>
          <a:p>
            <a:r>
              <a:rPr lang="en-US"/>
              <a:t>Click to edit Master title style</a:t>
            </a:r>
            <a:endParaRPr lang="en-US" dirty="0"/>
          </a:p>
        </p:txBody>
      </p:sp>
      <p:sp>
        <p:nvSpPr>
          <p:cNvPr id="1048591" name="Footer Placeholder 2"/>
          <p:cNvSpPr>
            <a:spLocks noGrp="1"/>
          </p:cNvSpPr>
          <p:nvPr>
            <p:ph type="ftr" sz="quarter" idx="10"/>
          </p:nvPr>
        </p:nvSpPr>
        <p:spPr/>
        <p:txBody>
          <a:bodyPr/>
          <a:lstStyle/>
          <a:p>
            <a:endParaRPr lang="en-IN"/>
          </a:p>
        </p:txBody>
      </p:sp>
      <p:sp>
        <p:nvSpPr>
          <p:cNvPr id="1048592" name="Slide Number Placeholder 3"/>
          <p:cNvSpPr>
            <a:spLocks noGrp="1"/>
          </p:cNvSpPr>
          <p:nvPr>
            <p:ph type="sldNum" sz="quarter" idx="11"/>
          </p:nvPr>
        </p:nvSpPr>
        <p:spPr/>
        <p:txBody>
          <a:bodyPr/>
          <a:lstStyle/>
          <a:p>
            <a:fld id="{4CD39E85-7AC3-4E17-B594-9B0414DF9E7C}" type="slidenum">
              <a:rPr lang="en-IN" smtClean="0"/>
              <a:pPr/>
              <a:t>‹#›</a:t>
            </a:fld>
            <a:endParaRPr lang="en-IN"/>
          </a:p>
        </p:txBody>
      </p:sp>
      <p:sp>
        <p:nvSpPr>
          <p:cNvPr id="1048593" name="Content Placeholder 2"/>
          <p:cNvSpPr>
            <a:spLocks noGrp="1"/>
          </p:cNvSpPr>
          <p:nvPr>
            <p:ph idx="1"/>
          </p:nvPr>
        </p:nvSpPr>
        <p:spPr>
          <a:xfrm>
            <a:off x="609600" y="1425655"/>
            <a:ext cx="10302240" cy="571500"/>
          </a:xfrm>
        </p:spPr>
        <p:txBody>
          <a:bodyPr>
            <a:normAutofit/>
          </a:bodyPr>
          <a:lstStyle>
            <a:lvl1pPr marL="64135" indent="0">
              <a:buFont typeface="Arial" panose="020B0604020202020204" pitchFamily="34" charset="0"/>
              <a:buNone/>
              <a:defRPr sz="2000"/>
            </a:lvl1pPr>
            <a:lvl2pPr marL="537210" indent="0">
              <a:buNone/>
            </a:lvl2pPr>
            <a:lvl3pPr marL="877570" indent="0">
              <a:buNone/>
            </a:lvl3pPr>
            <a:lvl4pPr marL="1161415" indent="0">
              <a:buNone/>
            </a:lvl4pPr>
            <a:lvl5pPr marL="1390015" indent="0">
              <a:buNone/>
            </a:lvl5pPr>
          </a:lstStyle>
          <a:p>
            <a:pPr lvl="0"/>
            <a:r>
              <a:rPr lang="en-US"/>
              <a:t>Click to edit Master text styles</a:t>
            </a:r>
          </a:p>
        </p:txBody>
      </p:sp>
    </p:spTree>
    <p:extLst>
      <p:ext uri="{BB962C8B-B14F-4D97-AF65-F5344CB8AC3E}">
        <p14:creationId xmlns:p14="http://schemas.microsoft.com/office/powerpoint/2010/main" xmlns="" val="60952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lvl1pPr marL="0" algn="l"/>
          </a:lstStyle>
          <a:p>
            <a:r>
              <a:rPr lang="en-US"/>
              <a:t>Click to edit Master title style</a:t>
            </a:r>
            <a:endParaRPr lang="en-US" dirty="0"/>
          </a:p>
        </p:txBody>
      </p:sp>
      <p:sp>
        <p:nvSpPr>
          <p:cNvPr id="1048648"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Footer Placeholder 5"/>
          <p:cNvSpPr>
            <a:spLocks noGrp="1"/>
          </p:cNvSpPr>
          <p:nvPr>
            <p:ph type="ftr" sz="quarter" idx="11"/>
          </p:nvPr>
        </p:nvSpPr>
        <p:spPr>
          <a:xfrm>
            <a:off x="7721600" y="173195"/>
            <a:ext cx="3140075" cy="301752"/>
          </a:xfrm>
        </p:spPr>
        <p:txBody>
          <a:bodyPr/>
          <a:lstStyle/>
          <a:p>
            <a:endParaRPr lang="en-IN"/>
          </a:p>
        </p:txBody>
      </p:sp>
      <p:sp>
        <p:nvSpPr>
          <p:cNvPr id="1048651" name="Slide Number Placeholder 6"/>
          <p:cNvSpPr>
            <a:spLocks noGrp="1"/>
          </p:cNvSpPr>
          <p:nvPr>
            <p:ph type="sldNum" sz="quarter" idx="12"/>
          </p:nvPr>
        </p:nvSpPr>
        <p:spPr>
          <a:xfrm>
            <a:off x="10906760" y="173195"/>
            <a:ext cx="670560" cy="301752"/>
          </a:xfrm>
        </p:spPr>
        <p:txBody>
          <a:bodyPr/>
          <a:lstStyle/>
          <a:p>
            <a:fld id="{4CD39E85-7AC3-4E17-B594-9B0414DF9E7C}" type="slidenum">
              <a:rPr lang="en-IN" smtClean="0"/>
              <a:pPr/>
              <a:t>‹#›</a:t>
            </a:fld>
            <a:endParaRPr lang="en-IN"/>
          </a:p>
        </p:txBody>
      </p:sp>
    </p:spTree>
    <p:extLst>
      <p:ext uri="{BB962C8B-B14F-4D97-AF65-F5344CB8AC3E}">
        <p14:creationId xmlns:p14="http://schemas.microsoft.com/office/powerpoint/2010/main" xmlns="" val="267172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292608" y="1295400"/>
            <a:ext cx="1219200" cy="5015864"/>
          </a:xfrm>
        </p:spPr>
        <p:txBody>
          <a:bodyPr vert="vert270" anchor="b"/>
          <a:lstStyle>
            <a:lvl1pPr marL="0" marR="18415" algn="r">
              <a:spcBef>
                <a:spcPts val="0"/>
              </a:spcBef>
              <a:buNone/>
              <a:defRPr sz="2900" b="0" cap="all" baseline="0"/>
            </a:lvl1pPr>
          </a:lstStyle>
          <a:p>
            <a:r>
              <a:rPr lang="en-US"/>
              <a:t>Click to edit Master title style</a:t>
            </a:r>
            <a:endParaRPr lang="en-US" dirty="0"/>
          </a:p>
        </p:txBody>
      </p:sp>
      <p:sp>
        <p:nvSpPr>
          <p:cNvPr id="104865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Footer Placeholder 5"/>
          <p:cNvSpPr>
            <a:spLocks noGrp="1"/>
          </p:cNvSpPr>
          <p:nvPr>
            <p:ph type="ftr" sz="quarter" idx="11"/>
          </p:nvPr>
        </p:nvSpPr>
        <p:spPr>
          <a:xfrm>
            <a:off x="7823200" y="173195"/>
            <a:ext cx="3098928" cy="301752"/>
          </a:xfrm>
        </p:spPr>
        <p:txBody>
          <a:bodyPr/>
          <a:lstStyle>
            <a:lvl1pPr>
              <a:defRPr sz="1200"/>
            </a:lvl1pPr>
          </a:lstStyle>
          <a:p>
            <a:endParaRPr lang="en-IN"/>
          </a:p>
        </p:txBody>
      </p:sp>
      <p:sp>
        <p:nvSpPr>
          <p:cNvPr id="1048656" name="Slide Number Placeholder 6"/>
          <p:cNvSpPr>
            <a:spLocks noGrp="1"/>
          </p:cNvSpPr>
          <p:nvPr>
            <p:ph type="sldNum" sz="quarter" idx="12"/>
          </p:nvPr>
        </p:nvSpPr>
        <p:spPr>
          <a:xfrm>
            <a:off x="10922128" y="173195"/>
            <a:ext cx="670560" cy="301752"/>
          </a:xfrm>
        </p:spPr>
        <p:txBody>
          <a:bodyPr/>
          <a:lstStyle>
            <a:lvl1pPr>
              <a:defRPr sz="1200"/>
            </a:lvl1pPr>
          </a:lstStyle>
          <a:p>
            <a:fld id="{4CD39E85-7AC3-4E17-B594-9B0414DF9E7C}" type="slidenum">
              <a:rPr lang="en-IN" smtClean="0"/>
              <a:pPr/>
              <a:t>‹#›</a:t>
            </a:fld>
            <a:endParaRPr lang="en-IN"/>
          </a:p>
        </p:txBody>
      </p:sp>
    </p:spTree>
    <p:extLst>
      <p:ext uri="{BB962C8B-B14F-4D97-AF65-F5344CB8AC3E}">
        <p14:creationId xmlns:p14="http://schemas.microsoft.com/office/powerpoint/2010/main" xmlns="" val="198369487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F348A-B7C9-D282-A4B6-6AC4E57B9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F94AB4-4524-B86E-BFC2-17AA667E8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04CC309-C65B-F447-3FF2-304370A15956}"/>
              </a:ext>
            </a:extLst>
          </p:cNvPr>
          <p:cNvSpPr>
            <a:spLocks noGrp="1"/>
          </p:cNvSpPr>
          <p:nvPr>
            <p:ph type="dt" sz="half" idx="10"/>
          </p:nvPr>
        </p:nvSpPr>
        <p:spPr/>
        <p:txBody>
          <a:bodyPr/>
          <a:lstStyle/>
          <a:p>
            <a:fld id="{EA4FEF71-6B71-4A55-84DE-89927C37D923}" type="datetimeFigureOut">
              <a:rPr lang="en-IN" smtClean="0"/>
              <a:pPr/>
              <a:t>03-05-2023</a:t>
            </a:fld>
            <a:endParaRPr lang="en-IN"/>
          </a:p>
        </p:txBody>
      </p:sp>
      <p:sp>
        <p:nvSpPr>
          <p:cNvPr id="5" name="Footer Placeholder 4">
            <a:extLst>
              <a:ext uri="{FF2B5EF4-FFF2-40B4-BE49-F238E27FC236}">
                <a16:creationId xmlns:a16="http://schemas.microsoft.com/office/drawing/2014/main" xmlns="" id="{D61AD84C-2467-2EE8-3EBA-208B880DC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79C526-591B-7AD9-5EBF-8C5D8572C17C}"/>
              </a:ext>
            </a:extLst>
          </p:cNvPr>
          <p:cNvSpPr>
            <a:spLocks noGrp="1"/>
          </p:cNvSpPr>
          <p:nvPr>
            <p:ph type="sldNum" sz="quarter" idx="12"/>
          </p:nvPr>
        </p:nvSpPr>
        <p:spPr/>
        <p:txBody>
          <a:bodyPr/>
          <a:lstStyle/>
          <a:p>
            <a:fld id="{4CD39E85-7AC3-4E17-B594-9B0414DF9E7C}" type="slidenum">
              <a:rPr lang="en-IN" smtClean="0"/>
              <a:pPr/>
              <a:t>‹#›</a:t>
            </a:fld>
            <a:endParaRPr lang="en-IN"/>
          </a:p>
        </p:txBody>
      </p:sp>
    </p:spTree>
    <p:extLst>
      <p:ext uri="{BB962C8B-B14F-4D97-AF65-F5344CB8AC3E}">
        <p14:creationId xmlns:p14="http://schemas.microsoft.com/office/powerpoint/2010/main" xmlns="" val="335968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9"/>
          <p:cNvGrpSpPr/>
          <p:nvPr/>
        </p:nvGrpSpPr>
        <p:grpSpPr>
          <a:xfrm>
            <a:off x="6807200" y="3143"/>
            <a:ext cx="5384801" cy="1101851"/>
            <a:chOff x="5334000" y="-37306"/>
            <a:chExt cx="3281716" cy="895350"/>
          </a:xfrm>
        </p:grpSpPr>
        <p:pic>
          <p:nvPicPr>
            <p:cNvPr id="2097152" name="Graphic 17"/>
            <p:cNvPicPr>
              <a:picLocks noChangeAspect="1"/>
            </p:cNvPicPr>
            <p:nvPr/>
          </p:nvPicPr>
          <p:blipFill>
            <a:blip r:embed="rId8" cstate="print">
              <a:extLst>
                <a:ext uri="{28A0092B-C50C-407E-A947-70E740481C1C}">
                  <a14:useLocalDpi xmlns:a14="http://schemas.microsoft.com/office/drawing/2010/main" xmlns=""/>
                </a:ext>
              </a:extLst>
            </a:blip>
            <a:stretch>
              <a:fillRect/>
            </a:stretch>
          </p:blipFill>
          <p:spPr>
            <a:xfrm>
              <a:off x="5448301" y="-37306"/>
              <a:ext cx="3167415" cy="609600"/>
            </a:xfrm>
            <a:prstGeom prst="rect">
              <a:avLst/>
            </a:prstGeom>
          </p:spPr>
        </p:pic>
        <p:pic>
          <p:nvPicPr>
            <p:cNvPr id="2097153" name="Graphic 18"/>
            <p:cNvPicPr>
              <a:picLocks noChangeAspect="1"/>
            </p:cNvPicPr>
            <p:nvPr/>
          </p:nvPicPr>
          <p:blipFill>
            <a:blip r:embed="rId9" cstate="print">
              <a:extLst>
                <a:ext uri="{28A0092B-C50C-407E-A947-70E740481C1C}">
                  <a14:useLocalDpi xmlns:a14="http://schemas.microsoft.com/office/drawing/2010/main" xmlns=""/>
                </a:ext>
              </a:extLst>
            </a:blip>
            <a:stretch>
              <a:fillRect/>
            </a:stretch>
          </p:blipFill>
          <p:spPr>
            <a:xfrm>
              <a:off x="5334000" y="-37306"/>
              <a:ext cx="819150" cy="895350"/>
            </a:xfrm>
            <a:prstGeom prst="rect">
              <a:avLst/>
            </a:prstGeom>
          </p:spPr>
        </p:pic>
      </p:grpSp>
      <p:sp>
        <p:nvSpPr>
          <p:cNvPr id="1048576"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048577"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endParaRPr lang="en-IN"/>
          </a:p>
        </p:txBody>
      </p:sp>
      <p:sp>
        <p:nvSpPr>
          <p:cNvPr id="1048579"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CD39E85-7AC3-4E17-B594-9B0414DF9E7C}" type="slidenum">
              <a:rPr lang="en-IN" smtClean="0"/>
              <a:pPr/>
              <a:t>‹#›</a:t>
            </a:fld>
            <a:endParaRPr lang="en-IN"/>
          </a:p>
        </p:txBody>
      </p:sp>
      <p:pic>
        <p:nvPicPr>
          <p:cNvPr id="2097154" name="Graphic 20"/>
          <p:cNvPicPr>
            <a:picLocks noChangeAspect="1"/>
          </p:cNvPicPr>
          <p:nvPr/>
        </p:nvPicPr>
        <p:blipFill>
          <a:blip r:embed="rId10" cstate="print">
            <a:extLst>
              <a:ext uri="{28A0092B-C50C-407E-A947-70E740481C1C}">
                <a14:useLocalDpi xmlns:a14="http://schemas.microsoft.com/office/drawing/2010/main" xmlns=""/>
              </a:ext>
            </a:extLst>
          </a:blip>
          <a:stretch>
            <a:fillRect/>
          </a:stretch>
        </p:blipFill>
        <p:spPr>
          <a:xfrm>
            <a:off x="0" y="5307178"/>
            <a:ext cx="1625600" cy="1550822"/>
          </a:xfrm>
          <a:prstGeom prst="rect">
            <a:avLst/>
          </a:prstGeom>
        </p:spPr>
      </p:pic>
      <p:pic>
        <p:nvPicPr>
          <p:cNvPr id="2097155" name="Graphic 26"/>
          <p:cNvPicPr>
            <a:picLocks noChangeAspect="1"/>
          </p:cNvPicPr>
          <p:nvPr/>
        </p:nvPicPr>
        <p:blipFill>
          <a:blip r:embed="rId11" cstate="print">
            <a:extLst>
              <a:ext uri="{28A0092B-C50C-407E-A947-70E740481C1C}">
                <a14:useLocalDpi xmlns:a14="http://schemas.microsoft.com/office/drawing/2010/main" xmlns=""/>
              </a:ext>
            </a:extLst>
          </a:blip>
          <a:stretch>
            <a:fillRect/>
          </a:stretch>
        </p:blipFill>
        <p:spPr>
          <a:xfrm>
            <a:off x="-21945" y="4545317"/>
            <a:ext cx="1664613" cy="1570328"/>
          </a:xfrm>
          <a:prstGeom prst="rect">
            <a:avLst/>
          </a:prstGeom>
        </p:spPr>
      </p:pic>
    </p:spTree>
    <p:extLst>
      <p:ext uri="{BB962C8B-B14F-4D97-AF65-F5344CB8AC3E}">
        <p14:creationId xmlns:p14="http://schemas.microsoft.com/office/powerpoint/2010/main" xmlns="" val="27052708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ideo" Target="file:///C:\Users\91970\Downloads\Project%20Working%20Video%20Demo.mp4"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sci-hub.hkvisa.net/10.1109/ICCNEA50255.2020.00033" TargetMode="External"/><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hyperlink" Target="https://sci-hub.hkvisa.net/10.1109/ICALT.2018.00090" TargetMode="External"/><Relationship Id="rId5" Type="http://schemas.openxmlformats.org/officeDocument/2006/relationships/hyperlink" Target="https://sci-hub.hkvisa.net/10.1109/DCABES48411.2019.00033" TargetMode="External"/><Relationship Id="rId4" Type="http://schemas.openxmlformats.org/officeDocument/2006/relationships/hyperlink" Target="https://sci-hub.hkvisa.net/10.1109/ICOEI48184.2020.9143046"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45366-D150-7519-4DB3-FF34655C257B}"/>
              </a:ext>
            </a:extLst>
          </p:cNvPr>
          <p:cNvSpPr>
            <a:spLocks noGrp="1"/>
          </p:cNvSpPr>
          <p:nvPr>
            <p:ph type="ctrTitle"/>
          </p:nvPr>
        </p:nvSpPr>
        <p:spPr>
          <a:xfrm>
            <a:off x="454107" y="1847403"/>
            <a:ext cx="11356092" cy="1295847"/>
          </a:xfrm>
        </p:spPr>
        <p:txBody>
          <a:bodyPr>
            <a:noAutofit/>
          </a:bodyPr>
          <a:lstStyle/>
          <a:p>
            <a:pPr algn="ctr"/>
            <a:r>
              <a:rPr lang="en-US" sz="4000" b="1" dirty="0">
                <a:latin typeface="Times New Roman" panose="02020603050405020304" pitchFamily="18" charset="0"/>
                <a:cs typeface="Times New Roman" panose="02020603050405020304" pitchFamily="18" charset="0"/>
              </a:rPr>
              <a:t>REAL TIME FACE RECOGNITION BASED ATTENDANCE MONITORING SYSTEM</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165A75EB-6427-8C79-55E6-B5407094199A}"/>
              </a:ext>
            </a:extLst>
          </p:cNvPr>
          <p:cNvSpPr>
            <a:spLocks noGrp="1" noRot="1" noMove="1" noResize="1" noEditPoints="1" noAdjustHandles="1" noChangeArrowheads="1" noChangeShapeType="1"/>
          </p:cNvSpPr>
          <p:nvPr>
            <p:ph type="subTitle" idx="1"/>
          </p:nvPr>
        </p:nvSpPr>
        <p:spPr>
          <a:xfrm>
            <a:off x="2122370" y="3455469"/>
            <a:ext cx="9144000" cy="2847622"/>
          </a:xfrm>
        </p:spPr>
        <p:txBody>
          <a:bodyPr>
            <a:normAutofit lnSpcReduction="10000"/>
          </a:bodyPr>
          <a:lstStyle/>
          <a:p>
            <a:pPr algn="l"/>
            <a:r>
              <a:rPr lang="en-US" b="1" u="sng" dirty="0">
                <a:solidFill>
                  <a:schemeClr val="bg1"/>
                </a:solidFill>
                <a:latin typeface="Times New Roman" panose="02020603050405020304" pitchFamily="18" charset="0"/>
                <a:cs typeface="Times New Roman" panose="02020603050405020304" pitchFamily="18" charset="0"/>
              </a:rPr>
              <a:t>PROJECT MENTOR </a:t>
            </a:r>
            <a:r>
              <a:rPr lang="en-US" dirty="0">
                <a:solidFill>
                  <a:schemeClr val="bg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Dr MANOJ KUMAR</a:t>
            </a:r>
          </a:p>
          <a:p>
            <a:r>
              <a:rPr lang="en-US" b="1" u="sng" dirty="0">
                <a:solidFill>
                  <a:schemeClr val="bg1"/>
                </a:solidFill>
                <a:latin typeface="Times New Roman" panose="02020603050405020304" pitchFamily="18" charset="0"/>
                <a:cs typeface="Times New Roman" panose="02020603050405020304" pitchFamily="18" charset="0"/>
              </a:rPr>
              <a:t>TEAM MEMBERS</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 </a:t>
            </a:r>
            <a:r>
              <a:rPr lang="en-IN" altLang="en-US" sz="2800" dirty="0">
                <a:solidFill>
                  <a:schemeClr val="bg1">
                    <a:lumMod val="95000"/>
                    <a:lumOff val="5000"/>
                  </a:schemeClr>
                </a:solidFill>
                <a:latin typeface="Times New Roman" panose="02020603050405020304" pitchFamily="18" charset="0"/>
                <a:cs typeface="Times New Roman" panose="02020603050405020304" pitchFamily="18" charset="0"/>
              </a:rPr>
              <a:t>20R25A0420- K.VAMSI ANURAG</a:t>
            </a:r>
          </a:p>
          <a:p>
            <a:r>
              <a:rPr lang="en-IN" altLang="en-US" sz="2800" dirty="0">
                <a:solidFill>
                  <a:schemeClr val="bg1">
                    <a:lumMod val="95000"/>
                    <a:lumOff val="5000"/>
                  </a:schemeClr>
                </a:solidFill>
                <a:latin typeface="Times New Roman" panose="02020603050405020304" pitchFamily="18" charset="0"/>
                <a:cs typeface="Times New Roman" panose="02020603050405020304" pitchFamily="18" charset="0"/>
              </a:rPr>
              <a:t>		        	          19R21A04K7- J.SRISRI</a:t>
            </a:r>
          </a:p>
          <a:p>
            <a:r>
              <a:rPr lang="en-IN" altLang="en-US" sz="2800" dirty="0">
                <a:solidFill>
                  <a:schemeClr val="bg1">
                    <a:lumMod val="95000"/>
                    <a:lumOff val="5000"/>
                  </a:schemeClr>
                </a:solidFill>
                <a:latin typeface="Times New Roman" panose="02020603050405020304" pitchFamily="18" charset="0"/>
                <a:cs typeface="Times New Roman" panose="02020603050405020304" pitchFamily="18" charset="0"/>
              </a:rPr>
              <a:t>		        	          19R21A04K2- B.NAGA SESHU</a:t>
            </a:r>
          </a:p>
          <a:p>
            <a:r>
              <a:rPr lang="en-IN" altLang="en-US" sz="2800" dirty="0">
                <a:solidFill>
                  <a:schemeClr val="bg1">
                    <a:lumMod val="95000"/>
                    <a:lumOff val="5000"/>
                  </a:schemeClr>
                </a:solidFill>
                <a:latin typeface="Times New Roman" panose="02020603050405020304" pitchFamily="18" charset="0"/>
                <a:cs typeface="Times New Roman" panose="02020603050405020304" pitchFamily="18" charset="0"/>
              </a:rPr>
              <a:t>		       		20R25A0421- V.VIKAS</a:t>
            </a:r>
          </a:p>
          <a:p>
            <a:pPr algn="l"/>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025EC576-F0F4-7062-1AB1-AD790965BF7D}"/>
              </a:ext>
            </a:extLst>
          </p:cNvPr>
          <p:cNvSpPr txBox="1"/>
          <p:nvPr/>
        </p:nvSpPr>
        <p:spPr>
          <a:xfrm>
            <a:off x="10477098" y="6136196"/>
            <a:ext cx="2204185" cy="276999"/>
          </a:xfrm>
          <a:prstGeom prst="rect">
            <a:avLst/>
          </a:prstGeom>
          <a:noFill/>
        </p:spPr>
        <p:txBody>
          <a:bodyPr wrap="square" rtlCol="0">
            <a:spAutoFit/>
          </a:bodyPr>
          <a:lstStyle/>
          <a:p>
            <a:r>
              <a:rPr lang="en-US" sz="1200" dirty="0"/>
              <a:t>Department of ECE</a:t>
            </a:r>
            <a:endParaRPr lang="en-IN" sz="1200" dirty="0"/>
          </a:p>
        </p:txBody>
      </p:sp>
      <p:pic>
        <p:nvPicPr>
          <p:cNvPr id="6" name="Picture 5">
            <a:extLst>
              <a:ext uri="{FF2B5EF4-FFF2-40B4-BE49-F238E27FC236}">
                <a16:creationId xmlns:a16="http://schemas.microsoft.com/office/drawing/2014/main" xmlns="" id="{1974C709-8030-2D70-5013-4D312776762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4107" y="248951"/>
            <a:ext cx="11356092" cy="967454"/>
          </a:xfrm>
          <a:prstGeom prst="rect">
            <a:avLst/>
          </a:prstGeom>
        </p:spPr>
      </p:pic>
    </p:spTree>
    <p:extLst>
      <p:ext uri="{BB962C8B-B14F-4D97-AF65-F5344CB8AC3E}">
        <p14:creationId xmlns:p14="http://schemas.microsoft.com/office/powerpoint/2010/main" xmlns="" val="43385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0F6C2-BFDF-1C9D-95DB-97BCFACBCD6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xmlns="" id="{1A2C71D6-3A7D-E9B6-7A9A-4B17505A7314}"/>
              </a:ext>
            </a:extLst>
          </p:cNvPr>
          <p:cNvSpPr>
            <a:spLocks noGrp="1"/>
          </p:cNvSpPr>
          <p:nvPr>
            <p:ph idx="1"/>
          </p:nvPr>
        </p:nvSpPr>
        <p:spPr/>
        <p:txBody>
          <a:bodyPr/>
          <a:lstStyle/>
          <a:p>
            <a:r>
              <a:rPr lang="en-IN" dirty="0"/>
              <a:t>[2]</a:t>
            </a:r>
            <a:r>
              <a:rPr lang="en-US" sz="3200" b="0" i="0" dirty="0">
                <a:solidFill>
                  <a:srgbClr val="000000"/>
                </a:solidFill>
                <a:effectLst/>
                <a:latin typeface="Times New Roman" panose="02020603050405020304" pitchFamily="18" charset="0"/>
                <a:cs typeface="Times New Roman" panose="02020603050405020304" pitchFamily="18" charset="0"/>
              </a:rPr>
              <a:t> Ahamed, H., </a:t>
            </a:r>
            <a:r>
              <a:rPr lang="en-US" sz="3200" b="0" i="0" dirty="0" err="1">
                <a:solidFill>
                  <a:srgbClr val="000000"/>
                </a:solidFill>
                <a:effectLst/>
                <a:latin typeface="Times New Roman" panose="02020603050405020304" pitchFamily="18" charset="0"/>
                <a:cs typeface="Times New Roman" panose="02020603050405020304" pitchFamily="18" charset="0"/>
              </a:rPr>
              <a:t>Alam</a:t>
            </a:r>
            <a:r>
              <a:rPr lang="en-US" sz="3200" b="0" i="0" dirty="0">
                <a:solidFill>
                  <a:srgbClr val="000000"/>
                </a:solidFill>
                <a:effectLst/>
                <a:latin typeface="Times New Roman" panose="02020603050405020304" pitchFamily="18" charset="0"/>
                <a:cs typeface="Times New Roman" panose="02020603050405020304" pitchFamily="18" charset="0"/>
              </a:rPr>
              <a:t>, I., &amp; Islam, M. M. (2018). </a:t>
            </a:r>
            <a:r>
              <a:rPr lang="en-US" sz="3200" b="0" i="1" dirty="0">
                <a:solidFill>
                  <a:srgbClr val="000000"/>
                </a:solidFill>
                <a:effectLst/>
                <a:latin typeface="Times New Roman" panose="02020603050405020304" pitchFamily="18" charset="0"/>
                <a:cs typeface="Times New Roman" panose="02020603050405020304" pitchFamily="18" charset="0"/>
              </a:rPr>
              <a:t>HOG-CNN Based Real Time Face Recognition. 2018 International Conference on Advancement in Electrical and Electronic Engineering (ICAEEE).</a:t>
            </a:r>
            <a:r>
              <a:rPr lang="en-US" sz="3200" b="0" i="0" dirty="0">
                <a:solidFill>
                  <a:srgbClr val="000000"/>
                </a:solidFill>
                <a:effectLst/>
                <a:latin typeface="Times New Roman" panose="02020603050405020304" pitchFamily="18" charset="0"/>
                <a:cs typeface="Times New Roman" panose="02020603050405020304" pitchFamily="18" charset="0"/>
              </a:rPr>
              <a:t> doi:10.1109/icaeee.2018.8642989</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740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0F6C2-BFDF-1C9D-95DB-97BCFACBCD6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xmlns="" id="{1A2C71D6-3A7D-E9B6-7A9A-4B17505A7314}"/>
              </a:ext>
            </a:extLst>
          </p:cNvPr>
          <p:cNvSpPr>
            <a:spLocks noGrp="1"/>
          </p:cNvSpPr>
          <p:nvPr>
            <p:ph idx="1"/>
          </p:nvPr>
        </p:nvSpPr>
        <p:spPr>
          <a:xfrm>
            <a:off x="1162050" y="1600200"/>
            <a:ext cx="10420350" cy="4572000"/>
          </a:xfrm>
        </p:spPr>
        <p:txBody>
          <a:bodyPr>
            <a:normAutofit/>
          </a:bodyPr>
          <a:lstStyle/>
          <a:p>
            <a:r>
              <a:rPr lang="en-US" b="0" i="0" dirty="0">
                <a:solidFill>
                  <a:srgbClr val="252525"/>
                </a:solidFill>
                <a:effectLst/>
                <a:latin typeface="Open Sans" panose="020B0606030504020204" pitchFamily="34" charset="0"/>
              </a:rPr>
              <a:t>This paper presented an automatic face recognition system based on HOG and CNN. </a:t>
            </a:r>
          </a:p>
          <a:p>
            <a:r>
              <a:rPr lang="en-US" b="0" i="0" dirty="0">
                <a:solidFill>
                  <a:srgbClr val="252525"/>
                </a:solidFill>
                <a:effectLst/>
                <a:latin typeface="Open Sans" panose="020B0606030504020204" pitchFamily="34" charset="0"/>
              </a:rPr>
              <a:t>HOG uses single direction for each pixel and the resulted features from HOG are used for face detection. </a:t>
            </a:r>
          </a:p>
          <a:p>
            <a:r>
              <a:rPr lang="en-US" b="0" i="0" dirty="0">
                <a:solidFill>
                  <a:srgbClr val="252525"/>
                </a:solidFill>
                <a:effectLst/>
                <a:latin typeface="Open Sans" panose="020B0606030504020204" pitchFamily="34" charset="0"/>
              </a:rPr>
              <a:t>Local Binary Patterns (LBP) is a texture descriptor used in computer vision and image analysis. It can also be used for face recognition.</a:t>
            </a:r>
          </a:p>
          <a:p>
            <a:r>
              <a:rPr lang="en-US" b="0" i="0" dirty="0">
                <a:solidFill>
                  <a:srgbClr val="252525"/>
                </a:solidFill>
                <a:effectLst/>
                <a:latin typeface="Open Sans" panose="020B0606030504020204" pitchFamily="34" charset="0"/>
              </a:rPr>
              <a:t> CNN training algorithm was applied to recognize faces based on encoded face and previously stored encoded face.</a:t>
            </a:r>
            <a:endParaRPr lang="en-IN" dirty="0"/>
          </a:p>
        </p:txBody>
      </p:sp>
    </p:spTree>
    <p:extLst>
      <p:ext uri="{BB962C8B-B14F-4D97-AF65-F5344CB8AC3E}">
        <p14:creationId xmlns:p14="http://schemas.microsoft.com/office/powerpoint/2010/main" xmlns="" val="147768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0F6C2-BFDF-1C9D-95DB-97BCFACBCD6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xmlns="" id="{1A2C71D6-3A7D-E9B6-7A9A-4B17505A7314}"/>
              </a:ext>
            </a:extLst>
          </p:cNvPr>
          <p:cNvSpPr>
            <a:spLocks noGrp="1"/>
          </p:cNvSpPr>
          <p:nvPr>
            <p:ph idx="1"/>
          </p:nvPr>
        </p:nvSpPr>
        <p:spPr/>
        <p:txBody>
          <a:bodyPr/>
          <a:lstStyle/>
          <a:p>
            <a:pPr algn="l"/>
            <a:r>
              <a:rPr lang="en-IN" dirty="0"/>
              <a:t>[3]</a:t>
            </a:r>
            <a:r>
              <a:rPr lang="en-IN" b="0" i="0" dirty="0">
                <a:solidFill>
                  <a:srgbClr val="000000"/>
                </a:solidFill>
                <a:effectLst/>
                <a:cs typeface="Times New Roman" panose="02020603050405020304" pitchFamily="18" charset="0"/>
              </a:rPr>
              <a:t> </a:t>
            </a:r>
            <a:r>
              <a:rPr lang="en-IN" b="0" i="0" dirty="0" err="1">
                <a:solidFill>
                  <a:srgbClr val="000000"/>
                </a:solidFill>
                <a:effectLst/>
                <a:cs typeface="Times New Roman" panose="02020603050405020304" pitchFamily="18" charset="0"/>
              </a:rPr>
              <a:t>Arsenovic</a:t>
            </a:r>
            <a:r>
              <a:rPr lang="en-IN" b="0" i="0" dirty="0">
                <a:solidFill>
                  <a:srgbClr val="000000"/>
                </a:solidFill>
                <a:effectLst/>
                <a:cs typeface="Times New Roman" panose="02020603050405020304" pitchFamily="18" charset="0"/>
              </a:rPr>
              <a:t>, M., </a:t>
            </a:r>
            <a:r>
              <a:rPr lang="en-IN" b="0" i="0" dirty="0" err="1">
                <a:solidFill>
                  <a:srgbClr val="000000"/>
                </a:solidFill>
                <a:effectLst/>
                <a:cs typeface="Times New Roman" panose="02020603050405020304" pitchFamily="18" charset="0"/>
              </a:rPr>
              <a:t>Sladojevic</a:t>
            </a:r>
            <a:r>
              <a:rPr lang="en-IN" b="0" i="0" dirty="0">
                <a:solidFill>
                  <a:srgbClr val="000000"/>
                </a:solidFill>
                <a:effectLst/>
                <a:cs typeface="Times New Roman" panose="02020603050405020304" pitchFamily="18" charset="0"/>
              </a:rPr>
              <a:t>, S., </a:t>
            </a:r>
            <a:r>
              <a:rPr lang="en-IN" b="0" i="0" dirty="0" err="1">
                <a:solidFill>
                  <a:srgbClr val="000000"/>
                </a:solidFill>
                <a:effectLst/>
                <a:cs typeface="Times New Roman" panose="02020603050405020304" pitchFamily="18" charset="0"/>
              </a:rPr>
              <a:t>Anderla</a:t>
            </a:r>
            <a:r>
              <a:rPr lang="en-IN" b="0" i="0" dirty="0">
                <a:solidFill>
                  <a:srgbClr val="000000"/>
                </a:solidFill>
                <a:effectLst/>
                <a:cs typeface="Times New Roman" panose="02020603050405020304" pitchFamily="18" charset="0"/>
              </a:rPr>
              <a:t>, A., &amp; Stefanovic, D. (2017). </a:t>
            </a:r>
            <a:r>
              <a:rPr lang="en-IN" b="0" i="1" dirty="0">
                <a:solidFill>
                  <a:srgbClr val="000000"/>
                </a:solidFill>
                <a:effectLst/>
                <a:cs typeface="Times New Roman" panose="02020603050405020304" pitchFamily="18" charset="0"/>
              </a:rPr>
              <a:t>FaceTime — Deep learning based face recognition attendance system. 2017 IEEE 15th International Symposium on Intelligent Systems and Informatics (SISY).</a:t>
            </a:r>
            <a:r>
              <a:rPr lang="en-IN" b="0" i="0" dirty="0">
                <a:solidFill>
                  <a:srgbClr val="000000"/>
                </a:solidFill>
                <a:effectLst/>
                <a:cs typeface="Times New Roman" panose="02020603050405020304" pitchFamily="18" charset="0"/>
              </a:rPr>
              <a:t> doi:10.1109/sisy.2017.8080587 </a:t>
            </a:r>
          </a:p>
        </p:txBody>
      </p:sp>
    </p:spTree>
    <p:extLst>
      <p:ext uri="{BB962C8B-B14F-4D97-AF65-F5344CB8AC3E}">
        <p14:creationId xmlns:p14="http://schemas.microsoft.com/office/powerpoint/2010/main" xmlns="" val="83285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0F6C2-BFDF-1C9D-95DB-97BCFACBCD6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xmlns="" id="{1A2C71D6-3A7D-E9B6-7A9A-4B17505A7314}"/>
              </a:ext>
            </a:extLst>
          </p:cNvPr>
          <p:cNvSpPr>
            <a:spLocks noGrp="1"/>
          </p:cNvSpPr>
          <p:nvPr>
            <p:ph idx="1"/>
          </p:nvPr>
        </p:nvSpPr>
        <p:spPr>
          <a:xfrm>
            <a:off x="1123950" y="1600200"/>
            <a:ext cx="10458450" cy="4572000"/>
          </a:xfrm>
        </p:spPr>
        <p:txBody>
          <a:bodyPr>
            <a:normAutofit/>
          </a:bodyPr>
          <a:lstStyle/>
          <a:p>
            <a:r>
              <a:rPr lang="en-US" dirty="0"/>
              <a:t>This survey is mainly uses the </a:t>
            </a:r>
            <a:r>
              <a:rPr lang="en-US" dirty="0" err="1"/>
              <a:t>cnn</a:t>
            </a:r>
            <a:r>
              <a:rPr lang="en-US" dirty="0"/>
              <a:t>(</a:t>
            </a:r>
            <a:r>
              <a:rPr lang="en-US" dirty="0" err="1"/>
              <a:t>convultional</a:t>
            </a:r>
            <a:r>
              <a:rPr lang="en-US" dirty="0"/>
              <a:t> neural network) in which it will be useful to overcome the smaller </a:t>
            </a:r>
            <a:r>
              <a:rPr lang="en-US" dirty="0" err="1"/>
              <a:t>datasets.Where</a:t>
            </a:r>
            <a:r>
              <a:rPr lang="en-US" dirty="0"/>
              <a:t> CNN is used for mainly larger data sets .This survey uses the </a:t>
            </a:r>
            <a:r>
              <a:rPr lang="en-US" dirty="0" err="1"/>
              <a:t>eignfaces</a:t>
            </a:r>
            <a:r>
              <a:rPr lang="en-US" dirty="0"/>
              <a:t> for face recognition.</a:t>
            </a:r>
          </a:p>
          <a:p>
            <a:r>
              <a:rPr lang="en-US" dirty="0"/>
              <a:t>These </a:t>
            </a:r>
            <a:r>
              <a:rPr lang="en-US" dirty="0" err="1"/>
              <a:t>eignfaces</a:t>
            </a:r>
            <a:r>
              <a:rPr lang="en-US" dirty="0"/>
              <a:t> are not more accurate  than the face </a:t>
            </a:r>
            <a:r>
              <a:rPr lang="en-US" dirty="0" err="1"/>
              <a:t>encodings.This</a:t>
            </a:r>
            <a:r>
              <a:rPr lang="en-US" dirty="0"/>
              <a:t> model is based on taking more number of input images per employee and detecting the accuracy of the each employees </a:t>
            </a:r>
            <a:r>
              <a:rPr lang="en-US" dirty="0" err="1"/>
              <a:t>i.e</a:t>
            </a:r>
            <a:r>
              <a:rPr lang="en-US" dirty="0"/>
              <a:t> taking the images of the person like frontal </a:t>
            </a:r>
            <a:r>
              <a:rPr lang="en-US" dirty="0" err="1"/>
              <a:t>face,side</a:t>
            </a:r>
            <a:r>
              <a:rPr lang="en-US" dirty="0"/>
              <a:t> </a:t>
            </a:r>
            <a:r>
              <a:rPr lang="en-US" dirty="0" err="1"/>
              <a:t>faces,right</a:t>
            </a:r>
            <a:r>
              <a:rPr lang="en-US" dirty="0"/>
              <a:t> and </a:t>
            </a:r>
            <a:r>
              <a:rPr lang="en-US" dirty="0" err="1"/>
              <a:t>left,noises,blurred.However</a:t>
            </a:r>
            <a:r>
              <a:rPr lang="en-US" dirty="0"/>
              <a:t> </a:t>
            </a:r>
            <a:r>
              <a:rPr lang="en-US" dirty="0" err="1"/>
              <a:t>eignfaces</a:t>
            </a:r>
            <a:r>
              <a:rPr lang="en-US" dirty="0"/>
              <a:t> is faster and easier to implement.</a:t>
            </a:r>
            <a:endParaRPr lang="en-IN" dirty="0"/>
          </a:p>
        </p:txBody>
      </p:sp>
    </p:spTree>
    <p:extLst>
      <p:ext uri="{BB962C8B-B14F-4D97-AF65-F5344CB8AC3E}">
        <p14:creationId xmlns:p14="http://schemas.microsoft.com/office/powerpoint/2010/main" xmlns="" val="132278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918F4-8AEA-5D55-AB3D-10291FA00CD2}"/>
              </a:ext>
            </a:extLst>
          </p:cNvPr>
          <p:cNvSpPr>
            <a:spLocks noGrp="1"/>
          </p:cNvSpPr>
          <p:nvPr>
            <p:ph type="title"/>
          </p:nvPr>
        </p:nvSpPr>
        <p:spPr>
          <a:xfrm>
            <a:off x="231061" y="208652"/>
            <a:ext cx="8534401" cy="798252"/>
          </a:xfrm>
        </p:spPr>
        <p:txBody>
          <a:bodyPr/>
          <a:lstStyle/>
          <a:p>
            <a:r>
              <a:rPr lang="en-US" sz="4000" dirty="0"/>
              <a:t>FLOW CHART</a:t>
            </a:r>
            <a:endParaRPr lang="en-IN" sz="4000" b="1" dirty="0"/>
          </a:p>
        </p:txBody>
      </p:sp>
      <p:sp>
        <p:nvSpPr>
          <p:cNvPr id="12" name="Oval 11">
            <a:extLst>
              <a:ext uri="{FF2B5EF4-FFF2-40B4-BE49-F238E27FC236}">
                <a16:creationId xmlns:a16="http://schemas.microsoft.com/office/drawing/2014/main" xmlns="" id="{4BFFAE1B-80DC-0582-01A0-001F046CCDAB}"/>
              </a:ext>
            </a:extLst>
          </p:cNvPr>
          <p:cNvSpPr/>
          <p:nvPr/>
        </p:nvSpPr>
        <p:spPr>
          <a:xfrm>
            <a:off x="1780674" y="6040550"/>
            <a:ext cx="2829827" cy="5486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16" name="Rectangle 15">
            <a:extLst>
              <a:ext uri="{FF2B5EF4-FFF2-40B4-BE49-F238E27FC236}">
                <a16:creationId xmlns:a16="http://schemas.microsoft.com/office/drawing/2014/main" xmlns="" id="{CB75FEC0-A021-BAC5-6435-8FE0BB28E1BB}"/>
              </a:ext>
            </a:extLst>
          </p:cNvPr>
          <p:cNvSpPr/>
          <p:nvPr/>
        </p:nvSpPr>
        <p:spPr>
          <a:xfrm>
            <a:off x="1668435" y="5186720"/>
            <a:ext cx="2829827" cy="6918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17" name="Diamond 16">
            <a:extLst>
              <a:ext uri="{FF2B5EF4-FFF2-40B4-BE49-F238E27FC236}">
                <a16:creationId xmlns:a16="http://schemas.microsoft.com/office/drawing/2014/main" xmlns="" id="{C0172C68-A93A-C4D7-5315-531BB242C191}"/>
              </a:ext>
            </a:extLst>
          </p:cNvPr>
          <p:cNvSpPr/>
          <p:nvPr/>
        </p:nvSpPr>
        <p:spPr>
          <a:xfrm>
            <a:off x="1992429" y="3583177"/>
            <a:ext cx="2733575" cy="1192099"/>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62" name="Slide Number Placeholder 1">
            <a:extLst>
              <a:ext uri="{FF2B5EF4-FFF2-40B4-BE49-F238E27FC236}">
                <a16:creationId xmlns:a16="http://schemas.microsoft.com/office/drawing/2014/main" xmlns="" id="{59B09D91-5DC6-36C4-FC4E-2D5884172CDE}"/>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14</a:t>
            </a:fld>
            <a:endParaRPr lang="en-US" dirty="0"/>
          </a:p>
        </p:txBody>
      </p:sp>
      <p:pic>
        <p:nvPicPr>
          <p:cNvPr id="63" name="Picture 62">
            <a:extLst>
              <a:ext uri="{FF2B5EF4-FFF2-40B4-BE49-F238E27FC236}">
                <a16:creationId xmlns:a16="http://schemas.microsoft.com/office/drawing/2014/main" xmlns="" id="{7B561C6F-3017-7249-CBDA-5BDAD4CE772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
        <p:nvSpPr>
          <p:cNvPr id="6" name="Rectangle 5">
            <a:extLst>
              <a:ext uri="{FF2B5EF4-FFF2-40B4-BE49-F238E27FC236}">
                <a16:creationId xmlns:a16="http://schemas.microsoft.com/office/drawing/2014/main" xmlns="" id="{AEF3995C-12A0-3B63-6B63-B813B726CF35}"/>
              </a:ext>
            </a:extLst>
          </p:cNvPr>
          <p:cNvSpPr/>
          <p:nvPr/>
        </p:nvSpPr>
        <p:spPr>
          <a:xfrm>
            <a:off x="2300438" y="6040550"/>
            <a:ext cx="1405288" cy="608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xmlns="" id="{75991F91-2514-3DE0-131E-C3C222AE358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95409" y="60869"/>
            <a:ext cx="2829827" cy="6528321"/>
          </a:xfrm>
          <a:prstGeom prst="rect">
            <a:avLst/>
          </a:prstGeom>
        </p:spPr>
      </p:pic>
    </p:spTree>
    <p:extLst>
      <p:ext uri="{BB962C8B-B14F-4D97-AF65-F5344CB8AC3E}">
        <p14:creationId xmlns:p14="http://schemas.microsoft.com/office/powerpoint/2010/main" xmlns="" val="336883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ABCE6-A7B9-88A9-AEB7-3B6CAD1FCC48}"/>
              </a:ext>
            </a:extLst>
          </p:cNvPr>
          <p:cNvSpPr>
            <a:spLocks noGrp="1"/>
          </p:cNvSpPr>
          <p:nvPr>
            <p:ph type="title"/>
          </p:nvPr>
        </p:nvSpPr>
        <p:spPr>
          <a:xfrm>
            <a:off x="581594" y="209552"/>
            <a:ext cx="10515600" cy="1158590"/>
          </a:xfrm>
        </p:spPr>
        <p:txBody>
          <a:bodyPr/>
          <a:lstStyle/>
          <a:p>
            <a:r>
              <a:rPr lang="en-US" sz="4000" b="1" u="sng" dirty="0"/>
              <a:t>METHODOLOGY</a:t>
            </a:r>
            <a:endParaRPr lang="en-IN" sz="4000" b="1" u="sng" dirty="0"/>
          </a:p>
        </p:txBody>
      </p:sp>
      <p:sp>
        <p:nvSpPr>
          <p:cNvPr id="3" name="Text Placeholder 2">
            <a:extLst>
              <a:ext uri="{FF2B5EF4-FFF2-40B4-BE49-F238E27FC236}">
                <a16:creationId xmlns:a16="http://schemas.microsoft.com/office/drawing/2014/main" xmlns="" id="{4A036213-3B5D-9A02-41E6-22EC97494745}"/>
              </a:ext>
            </a:extLst>
          </p:cNvPr>
          <p:cNvSpPr>
            <a:spLocks noGrp="1"/>
          </p:cNvSpPr>
          <p:nvPr>
            <p:ph type="body" idx="1"/>
          </p:nvPr>
        </p:nvSpPr>
        <p:spPr>
          <a:xfrm>
            <a:off x="1066800" y="1728788"/>
            <a:ext cx="10515600" cy="1500187"/>
          </a:xfrm>
        </p:spPr>
        <p:txBody>
          <a:bodyPr>
            <a:noAutofit/>
          </a:bodyPr>
          <a:lstStyle/>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proposed methodology starts with the registration of students into the system i.e., adding the students database. Following methodology has few main stages such as Convolutional Neural Network ,capturing images, pre-processing of the images is used for face detection, developing a dataset of images, the further face recognition is done by comparing those images to the data base images</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Image Capture: The high-resolution camera which is used for capturing video is used to take frontal images of the students. </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Pre-processing: The images are converted from RGB to Grayscale. </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Face Detection is done to match the data with the existing database.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1">
            <a:extLst>
              <a:ext uri="{FF2B5EF4-FFF2-40B4-BE49-F238E27FC236}">
                <a16:creationId xmlns:a16="http://schemas.microsoft.com/office/drawing/2014/main" xmlns="" id="{B26F5A3C-08BE-8B7F-D380-B5A05E180702}"/>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15</a:t>
            </a:fld>
            <a:endParaRPr lang="en-US" dirty="0"/>
          </a:p>
        </p:txBody>
      </p:sp>
      <p:sp>
        <p:nvSpPr>
          <p:cNvPr id="6" name="Slide Number Placeholder 1">
            <a:extLst>
              <a:ext uri="{FF2B5EF4-FFF2-40B4-BE49-F238E27FC236}">
                <a16:creationId xmlns:a16="http://schemas.microsoft.com/office/drawing/2014/main" xmlns="" id="{D9DC8F17-86B8-CE48-50B1-A295631DEF66}"/>
              </a:ext>
            </a:extLst>
          </p:cNvPr>
          <p:cNvSpPr txBox="1">
            <a:spLocks/>
          </p:cNvSpPr>
          <p:nvPr/>
        </p:nvSpPr>
        <p:spPr>
          <a:xfrm>
            <a:off x="11064240" y="325595"/>
            <a:ext cx="670560" cy="301752"/>
          </a:xfrm>
          <a:prstGeom prst="rect">
            <a:avLst/>
          </a:prstGeom>
        </p:spPr>
        <p:txBody>
          <a:bodyPr vert="horz" anchor="b"/>
          <a:lstStyle>
            <a:defPPr lvl="0">
              <a:defRPr lang="en-US"/>
            </a:defPPr>
            <a:lvl1pPr marL="0" lvl="0" algn="ctr" defTabSz="914400" rtl="0" eaLnBrk="1" latinLnBrk="0" hangingPunct="1">
              <a:defRPr sz="1200" b="1" kern="1200">
                <a:solidFill>
                  <a:schemeClr val="bg2"/>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xmlns="" id="{9B6BB341-843E-3626-88C7-2917D2D07D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extLst>
      <p:ext uri="{BB962C8B-B14F-4D97-AF65-F5344CB8AC3E}">
        <p14:creationId xmlns:p14="http://schemas.microsoft.com/office/powerpoint/2010/main" xmlns="" val="94961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BCEB1-EE44-58F7-791D-02FE17633D9E}"/>
              </a:ext>
            </a:extLst>
          </p:cNvPr>
          <p:cNvSpPr>
            <a:spLocks noGrp="1"/>
          </p:cNvSpPr>
          <p:nvPr>
            <p:ph type="title"/>
          </p:nvPr>
        </p:nvSpPr>
        <p:spPr>
          <a:xfrm>
            <a:off x="369937" y="532614"/>
            <a:ext cx="10515600" cy="458426"/>
          </a:xfrm>
        </p:spPr>
        <p:txBody>
          <a:bodyPr/>
          <a:lstStyle/>
          <a:p>
            <a:r>
              <a:rPr lang="en-IN" dirty="0"/>
              <a:t>Cont..</a:t>
            </a:r>
          </a:p>
        </p:txBody>
      </p:sp>
      <p:sp>
        <p:nvSpPr>
          <p:cNvPr id="3" name="Text Placeholder 2">
            <a:extLst>
              <a:ext uri="{FF2B5EF4-FFF2-40B4-BE49-F238E27FC236}">
                <a16:creationId xmlns:a16="http://schemas.microsoft.com/office/drawing/2014/main" xmlns="" id="{061E8845-6968-92F1-DA73-0C95539F8452}"/>
              </a:ext>
            </a:extLst>
          </p:cNvPr>
          <p:cNvSpPr>
            <a:spLocks noGrp="1"/>
          </p:cNvSpPr>
          <p:nvPr>
            <p:ph type="body" idx="1"/>
          </p:nvPr>
        </p:nvSpPr>
        <p:spPr>
          <a:xfrm>
            <a:off x="1244362" y="1233521"/>
            <a:ext cx="10515600" cy="5091865"/>
          </a:xfrm>
        </p:spPr>
        <p:txBody>
          <a:bodyPr>
            <a:normAutofit/>
          </a:bodyPr>
          <a:lstStyle/>
          <a:p>
            <a:pPr marL="342900" indent="-34290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CNN </a:t>
            </a:r>
            <a:r>
              <a:rPr lang="en-US" b="0" i="0" dirty="0">
                <a:solidFill>
                  <a:schemeClr val="bg2"/>
                </a:solidFill>
                <a:effectLst/>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Convolutional Neural Network (CNN) is a deep learning algorithm that is primarily used in image and video analysis tasks such as image recognition, object detection, and facial recognition. CNNs consist of multiple layers of convolutional which are trained using a large number of input images to recognize patterns and features in the images.</a:t>
            </a:r>
          </a:p>
          <a:p>
            <a:pPr marL="342900" indent="-342900">
              <a:buFont typeface="Arial" panose="020B0604020202020204" pitchFamily="34" charset="0"/>
              <a:buChar char="•"/>
            </a:pPr>
            <a:r>
              <a:rPr lang="en-US" b="0" i="0" dirty="0">
                <a:solidFill>
                  <a:schemeClr val="bg2"/>
                </a:solidFill>
                <a:effectLst/>
                <a:latin typeface="Times New Roman" panose="02020603050405020304" pitchFamily="18" charset="0"/>
                <a:cs typeface="Times New Roman" panose="02020603050405020304" pitchFamily="18" charset="0"/>
              </a:rPr>
              <a:t>OpenCV: OpenCV (Open Source Computer Vision Library) is an open-source computer vision and machine learning software library. It is used to handle video streams and to perform image processing tasks such as face detection, face recognition, and drawing rectangles around the detected faces.</a:t>
            </a:r>
          </a:p>
          <a:p>
            <a:pPr marL="342900" indent="-34290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D</a:t>
            </a:r>
            <a:r>
              <a:rPr lang="en-US" b="0" i="0" dirty="0">
                <a:solidFill>
                  <a:schemeClr val="bg2"/>
                </a:solidFill>
                <a:effectLst/>
                <a:latin typeface="Times New Roman" panose="02020603050405020304" pitchFamily="18" charset="0"/>
                <a:cs typeface="Times New Roman" panose="02020603050405020304" pitchFamily="18" charset="0"/>
              </a:rPr>
              <a:t>atetime: The datetime module supplies classes for working with dates and times. In this code, it is used to get the current date and time for recording attendance.</a:t>
            </a:r>
          </a:p>
          <a:p>
            <a:pPr marL="342900" indent="-342900">
              <a:buFont typeface="Arial" panose="020B0604020202020204" pitchFamily="34" charset="0"/>
              <a:buChar char="•"/>
            </a:pPr>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24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7237"/>
        <p:cNvGrpSpPr/>
        <p:nvPr/>
      </p:nvGrpSpPr>
      <p:grpSpPr>
        <a:xfrm>
          <a:off x="0" y="0"/>
          <a:ext cx="0" cy="0"/>
          <a:chOff x="0" y="0"/>
          <a:chExt cx="0" cy="0"/>
        </a:xfrm>
      </p:grpSpPr>
      <p:sp>
        <p:nvSpPr>
          <p:cNvPr id="2097238" name="Google Shape;2097238;p1"/>
          <p:cNvSpPr txBox="1">
            <a:spLocks noGrp="1"/>
          </p:cNvSpPr>
          <p:nvPr>
            <p:ph type="title"/>
          </p:nvPr>
        </p:nvSpPr>
        <p:spPr>
          <a:xfrm>
            <a:off x="1106905" y="381198"/>
            <a:ext cx="5522420" cy="870086"/>
          </a:xfrm>
          <a:prstGeom prst="rect">
            <a:avLst/>
          </a:prstGeom>
          <a:noFill/>
          <a:ln>
            <a:noFill/>
          </a:ln>
        </p:spPr>
        <p:txBody>
          <a:bodyPr spcFirstLastPara="1" vert="horz" wrap="square" lIns="0" tIns="45700" rIns="0" bIns="45700" anchor="ctr" anchorCtr="0">
            <a:noAutofit/>
          </a:bodyPr>
          <a:lstStyle/>
          <a:p>
            <a:pPr>
              <a:spcBef>
                <a:spcPts val="0"/>
              </a:spcBef>
              <a:buClr>
                <a:schemeClr val="accent1"/>
              </a:buClr>
              <a:buSzPts val="4000"/>
            </a:pPr>
            <a:r>
              <a:rPr lang="en-US" u="sng" dirty="0"/>
              <a:t>ADVANTAGES</a:t>
            </a:r>
            <a:endParaRPr u="sng" dirty="0"/>
          </a:p>
        </p:txBody>
      </p:sp>
      <p:sp>
        <p:nvSpPr>
          <p:cNvPr id="2097239" name="Google Shape;2097239;p1"/>
          <p:cNvSpPr txBox="1">
            <a:spLocks noGrp="1"/>
          </p:cNvSpPr>
          <p:nvPr>
            <p:ph type="body" idx="1"/>
          </p:nvPr>
        </p:nvSpPr>
        <p:spPr>
          <a:xfrm>
            <a:off x="1106905" y="1414914"/>
            <a:ext cx="10710847" cy="5749815"/>
          </a:xfrm>
          <a:prstGeom prst="rect">
            <a:avLst/>
          </a:prstGeom>
          <a:noFill/>
          <a:ln>
            <a:noFill/>
          </a:ln>
        </p:spPr>
        <p:txBody>
          <a:bodyPr spcFirstLastPara="1" vert="horz" wrap="square" lIns="91425" tIns="45700" rIns="91425" bIns="45700" anchor="t" anchorCtr="0">
            <a:noAutofit/>
          </a:bodyPr>
          <a:lstStyle/>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7035"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The use of face recognition technology in attendance management ensures accuracy in recording attendance, reducing errors and inaccuracies that can occur in manual attendance recording.</a:t>
            </a:r>
          </a:p>
          <a:p>
            <a:pPr marL="407035"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Cost-Effective: Implementing a face recognition-based attendance system can be cost-effective in the long run. It eliminates the need for paper-based attendance systems, reducing paper and printing costs, and also reduces the time and resources required to manually record and manage attendance.</a:t>
            </a:r>
          </a:p>
          <a:p>
            <a:pPr marL="407035"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Integration: The system can be easily integrated into existing school or university management systems, allowing for seamless integration and ease of use.</a:t>
            </a:r>
          </a:p>
          <a:p>
            <a:pPr marL="407035"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Time-Saving: The system saves time for both students and teachers as they do not have to spend time taking and recording attendance manually. This can allow teachers to focus on teaching, and students to focus on learning.</a:t>
            </a:r>
          </a:p>
          <a:p>
            <a:pPr marL="407035"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07035" indent="-342900">
              <a:spcBef>
                <a:spcPts val="1400"/>
              </a:spcBef>
              <a:spcAft>
                <a:spcPts val="0"/>
              </a:spcAft>
              <a:buSzPts val="1600"/>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413DE503-4B67-4949-9A03-F725DF2BF791}"/>
              </a:ext>
            </a:extLst>
          </p:cNvPr>
          <p:cNvSpPr>
            <a:spLocks noGrp="1"/>
          </p:cNvSpPr>
          <p:nvPr>
            <p:ph type="sldNum" sz="quarter" idx="11"/>
          </p:nvPr>
        </p:nvSpPr>
        <p:spPr/>
        <p:txBody>
          <a:bodyPr/>
          <a:lstStyle/>
          <a:p>
            <a:fld id="{49598980-D22C-4904-9F8F-3DB09B2ECD84}" type="slidenum">
              <a:rPr lang="en-US" smtClean="0"/>
              <a:pPr/>
              <a:t>17</a:t>
            </a:fld>
            <a:endParaRPr lang="en-US" dirty="0"/>
          </a:p>
        </p:txBody>
      </p:sp>
      <p:pic>
        <p:nvPicPr>
          <p:cNvPr id="3" name="Picture 2">
            <a:extLst>
              <a:ext uri="{FF2B5EF4-FFF2-40B4-BE49-F238E27FC236}">
                <a16:creationId xmlns:a16="http://schemas.microsoft.com/office/drawing/2014/main" xmlns="" id="{11EC70EE-F6E1-ACB4-957E-8D875A85F9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52B269D-3B10-0F6D-169A-6A2FB3D6F1B6}"/>
              </a:ext>
            </a:extLst>
          </p:cNvPr>
          <p:cNvSpPr>
            <a:spLocks noGrp="1"/>
          </p:cNvSpPr>
          <p:nvPr>
            <p:ph type="title"/>
          </p:nvPr>
        </p:nvSpPr>
        <p:spPr>
          <a:xfrm>
            <a:off x="315911" y="265044"/>
            <a:ext cx="8534401" cy="1060174"/>
          </a:xfrm>
        </p:spPr>
        <p:txBody>
          <a:bodyPr/>
          <a:lstStyle/>
          <a:p>
            <a:r>
              <a:rPr lang="en-US" sz="4000" b="1" dirty="0"/>
              <a:t>RESULTS  	CASE -1</a:t>
            </a:r>
            <a:endParaRPr lang="en-IN" sz="4000" b="1" dirty="0"/>
          </a:p>
        </p:txBody>
      </p:sp>
      <p:pic>
        <p:nvPicPr>
          <p:cNvPr id="6" name="Picture 5">
            <a:extLst>
              <a:ext uri="{FF2B5EF4-FFF2-40B4-BE49-F238E27FC236}">
                <a16:creationId xmlns:a16="http://schemas.microsoft.com/office/drawing/2014/main" xmlns="" id="{40D4C841-A16B-21D7-1E98-FE58584CBFF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96065" y="1722011"/>
            <a:ext cx="7503521" cy="5117855"/>
          </a:xfrm>
          <a:prstGeom prst="rect">
            <a:avLst/>
          </a:prstGeom>
        </p:spPr>
      </p:pic>
      <p:sp>
        <p:nvSpPr>
          <p:cNvPr id="2" name="Rectangle 1">
            <a:extLst>
              <a:ext uri="{FF2B5EF4-FFF2-40B4-BE49-F238E27FC236}">
                <a16:creationId xmlns:a16="http://schemas.microsoft.com/office/drawing/2014/main" xmlns="" id="{5A604143-A606-9F2A-2D10-D164CB689B44}"/>
              </a:ext>
            </a:extLst>
          </p:cNvPr>
          <p:cNvSpPr/>
          <p:nvPr/>
        </p:nvSpPr>
        <p:spPr>
          <a:xfrm>
            <a:off x="4203700" y="2889250"/>
            <a:ext cx="923925" cy="9080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0307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48A7EEF-FCE9-72A5-5211-3A6EE36366E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0937" t="19630" r="29583" b="11297"/>
          <a:stretch/>
        </p:blipFill>
        <p:spPr>
          <a:xfrm>
            <a:off x="2176461" y="1651000"/>
            <a:ext cx="4813300" cy="4737100"/>
          </a:xfrm>
          <a:prstGeom prst="rect">
            <a:avLst/>
          </a:prstGeom>
        </p:spPr>
      </p:pic>
      <p:sp>
        <p:nvSpPr>
          <p:cNvPr id="10" name="Title 1">
            <a:extLst>
              <a:ext uri="{FF2B5EF4-FFF2-40B4-BE49-F238E27FC236}">
                <a16:creationId xmlns:a16="http://schemas.microsoft.com/office/drawing/2014/main" xmlns="" id="{E747A936-FCC3-9A2B-EC98-1914F5B9BF14}"/>
              </a:ext>
            </a:extLst>
          </p:cNvPr>
          <p:cNvSpPr>
            <a:spLocks noGrp="1"/>
          </p:cNvSpPr>
          <p:nvPr>
            <p:ph type="title"/>
          </p:nvPr>
        </p:nvSpPr>
        <p:spPr>
          <a:xfrm>
            <a:off x="315911" y="265044"/>
            <a:ext cx="8534401" cy="1060174"/>
          </a:xfrm>
        </p:spPr>
        <p:txBody>
          <a:bodyPr/>
          <a:lstStyle/>
          <a:p>
            <a:r>
              <a:rPr lang="en-US" sz="3600" dirty="0"/>
              <a:t>AUTO ACKNOWLEDGMENT MAIL</a:t>
            </a:r>
            <a:endParaRPr lang="en-IN" sz="3600" b="1" dirty="0"/>
          </a:p>
        </p:txBody>
      </p:sp>
    </p:spTree>
    <p:extLst>
      <p:ext uri="{BB962C8B-B14F-4D97-AF65-F5344CB8AC3E}">
        <p14:creationId xmlns:p14="http://schemas.microsoft.com/office/powerpoint/2010/main" xmlns="" val="120889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Rectangle 1"/>
          <p:cNvSpPr>
            <a:spLocks noGrp="1"/>
          </p:cNvSpPr>
          <p:nvPr>
            <p:ph type="title"/>
          </p:nvPr>
        </p:nvSpPr>
        <p:spPr>
          <a:xfrm>
            <a:off x="717003" y="1160845"/>
            <a:ext cx="6184899" cy="675926"/>
          </a:xfrm>
        </p:spPr>
        <p:txBody>
          <a:bodyPr/>
          <a:lstStyle/>
          <a:p>
            <a:r>
              <a:rPr lang="en-US" u="sng" dirty="0"/>
              <a:t>List of Content</a:t>
            </a:r>
          </a:p>
        </p:txBody>
      </p:sp>
      <p:sp>
        <p:nvSpPr>
          <p:cNvPr id="1048597" name="Text Box 2"/>
          <p:cNvSpPr txBox="1"/>
          <p:nvPr/>
        </p:nvSpPr>
        <p:spPr>
          <a:xfrm>
            <a:off x="878928" y="2059189"/>
            <a:ext cx="7233464" cy="4893647"/>
          </a:xfrm>
          <a:prstGeom prst="rect">
            <a:avLst/>
          </a:prstGeom>
          <a:noFill/>
        </p:spPr>
        <p:txBody>
          <a:bodyPr wrap="square" rtlCol="0">
            <a:spAutoFit/>
          </a:bodyPr>
          <a:lstStyle/>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AIM AND OBJECTIVES</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MOTIVATION</a:t>
            </a:r>
          </a:p>
          <a:p>
            <a:pPr marL="285750" indent="-285750">
              <a:buFont typeface="Arial" panose="020B0604020202020204" pitchFamily="34" charset="0"/>
              <a:buChar char="•"/>
            </a:pPr>
            <a:r>
              <a:rPr lang="en-IN" altLang="en-US" sz="2400" dirty="0">
                <a:solidFill>
                  <a:schemeClr val="bg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altLang="en-US" sz="2400" dirty="0">
                <a:solidFill>
                  <a:schemeClr val="bg1"/>
                </a:solidFill>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IN" altLang="en-US" sz="2400" dirty="0">
                <a:solidFill>
                  <a:schemeClr val="bg1"/>
                </a:solidFill>
                <a:latin typeface="Times New Roman" panose="02020603050405020304" pitchFamily="18" charset="0"/>
                <a:cs typeface="Times New Roman" panose="02020603050405020304" pitchFamily="18" charset="0"/>
              </a:rPr>
              <a:t>FLOWCHART</a:t>
            </a:r>
          </a:p>
          <a:p>
            <a:pPr marL="285750" indent="-285750">
              <a:buFont typeface="Arial" panose="020B0604020202020204" pitchFamily="34" charset="0"/>
              <a:buChar char="•"/>
            </a:pPr>
            <a:r>
              <a:rPr lang="en-IN" altLang="en-US" sz="24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CONCLUSIONS</a:t>
            </a:r>
          </a:p>
          <a:p>
            <a:pPr marL="285750" indent="-285750">
              <a:buFont typeface="Arial" panose="020B0604020202020204" pitchFamily="34" charset="0"/>
              <a:buChar char="•"/>
            </a:pPr>
            <a:r>
              <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sz="24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23F724AF-BA17-469E-84BD-048BD444B295}"/>
              </a:ext>
            </a:extLst>
          </p:cNvPr>
          <p:cNvSpPr>
            <a:spLocks noGrp="1"/>
          </p:cNvSpPr>
          <p:nvPr>
            <p:ph type="sldNum" sz="quarter" idx="11"/>
          </p:nvPr>
        </p:nvSpPr>
        <p:spPr/>
        <p:txBody>
          <a:bodyPr/>
          <a:lstStyle/>
          <a:p>
            <a:fld id="{49598980-D22C-4904-9F8F-3DB09B2ECD84}" type="slidenum">
              <a:rPr lang="en-US" smtClean="0"/>
              <a:pPr/>
              <a:t>2</a:t>
            </a:fld>
            <a:endParaRPr lang="en-US" dirty="0"/>
          </a:p>
        </p:txBody>
      </p:sp>
      <p:pic>
        <p:nvPicPr>
          <p:cNvPr id="4" name="Picture 3">
            <a:extLst>
              <a:ext uri="{FF2B5EF4-FFF2-40B4-BE49-F238E27FC236}">
                <a16:creationId xmlns:a16="http://schemas.microsoft.com/office/drawing/2014/main" xmlns="" id="{92592919-FC28-FFEA-4D9E-D0E537DC0E6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5DD71E5-9A8A-BAD6-5C61-63E30779E349}"/>
              </a:ext>
            </a:extLst>
          </p:cNvPr>
          <p:cNvSpPr>
            <a:spLocks noGrp="1"/>
          </p:cNvSpPr>
          <p:nvPr>
            <p:ph type="body" idx="1"/>
          </p:nvPr>
        </p:nvSpPr>
        <p:spPr>
          <a:xfrm>
            <a:off x="831850" y="1310327"/>
            <a:ext cx="10515600" cy="4779324"/>
          </a:xfrm>
        </p:spPr>
        <p:txBody>
          <a:bodyPr/>
          <a:lstStyle/>
          <a:p>
            <a:endParaRPr lang="en-IN" dirty="0"/>
          </a:p>
        </p:txBody>
      </p:sp>
      <p:pic>
        <p:nvPicPr>
          <p:cNvPr id="5" name="Picture 4">
            <a:extLst>
              <a:ext uri="{FF2B5EF4-FFF2-40B4-BE49-F238E27FC236}">
                <a16:creationId xmlns:a16="http://schemas.microsoft.com/office/drawing/2014/main" xmlns="" id="{FFEB9924-FAC9-A5BD-24FE-FFAF13D89F5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3005" y="1215090"/>
            <a:ext cx="8135117" cy="5548641"/>
          </a:xfrm>
          <a:prstGeom prst="rect">
            <a:avLst/>
          </a:prstGeom>
        </p:spPr>
      </p:pic>
      <p:sp>
        <p:nvSpPr>
          <p:cNvPr id="10" name="Title 1">
            <a:extLst>
              <a:ext uri="{FF2B5EF4-FFF2-40B4-BE49-F238E27FC236}">
                <a16:creationId xmlns:a16="http://schemas.microsoft.com/office/drawing/2014/main" xmlns="" id="{529CF4BB-D5E7-E453-9228-FA440D9DEA5E}"/>
              </a:ext>
            </a:extLst>
          </p:cNvPr>
          <p:cNvSpPr>
            <a:spLocks noGrp="1"/>
          </p:cNvSpPr>
          <p:nvPr>
            <p:ph type="title"/>
          </p:nvPr>
        </p:nvSpPr>
        <p:spPr>
          <a:xfrm>
            <a:off x="315911" y="265044"/>
            <a:ext cx="8534401" cy="1060174"/>
          </a:xfrm>
        </p:spPr>
        <p:txBody>
          <a:bodyPr/>
          <a:lstStyle/>
          <a:p>
            <a:r>
              <a:rPr lang="en-US" sz="4000" dirty="0"/>
              <a:t>RESULTS	 CASE -2</a:t>
            </a:r>
            <a:endParaRPr lang="en-IN" sz="4000" b="1" dirty="0"/>
          </a:p>
        </p:txBody>
      </p:sp>
      <p:sp>
        <p:nvSpPr>
          <p:cNvPr id="2" name="Rectangle 1">
            <a:extLst>
              <a:ext uri="{FF2B5EF4-FFF2-40B4-BE49-F238E27FC236}">
                <a16:creationId xmlns:a16="http://schemas.microsoft.com/office/drawing/2014/main" xmlns="" id="{142EC57A-0174-B079-DC3A-20116B2F080F}"/>
              </a:ext>
            </a:extLst>
          </p:cNvPr>
          <p:cNvSpPr/>
          <p:nvPr/>
        </p:nvSpPr>
        <p:spPr>
          <a:xfrm>
            <a:off x="3862387" y="2182239"/>
            <a:ext cx="1150143" cy="115484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90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5DD71E5-9A8A-BAD6-5C61-63E30779E349}"/>
              </a:ext>
            </a:extLst>
          </p:cNvPr>
          <p:cNvSpPr>
            <a:spLocks noGrp="1"/>
          </p:cNvSpPr>
          <p:nvPr>
            <p:ph type="body" idx="1"/>
          </p:nvPr>
        </p:nvSpPr>
        <p:spPr>
          <a:xfrm>
            <a:off x="831850" y="1310327"/>
            <a:ext cx="10515600" cy="4779324"/>
          </a:xfrm>
        </p:spPr>
        <p:txBody>
          <a:bodyPr/>
          <a:lstStyle/>
          <a:p>
            <a:endParaRPr lang="en-IN" dirty="0"/>
          </a:p>
        </p:txBody>
      </p:sp>
      <p:pic>
        <p:nvPicPr>
          <p:cNvPr id="4" name="Picture 3">
            <a:extLst>
              <a:ext uri="{FF2B5EF4-FFF2-40B4-BE49-F238E27FC236}">
                <a16:creationId xmlns:a16="http://schemas.microsoft.com/office/drawing/2014/main" xmlns="" id="{F268366E-E8E2-9F5F-17EA-FC3F6DB377C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1315" t="19107" r="30025" b="11204"/>
          <a:stretch/>
        </p:blipFill>
        <p:spPr>
          <a:xfrm>
            <a:off x="1859830" y="1423744"/>
            <a:ext cx="4713402" cy="4779324"/>
          </a:xfrm>
          <a:prstGeom prst="rect">
            <a:avLst/>
          </a:prstGeom>
        </p:spPr>
      </p:pic>
      <p:sp>
        <p:nvSpPr>
          <p:cNvPr id="6" name="Title 1">
            <a:extLst>
              <a:ext uri="{FF2B5EF4-FFF2-40B4-BE49-F238E27FC236}">
                <a16:creationId xmlns:a16="http://schemas.microsoft.com/office/drawing/2014/main" xmlns="" id="{D5FF4FDE-C9C3-3E80-F360-E3FDAC8490CF}"/>
              </a:ext>
            </a:extLst>
          </p:cNvPr>
          <p:cNvSpPr>
            <a:spLocks noGrp="1"/>
          </p:cNvSpPr>
          <p:nvPr>
            <p:ph type="title"/>
          </p:nvPr>
        </p:nvSpPr>
        <p:spPr>
          <a:xfrm>
            <a:off x="315911" y="265044"/>
            <a:ext cx="8534401" cy="1060174"/>
          </a:xfrm>
        </p:spPr>
        <p:txBody>
          <a:bodyPr/>
          <a:lstStyle/>
          <a:p>
            <a:r>
              <a:rPr lang="en-US" sz="3600" dirty="0"/>
              <a:t>AUTO ACKNOWLEDGMENT MAIL</a:t>
            </a:r>
            <a:endParaRPr lang="en-IN" sz="3600" b="1" dirty="0"/>
          </a:p>
        </p:txBody>
      </p:sp>
    </p:spTree>
    <p:extLst>
      <p:ext uri="{BB962C8B-B14F-4D97-AF65-F5344CB8AC3E}">
        <p14:creationId xmlns:p14="http://schemas.microsoft.com/office/powerpoint/2010/main" xmlns="" val="329886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52F9618-1CB6-E4D4-4AEE-6EDF37D2EC4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47275" y="1251492"/>
            <a:ext cx="8219958" cy="5606508"/>
          </a:xfrm>
          <a:prstGeom prst="rect">
            <a:avLst/>
          </a:prstGeom>
        </p:spPr>
      </p:pic>
      <p:sp>
        <p:nvSpPr>
          <p:cNvPr id="7" name="Title 1">
            <a:extLst>
              <a:ext uri="{FF2B5EF4-FFF2-40B4-BE49-F238E27FC236}">
                <a16:creationId xmlns:a16="http://schemas.microsoft.com/office/drawing/2014/main" xmlns="" id="{4D98F6D6-9496-E5D0-4580-F0B29ED57215}"/>
              </a:ext>
            </a:extLst>
          </p:cNvPr>
          <p:cNvSpPr>
            <a:spLocks noGrp="1"/>
          </p:cNvSpPr>
          <p:nvPr>
            <p:ph type="title"/>
          </p:nvPr>
        </p:nvSpPr>
        <p:spPr>
          <a:xfrm>
            <a:off x="315911" y="265044"/>
            <a:ext cx="8534401" cy="1060174"/>
          </a:xfrm>
        </p:spPr>
        <p:txBody>
          <a:bodyPr/>
          <a:lstStyle/>
          <a:p>
            <a:r>
              <a:rPr lang="en-US" sz="4000" dirty="0"/>
              <a:t>RESULTS	 CASE -3</a:t>
            </a:r>
            <a:endParaRPr lang="en-IN" sz="4000" b="1" dirty="0"/>
          </a:p>
        </p:txBody>
      </p:sp>
      <p:sp>
        <p:nvSpPr>
          <p:cNvPr id="2" name="Rectangle 1">
            <a:extLst>
              <a:ext uri="{FF2B5EF4-FFF2-40B4-BE49-F238E27FC236}">
                <a16:creationId xmlns:a16="http://schemas.microsoft.com/office/drawing/2014/main" xmlns="" id="{D9473842-CAAC-6B69-AAEA-254015D32B83}"/>
              </a:ext>
            </a:extLst>
          </p:cNvPr>
          <p:cNvSpPr/>
          <p:nvPr/>
        </p:nvSpPr>
        <p:spPr>
          <a:xfrm>
            <a:off x="4114799" y="2046287"/>
            <a:ext cx="1166813" cy="11588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1490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9131161-D975-5447-8654-618CC598FB3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1042" t="19324" r="29271" b="12037"/>
          <a:stretch/>
        </p:blipFill>
        <p:spPr>
          <a:xfrm>
            <a:off x="2006600" y="1491974"/>
            <a:ext cx="4838700" cy="4707282"/>
          </a:xfrm>
          <a:prstGeom prst="rect">
            <a:avLst/>
          </a:prstGeom>
        </p:spPr>
      </p:pic>
      <p:sp>
        <p:nvSpPr>
          <p:cNvPr id="5" name="Title 1">
            <a:extLst>
              <a:ext uri="{FF2B5EF4-FFF2-40B4-BE49-F238E27FC236}">
                <a16:creationId xmlns:a16="http://schemas.microsoft.com/office/drawing/2014/main" xmlns="" id="{7ED6FD82-4554-15C6-5BFB-FF00909DC0EE}"/>
              </a:ext>
            </a:extLst>
          </p:cNvPr>
          <p:cNvSpPr>
            <a:spLocks noGrp="1"/>
          </p:cNvSpPr>
          <p:nvPr>
            <p:ph type="title"/>
          </p:nvPr>
        </p:nvSpPr>
        <p:spPr>
          <a:xfrm>
            <a:off x="315911" y="265044"/>
            <a:ext cx="8534401" cy="1060174"/>
          </a:xfrm>
        </p:spPr>
        <p:txBody>
          <a:bodyPr/>
          <a:lstStyle/>
          <a:p>
            <a:r>
              <a:rPr lang="en-US" sz="3600" dirty="0"/>
              <a:t>AUTO ACKNOWLEDGMENT MAIL</a:t>
            </a:r>
            <a:endParaRPr lang="en-IN" sz="3600" b="1" dirty="0"/>
          </a:p>
        </p:txBody>
      </p:sp>
    </p:spTree>
    <p:extLst>
      <p:ext uri="{BB962C8B-B14F-4D97-AF65-F5344CB8AC3E}">
        <p14:creationId xmlns:p14="http://schemas.microsoft.com/office/powerpoint/2010/main" xmlns="" val="268832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A925B2D-BFAF-A703-CE92-F5F87EC2DD2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37468" y="1197057"/>
            <a:ext cx="8285946" cy="5651516"/>
          </a:xfrm>
          <a:prstGeom prst="rect">
            <a:avLst/>
          </a:prstGeom>
        </p:spPr>
      </p:pic>
      <p:sp>
        <p:nvSpPr>
          <p:cNvPr id="4" name="Title 1">
            <a:extLst>
              <a:ext uri="{FF2B5EF4-FFF2-40B4-BE49-F238E27FC236}">
                <a16:creationId xmlns:a16="http://schemas.microsoft.com/office/drawing/2014/main" xmlns="" id="{CFAF731F-BF88-EC15-9279-C31B90342BC4}"/>
              </a:ext>
            </a:extLst>
          </p:cNvPr>
          <p:cNvSpPr>
            <a:spLocks noGrp="1"/>
          </p:cNvSpPr>
          <p:nvPr>
            <p:ph type="title"/>
          </p:nvPr>
        </p:nvSpPr>
        <p:spPr>
          <a:xfrm>
            <a:off x="315911" y="265044"/>
            <a:ext cx="8534401" cy="1060174"/>
          </a:xfrm>
        </p:spPr>
        <p:txBody>
          <a:bodyPr/>
          <a:lstStyle/>
          <a:p>
            <a:r>
              <a:rPr lang="en-US" sz="4000" dirty="0"/>
              <a:t>RESULTS	 CASE -4</a:t>
            </a:r>
            <a:endParaRPr lang="en-IN" sz="4000" b="1" dirty="0"/>
          </a:p>
        </p:txBody>
      </p:sp>
      <p:sp>
        <p:nvSpPr>
          <p:cNvPr id="2" name="Rectangle 1">
            <a:extLst>
              <a:ext uri="{FF2B5EF4-FFF2-40B4-BE49-F238E27FC236}">
                <a16:creationId xmlns:a16="http://schemas.microsoft.com/office/drawing/2014/main" xmlns="" id="{EFD02F1F-0430-C0AF-67B1-8C29F9F8974A}"/>
              </a:ext>
            </a:extLst>
          </p:cNvPr>
          <p:cNvSpPr/>
          <p:nvPr/>
        </p:nvSpPr>
        <p:spPr>
          <a:xfrm>
            <a:off x="4470399" y="2127249"/>
            <a:ext cx="1044575" cy="104219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0088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4367B3F-A12A-3110-7826-46C63BE02E1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0703" t="18889" r="28438" b="15555"/>
          <a:stretch/>
        </p:blipFill>
        <p:spPr>
          <a:xfrm>
            <a:off x="1914524" y="1325218"/>
            <a:ext cx="5578475" cy="5034493"/>
          </a:xfrm>
          <a:prstGeom prst="rect">
            <a:avLst/>
          </a:prstGeom>
        </p:spPr>
      </p:pic>
      <p:sp>
        <p:nvSpPr>
          <p:cNvPr id="6" name="Title 1">
            <a:extLst>
              <a:ext uri="{FF2B5EF4-FFF2-40B4-BE49-F238E27FC236}">
                <a16:creationId xmlns:a16="http://schemas.microsoft.com/office/drawing/2014/main" xmlns="" id="{B539E26E-1AF2-9BBC-7BF6-FAB71D754DBB}"/>
              </a:ext>
            </a:extLst>
          </p:cNvPr>
          <p:cNvSpPr>
            <a:spLocks noGrp="1"/>
          </p:cNvSpPr>
          <p:nvPr>
            <p:ph type="title"/>
          </p:nvPr>
        </p:nvSpPr>
        <p:spPr>
          <a:xfrm>
            <a:off x="315911" y="265044"/>
            <a:ext cx="8534401" cy="1060174"/>
          </a:xfrm>
        </p:spPr>
        <p:txBody>
          <a:bodyPr/>
          <a:lstStyle/>
          <a:p>
            <a:r>
              <a:rPr lang="en-US" sz="3600" dirty="0"/>
              <a:t>AUTO ACKNOWLEDGMENT MAIL</a:t>
            </a:r>
            <a:endParaRPr lang="en-IN" sz="3600" b="1" dirty="0"/>
          </a:p>
        </p:txBody>
      </p:sp>
    </p:spTree>
    <p:extLst>
      <p:ext uri="{BB962C8B-B14F-4D97-AF65-F5344CB8AC3E}">
        <p14:creationId xmlns:p14="http://schemas.microsoft.com/office/powerpoint/2010/main" xmlns="" val="5490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539E26E-1AF2-9BBC-7BF6-FAB71D754DBB}"/>
              </a:ext>
            </a:extLst>
          </p:cNvPr>
          <p:cNvSpPr>
            <a:spLocks noGrp="1"/>
          </p:cNvSpPr>
          <p:nvPr>
            <p:ph type="title"/>
          </p:nvPr>
        </p:nvSpPr>
        <p:spPr>
          <a:xfrm>
            <a:off x="315911" y="265044"/>
            <a:ext cx="8534401" cy="1060174"/>
          </a:xfrm>
        </p:spPr>
        <p:txBody>
          <a:bodyPr/>
          <a:lstStyle/>
          <a:p>
            <a:r>
              <a:rPr lang="en-US" sz="3600" dirty="0"/>
              <a:t>PROXY DETECTION</a:t>
            </a:r>
            <a:endParaRPr lang="en-IN" sz="3600" b="1" dirty="0"/>
          </a:p>
        </p:txBody>
      </p:sp>
      <p:pic>
        <p:nvPicPr>
          <p:cNvPr id="3" name="Picture 2">
            <a:extLst>
              <a:ext uri="{FF2B5EF4-FFF2-40B4-BE49-F238E27FC236}">
                <a16:creationId xmlns:a16="http://schemas.microsoft.com/office/drawing/2014/main" xmlns="" id="{572443DB-D916-50D3-BF95-C4AD506FE9E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18359" y="1432559"/>
            <a:ext cx="5983605" cy="4653915"/>
          </a:xfrm>
          <a:prstGeom prst="rect">
            <a:avLst/>
          </a:prstGeom>
        </p:spPr>
      </p:pic>
    </p:spTree>
    <p:extLst>
      <p:ext uri="{BB962C8B-B14F-4D97-AF65-F5344CB8AC3E}">
        <p14:creationId xmlns:p14="http://schemas.microsoft.com/office/powerpoint/2010/main" xmlns="" val="41865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C4574-C1C3-11ED-ED2D-D24AF5812158}"/>
              </a:ext>
            </a:extLst>
          </p:cNvPr>
          <p:cNvSpPr>
            <a:spLocks noGrp="1"/>
          </p:cNvSpPr>
          <p:nvPr>
            <p:ph type="title"/>
          </p:nvPr>
        </p:nvSpPr>
        <p:spPr>
          <a:xfrm>
            <a:off x="285095" y="561314"/>
            <a:ext cx="12054591" cy="703524"/>
          </a:xfrm>
        </p:spPr>
        <p:txBody>
          <a:bodyPr/>
          <a:lstStyle/>
          <a:p>
            <a:r>
              <a:rPr lang="en-US" sz="4000" dirty="0"/>
              <a:t>Working video of the project</a:t>
            </a:r>
            <a:endParaRPr lang="en-IN" sz="4000" dirty="0"/>
          </a:p>
        </p:txBody>
      </p:sp>
      <p:pic>
        <p:nvPicPr>
          <p:cNvPr id="4" name="Project Working Video Demo.mp4">
            <a:hlinkClick r:id="" action="ppaction://media"/>
          </p:cNvPr>
          <p:cNvPicPr>
            <a:picLocks noRot="1" noChangeAspect="1"/>
          </p:cNvPicPr>
          <p:nvPr>
            <a:videoFile r:link="rId1"/>
          </p:nvPr>
        </p:nvPicPr>
        <p:blipFill>
          <a:blip r:embed="rId3"/>
          <a:stretch>
            <a:fillRect/>
          </a:stretch>
        </p:blipFill>
        <p:spPr>
          <a:xfrm>
            <a:off x="769542" y="1339913"/>
            <a:ext cx="10990906" cy="5241956"/>
          </a:xfrm>
          <a:prstGeom prst="rect">
            <a:avLst/>
          </a:prstGeom>
        </p:spPr>
      </p:pic>
    </p:spTree>
    <p:extLst>
      <p:ext uri="{BB962C8B-B14F-4D97-AF65-F5344CB8AC3E}">
        <p14:creationId xmlns:p14="http://schemas.microsoft.com/office/powerpoint/2010/main" xmlns="" val="28088240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1D12B-D5A0-0228-7C91-6D057C29A548}"/>
              </a:ext>
            </a:extLst>
          </p:cNvPr>
          <p:cNvSpPr>
            <a:spLocks noGrp="1"/>
          </p:cNvSpPr>
          <p:nvPr>
            <p:ph type="title"/>
          </p:nvPr>
        </p:nvSpPr>
        <p:spPr>
          <a:xfrm>
            <a:off x="300222" y="-1671415"/>
            <a:ext cx="10515600" cy="2852737"/>
          </a:xfrm>
        </p:spPr>
        <p:txBody>
          <a:bodyPr/>
          <a:lstStyle/>
          <a:p>
            <a:r>
              <a:rPr lang="en-IN" dirty="0"/>
              <a:t>Comparison Table</a:t>
            </a:r>
          </a:p>
        </p:txBody>
      </p:sp>
      <p:graphicFrame>
        <p:nvGraphicFramePr>
          <p:cNvPr id="4" name="Table 4">
            <a:extLst>
              <a:ext uri="{FF2B5EF4-FFF2-40B4-BE49-F238E27FC236}">
                <a16:creationId xmlns:a16="http://schemas.microsoft.com/office/drawing/2014/main" xmlns="" id="{870DB67D-77FE-DC68-7747-E2DFAA33CF20}"/>
              </a:ext>
            </a:extLst>
          </p:cNvPr>
          <p:cNvGraphicFramePr>
            <a:graphicFrameLocks noGrp="1"/>
          </p:cNvGraphicFramePr>
          <p:nvPr>
            <p:extLst>
              <p:ext uri="{D42A27DB-BD31-4B8C-83A1-F6EECF244321}">
                <p14:modId xmlns:p14="http://schemas.microsoft.com/office/powerpoint/2010/main" xmlns="" val="3272672454"/>
              </p:ext>
            </p:extLst>
          </p:nvPr>
        </p:nvGraphicFramePr>
        <p:xfrm>
          <a:off x="1616149" y="1371599"/>
          <a:ext cx="9770198" cy="4941277"/>
        </p:xfrm>
        <a:graphic>
          <a:graphicData uri="http://schemas.openxmlformats.org/drawingml/2006/table">
            <a:tbl>
              <a:tblPr firstRow="1" bandRow="1">
                <a:tableStyleId>{5C22544A-7EE6-4342-B048-85BDC9FD1C3A}</a:tableStyleId>
              </a:tblPr>
              <a:tblGrid>
                <a:gridCol w="2710180">
                  <a:extLst>
                    <a:ext uri="{9D8B030D-6E8A-4147-A177-3AD203B41FA5}">
                      <a16:colId xmlns:a16="http://schemas.microsoft.com/office/drawing/2014/main" xmlns="" val="2651075906"/>
                    </a:ext>
                  </a:extLst>
                </a:gridCol>
                <a:gridCol w="2025502">
                  <a:extLst>
                    <a:ext uri="{9D8B030D-6E8A-4147-A177-3AD203B41FA5}">
                      <a16:colId xmlns:a16="http://schemas.microsoft.com/office/drawing/2014/main" xmlns="" val="3433064201"/>
                    </a:ext>
                  </a:extLst>
                </a:gridCol>
                <a:gridCol w="2517258">
                  <a:extLst>
                    <a:ext uri="{9D8B030D-6E8A-4147-A177-3AD203B41FA5}">
                      <a16:colId xmlns:a16="http://schemas.microsoft.com/office/drawing/2014/main" xmlns="" val="1767691038"/>
                    </a:ext>
                  </a:extLst>
                </a:gridCol>
                <a:gridCol w="2517258">
                  <a:extLst>
                    <a:ext uri="{9D8B030D-6E8A-4147-A177-3AD203B41FA5}">
                      <a16:colId xmlns:a16="http://schemas.microsoft.com/office/drawing/2014/main" xmlns="" val="4049641050"/>
                    </a:ext>
                  </a:extLst>
                </a:gridCol>
              </a:tblGrid>
              <a:tr h="717277">
                <a:tc>
                  <a:txBody>
                    <a:bodyPr/>
                    <a:lstStyle/>
                    <a:p>
                      <a:pPr algn="ctr"/>
                      <a:r>
                        <a:rPr lang="en-IN" dirty="0"/>
                        <a:t>Parameters</a:t>
                      </a:r>
                    </a:p>
                  </a:txBody>
                  <a:tcPr/>
                </a:tc>
                <a:tc>
                  <a:txBody>
                    <a:bodyPr/>
                    <a:lstStyle/>
                    <a:p>
                      <a:pPr algn="ctr"/>
                      <a:r>
                        <a:rPr lang="en-IN" dirty="0"/>
                        <a:t>Existing Model 1</a:t>
                      </a:r>
                    </a:p>
                  </a:txBody>
                  <a:tcPr/>
                </a:tc>
                <a:tc>
                  <a:txBody>
                    <a:bodyPr/>
                    <a:lstStyle/>
                    <a:p>
                      <a:pPr algn="ctr"/>
                      <a:r>
                        <a:rPr lang="en-IN" dirty="0"/>
                        <a:t>Existing Model 2</a:t>
                      </a:r>
                    </a:p>
                  </a:txBody>
                  <a:tcPr/>
                </a:tc>
                <a:tc>
                  <a:txBody>
                    <a:bodyPr/>
                    <a:lstStyle/>
                    <a:p>
                      <a:pPr algn="ctr"/>
                      <a:r>
                        <a:rPr lang="en-IN" dirty="0"/>
                        <a:t>Proposed Model</a:t>
                      </a:r>
                    </a:p>
                  </a:txBody>
                  <a:tcPr/>
                </a:tc>
                <a:extLst>
                  <a:ext uri="{0D108BD9-81ED-4DB2-BD59-A6C34878D82A}">
                    <a16:rowId xmlns:a16="http://schemas.microsoft.com/office/drawing/2014/main" xmlns="" val="958540655"/>
                  </a:ext>
                </a:extLst>
              </a:tr>
              <a:tr h="717277">
                <a:tc>
                  <a:txBody>
                    <a:bodyPr/>
                    <a:lstStyle/>
                    <a:p>
                      <a:pPr algn="ctr"/>
                      <a:r>
                        <a:rPr lang="en-IN" dirty="0"/>
                        <a:t>Face Detection model</a:t>
                      </a:r>
                    </a:p>
                  </a:txBody>
                  <a:tcPr/>
                </a:tc>
                <a:tc>
                  <a:txBody>
                    <a:bodyPr/>
                    <a:lstStyle/>
                    <a:p>
                      <a:pPr algn="ctr"/>
                      <a:r>
                        <a:rPr lang="en-IN" dirty="0"/>
                        <a:t>Harr</a:t>
                      </a:r>
                    </a:p>
                  </a:txBody>
                  <a:tcPr/>
                </a:tc>
                <a:tc>
                  <a:txBody>
                    <a:bodyPr/>
                    <a:lstStyle/>
                    <a:p>
                      <a:pPr algn="ctr"/>
                      <a:r>
                        <a:rPr lang="en-IN" dirty="0"/>
                        <a:t>HOG</a:t>
                      </a:r>
                    </a:p>
                  </a:txBody>
                  <a:tcPr/>
                </a:tc>
                <a:tc>
                  <a:txBody>
                    <a:bodyPr/>
                    <a:lstStyle/>
                    <a:p>
                      <a:pPr algn="ctr"/>
                      <a:r>
                        <a:rPr lang="en-IN" dirty="0"/>
                        <a:t>CNN</a:t>
                      </a:r>
                    </a:p>
                  </a:txBody>
                  <a:tcPr/>
                </a:tc>
                <a:extLst>
                  <a:ext uri="{0D108BD9-81ED-4DB2-BD59-A6C34878D82A}">
                    <a16:rowId xmlns:a16="http://schemas.microsoft.com/office/drawing/2014/main" xmlns="" val="3342153243"/>
                  </a:ext>
                </a:extLst>
              </a:tr>
              <a:tr h="597347">
                <a:tc>
                  <a:txBody>
                    <a:bodyPr/>
                    <a:lstStyle/>
                    <a:p>
                      <a:pPr algn="ctr"/>
                      <a:r>
                        <a:rPr lang="en-IN" dirty="0"/>
                        <a:t>Face Recognition model</a:t>
                      </a:r>
                    </a:p>
                  </a:txBody>
                  <a:tcPr/>
                </a:tc>
                <a:tc>
                  <a:txBody>
                    <a:bodyPr/>
                    <a:lstStyle/>
                    <a:p>
                      <a:pPr algn="ctr"/>
                      <a:r>
                        <a:rPr lang="en-IN" dirty="0"/>
                        <a:t>LBP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LBP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face_encodings</a:t>
                      </a:r>
                    </a:p>
                  </a:txBody>
                  <a:tcPr/>
                </a:tc>
                <a:extLst>
                  <a:ext uri="{0D108BD9-81ED-4DB2-BD59-A6C34878D82A}">
                    <a16:rowId xmlns:a16="http://schemas.microsoft.com/office/drawing/2014/main" xmlns="" val="1731177508"/>
                  </a:ext>
                </a:extLst>
              </a:tr>
              <a:tr h="717277">
                <a:tc>
                  <a:txBody>
                    <a:bodyPr/>
                    <a:lstStyle/>
                    <a:p>
                      <a:pPr algn="ctr"/>
                      <a:r>
                        <a:rPr lang="en-IN" dirty="0"/>
                        <a:t>Accuracy</a:t>
                      </a:r>
                    </a:p>
                  </a:txBody>
                  <a:tcPr/>
                </a:tc>
                <a:tc>
                  <a:txBody>
                    <a:bodyPr/>
                    <a:lstStyle/>
                    <a:p>
                      <a:pPr algn="ctr"/>
                      <a:r>
                        <a:rPr lang="en-IN" dirty="0"/>
                        <a:t>93.29</a:t>
                      </a:r>
                    </a:p>
                  </a:txBody>
                  <a:tcPr/>
                </a:tc>
                <a:tc>
                  <a:txBody>
                    <a:bodyPr/>
                    <a:lstStyle/>
                    <a:p>
                      <a:pPr algn="ctr"/>
                      <a:r>
                        <a:rPr lang="en-IN" dirty="0"/>
                        <a:t>98.88</a:t>
                      </a:r>
                    </a:p>
                  </a:txBody>
                  <a:tcPr/>
                </a:tc>
                <a:tc>
                  <a:txBody>
                    <a:bodyPr/>
                    <a:lstStyle/>
                    <a:p>
                      <a:pPr algn="ctr"/>
                      <a:r>
                        <a:rPr lang="en-IN" dirty="0"/>
                        <a:t>99.54</a:t>
                      </a:r>
                    </a:p>
                  </a:txBody>
                  <a:tcPr/>
                </a:tc>
                <a:extLst>
                  <a:ext uri="{0D108BD9-81ED-4DB2-BD59-A6C34878D82A}">
                    <a16:rowId xmlns:a16="http://schemas.microsoft.com/office/drawing/2014/main" xmlns="" val="844966304"/>
                  </a:ext>
                </a:extLst>
              </a:tr>
              <a:tr h="757545">
                <a:tc>
                  <a:txBody>
                    <a:bodyPr/>
                    <a:lstStyle/>
                    <a:p>
                      <a:pPr algn="ctr"/>
                      <a:r>
                        <a:rPr lang="en-IN" dirty="0"/>
                        <a:t>Proxy detection</a:t>
                      </a:r>
                    </a:p>
                  </a:txBody>
                  <a:tcPr/>
                </a:tc>
                <a:tc>
                  <a:txBody>
                    <a:bodyPr/>
                    <a:lstStyle/>
                    <a:p>
                      <a:pPr algn="ctr"/>
                      <a:r>
                        <a:rPr lang="en-IN" dirty="0"/>
                        <a:t>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Not available</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Available</a:t>
                      </a:r>
                    </a:p>
                    <a:p>
                      <a:pPr algn="ctr"/>
                      <a:endParaRPr lang="en-IN" dirty="0"/>
                    </a:p>
                  </a:txBody>
                  <a:tcPr/>
                </a:tc>
                <a:extLst>
                  <a:ext uri="{0D108BD9-81ED-4DB2-BD59-A6C34878D82A}">
                    <a16:rowId xmlns:a16="http://schemas.microsoft.com/office/drawing/2014/main" xmlns="" val="2779345340"/>
                  </a:ext>
                </a:extLst>
              </a:tr>
              <a:tr h="717277">
                <a:tc>
                  <a:txBody>
                    <a:bodyPr/>
                    <a:lstStyle/>
                    <a:p>
                      <a:pPr algn="ctr"/>
                      <a:r>
                        <a:rPr lang="en-IN" dirty="0"/>
                        <a:t>Acknowledgment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Available</a:t>
                      </a:r>
                    </a:p>
                  </a:txBody>
                  <a:tcPr/>
                </a:tc>
                <a:extLst>
                  <a:ext uri="{0D108BD9-81ED-4DB2-BD59-A6C34878D82A}">
                    <a16:rowId xmlns:a16="http://schemas.microsoft.com/office/drawing/2014/main" xmlns="" val="3942251426"/>
                  </a:ext>
                </a:extLst>
              </a:tr>
              <a:tr h="717277">
                <a:tc>
                  <a:txBody>
                    <a:bodyPr/>
                    <a:lstStyle/>
                    <a:p>
                      <a:pPr algn="ctr"/>
                      <a:r>
                        <a:rPr lang="en-IN" dirty="0"/>
                        <a:t>Storage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Local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Local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Cloud</a:t>
                      </a:r>
                    </a:p>
                  </a:txBody>
                  <a:tcPr/>
                </a:tc>
                <a:extLst>
                  <a:ext uri="{0D108BD9-81ED-4DB2-BD59-A6C34878D82A}">
                    <a16:rowId xmlns:a16="http://schemas.microsoft.com/office/drawing/2014/main" xmlns="" val="3688747133"/>
                  </a:ext>
                </a:extLst>
              </a:tr>
            </a:tbl>
          </a:graphicData>
        </a:graphic>
      </p:graphicFrame>
    </p:spTree>
    <p:extLst>
      <p:ext uri="{BB962C8B-B14F-4D97-AF65-F5344CB8AC3E}">
        <p14:creationId xmlns:p14="http://schemas.microsoft.com/office/powerpoint/2010/main" xmlns="" val="132738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C58CF-E8A9-2EBF-5EF6-0E5CD4F22002}"/>
              </a:ext>
            </a:extLst>
          </p:cNvPr>
          <p:cNvSpPr>
            <a:spLocks noGrp="1"/>
          </p:cNvSpPr>
          <p:nvPr>
            <p:ph type="title"/>
          </p:nvPr>
        </p:nvSpPr>
        <p:spPr>
          <a:xfrm>
            <a:off x="684211" y="569844"/>
            <a:ext cx="8534401" cy="1060174"/>
          </a:xfrm>
        </p:spPr>
        <p:txBody>
          <a:bodyPr/>
          <a:lstStyle/>
          <a:p>
            <a:r>
              <a:rPr lang="en-US" sz="4000" b="1" u="sng" dirty="0"/>
              <a:t>APPLICATIONS</a:t>
            </a:r>
            <a:endParaRPr lang="en-IN" sz="4000" b="1" u="sng" dirty="0"/>
          </a:p>
        </p:txBody>
      </p:sp>
      <p:sp>
        <p:nvSpPr>
          <p:cNvPr id="4" name="AutoShape 2">
            <a:extLst>
              <a:ext uri="{FF2B5EF4-FFF2-40B4-BE49-F238E27FC236}">
                <a16:creationId xmlns:a16="http://schemas.microsoft.com/office/drawing/2014/main" xmlns="" id="{80138296-B5D8-DF25-A9A0-62E7F673549F}"/>
              </a:ext>
            </a:extLst>
          </p:cNvPr>
          <p:cNvSpPr>
            <a:spLocks noGrp="1" noChangeAspect="1" noChangeArrowheads="1"/>
          </p:cNvSpPr>
          <p:nvPr>
            <p:ph type="body" idx="1"/>
          </p:nvPr>
        </p:nvSpPr>
        <p:spPr bwMode="auto">
          <a:xfrm>
            <a:off x="684213" y="2093913"/>
            <a:ext cx="10327088" cy="390048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285750" indent="-285750" algn="l">
              <a:buFont typeface="Arial" panose="020B0604020202020204" pitchFamily="34" charset="0"/>
              <a:buChar char="•"/>
            </a:pPr>
            <a:r>
              <a:rPr lang="en-US" b="1" dirty="0">
                <a:solidFill>
                  <a:schemeClr val="bg1"/>
                </a:solidFill>
              </a:rPr>
              <a:t>Biometrics : </a:t>
            </a:r>
            <a:r>
              <a:rPr lang="en-US" dirty="0">
                <a:solidFill>
                  <a:schemeClr val="bg1"/>
                </a:solidFill>
              </a:rPr>
              <a:t>Using a face as a biometric is proved to be a  successful approach since it is a way humans recognize each other. Some areas of applications are :Device Security , Computer Security.</a:t>
            </a:r>
          </a:p>
          <a:p>
            <a:pPr marL="285750" indent="-285750" algn="l">
              <a:buFont typeface="Arial" panose="020B0604020202020204" pitchFamily="34" charset="0"/>
              <a:buChar char="•"/>
            </a:pPr>
            <a:r>
              <a:rPr lang="en-US" b="1" dirty="0">
                <a:solidFill>
                  <a:schemeClr val="bg1"/>
                </a:solidFill>
              </a:rPr>
              <a:t>Identification System : </a:t>
            </a:r>
            <a:r>
              <a:rPr lang="en-US" dirty="0">
                <a:solidFill>
                  <a:schemeClr val="bg1"/>
                </a:solidFill>
              </a:rPr>
              <a:t>A face could be used to examine if a person exists or not in the list of individuals. Based on the  information the system can allow respectively deny access. Example :Voting System.</a:t>
            </a:r>
          </a:p>
          <a:p>
            <a:pPr marL="285750" indent="-285750" algn="l">
              <a:buFont typeface="Arial" panose="020B0604020202020204" pitchFamily="34" charset="0"/>
              <a:buChar char="•"/>
            </a:pPr>
            <a:r>
              <a:rPr lang="en-US" b="1" dirty="0">
                <a:solidFill>
                  <a:schemeClr val="bg1"/>
                </a:solidFill>
              </a:rPr>
              <a:t>Law Enforcement : </a:t>
            </a:r>
            <a:r>
              <a:rPr lang="en-US" dirty="0">
                <a:solidFill>
                  <a:schemeClr val="bg1"/>
                </a:solidFill>
              </a:rPr>
              <a:t>Face recognition technology can be used to increase performance of surveillance and law enforcement. Example : Banking using ATM.</a:t>
            </a:r>
          </a:p>
          <a:p>
            <a:pPr marL="285750" indent="-285750" algn="l">
              <a:buFont typeface="Arial" panose="020B0604020202020204" pitchFamily="34" charset="0"/>
              <a:buChar char="•"/>
            </a:pPr>
            <a:endParaRPr lang="en-US" sz="2000" b="1" dirty="0">
              <a:solidFill>
                <a:schemeClr val="bg1"/>
              </a:solidFill>
            </a:endParaRPr>
          </a:p>
          <a:p>
            <a:pPr marL="285750" indent="-285750" algn="l">
              <a:buFont typeface="Arial" panose="020B0604020202020204" pitchFamily="34" charset="0"/>
              <a:buChar char="•"/>
            </a:pPr>
            <a:endParaRPr lang="en-IN" sz="2000" dirty="0">
              <a:solidFill>
                <a:schemeClr val="bg1"/>
              </a:solidFill>
            </a:endParaRPr>
          </a:p>
        </p:txBody>
      </p:sp>
      <p:sp>
        <p:nvSpPr>
          <p:cNvPr id="3" name="Slide Number Placeholder 1">
            <a:extLst>
              <a:ext uri="{FF2B5EF4-FFF2-40B4-BE49-F238E27FC236}">
                <a16:creationId xmlns:a16="http://schemas.microsoft.com/office/drawing/2014/main" xmlns="" id="{142286FE-D0CA-0407-C14E-84AD19F453A4}"/>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29</a:t>
            </a:fld>
            <a:endParaRPr lang="en-US" dirty="0"/>
          </a:p>
        </p:txBody>
      </p:sp>
      <p:pic>
        <p:nvPicPr>
          <p:cNvPr id="5" name="Picture 4">
            <a:extLst>
              <a:ext uri="{FF2B5EF4-FFF2-40B4-BE49-F238E27FC236}">
                <a16:creationId xmlns:a16="http://schemas.microsoft.com/office/drawing/2014/main" xmlns="" id="{02E07644-AC22-7311-B4AD-4A378247FC5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extLst>
      <p:ext uri="{BB962C8B-B14F-4D97-AF65-F5344CB8AC3E}">
        <p14:creationId xmlns:p14="http://schemas.microsoft.com/office/powerpoint/2010/main" xmlns="" val="407790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1"/>
          <p:cNvSpPr>
            <a:spLocks noGrp="1"/>
          </p:cNvSpPr>
          <p:nvPr>
            <p:ph type="title"/>
          </p:nvPr>
        </p:nvSpPr>
        <p:spPr/>
        <p:txBody>
          <a:bodyPr/>
          <a:lstStyle/>
          <a:p>
            <a:r>
              <a:rPr lang="en-US" u="sng" dirty="0"/>
              <a:t>AIM AND OBJECTIVES</a:t>
            </a:r>
          </a:p>
        </p:txBody>
      </p:sp>
      <p:sp>
        <p:nvSpPr>
          <p:cNvPr id="1048608" name="Content Placeholder 2"/>
          <p:cNvSpPr>
            <a:spLocks noGrp="1"/>
          </p:cNvSpPr>
          <p:nvPr>
            <p:ph idx="1"/>
          </p:nvPr>
        </p:nvSpPr>
        <p:spPr>
          <a:xfrm>
            <a:off x="683393" y="1164701"/>
            <a:ext cx="11405937" cy="5464699"/>
          </a:xfrm>
        </p:spPr>
        <p:txBody>
          <a:bodyPr>
            <a:normAutofit/>
          </a:bodyPr>
          <a:lstStyle/>
          <a:p>
            <a:pPr marL="64135" indent="0">
              <a:buNone/>
            </a:pPr>
            <a:r>
              <a:rPr lang="en-IN" altLang="en-US" u="sng" dirty="0">
                <a:latin typeface="Times New Roman" panose="02020603050405020304" pitchFamily="18" charset="0"/>
                <a:cs typeface="Times New Roman" panose="02020603050405020304" pitchFamily="18" charset="0"/>
              </a:rPr>
              <a:t>AIM:</a:t>
            </a:r>
            <a:endParaRPr lang="en-IN" altLang="en-US" dirty="0">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The aim of this project is to develop a Face recognition based attendance monitoring system.</a:t>
            </a:r>
            <a:endParaRPr lang="en-IN" altLang="en-US" dirty="0">
              <a:latin typeface="Times New Roman" panose="02020603050405020304" pitchFamily="18" charset="0"/>
              <a:cs typeface="Times New Roman" panose="02020603050405020304" pitchFamily="18" charset="0"/>
            </a:endParaRPr>
          </a:p>
          <a:p>
            <a:pPr marL="64135" indent="0">
              <a:buNone/>
            </a:pPr>
            <a:r>
              <a:rPr lang="en-IN" altLang="en-US" u="sng" dirty="0">
                <a:latin typeface="Times New Roman" panose="02020603050405020304" pitchFamily="18" charset="0"/>
                <a:cs typeface="Times New Roman" panose="02020603050405020304" pitchFamily="18" charset="0"/>
              </a:rPr>
              <a:t>OBJECTIVE:</a:t>
            </a:r>
            <a:endParaRPr lang="en-IN" altLang="en-US" dirty="0">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This technology can be applied in several important areas like organizations, educational institutions, companies, etc..</a:t>
            </a:r>
          </a:p>
          <a:p>
            <a:r>
              <a:rPr lang="en-US" sz="2400" dirty="0">
                <a:solidFill>
                  <a:schemeClr val="bg1"/>
                </a:solidFill>
                <a:latin typeface="Times New Roman" panose="02020603050405020304" pitchFamily="18" charset="0"/>
                <a:cs typeface="Times New Roman" panose="02020603050405020304" pitchFamily="18" charset="0"/>
              </a:rPr>
              <a:t>The purpose of this project is to create a face recognition system that can recognize faces in the data base to the testing images and mark the attendance.</a:t>
            </a:r>
          </a:p>
        </p:txBody>
      </p:sp>
      <p:sp>
        <p:nvSpPr>
          <p:cNvPr id="2" name="Slide Number Placeholder 1">
            <a:extLst>
              <a:ext uri="{FF2B5EF4-FFF2-40B4-BE49-F238E27FC236}">
                <a16:creationId xmlns:a16="http://schemas.microsoft.com/office/drawing/2014/main" xmlns="" id="{F07301F7-BDC9-4BEA-94DF-317CAE0626D1}"/>
              </a:ext>
            </a:extLst>
          </p:cNvPr>
          <p:cNvSpPr>
            <a:spLocks noGrp="1"/>
          </p:cNvSpPr>
          <p:nvPr>
            <p:ph type="sldNum" sz="quarter" idx="12"/>
          </p:nvPr>
        </p:nvSpPr>
        <p:spPr/>
        <p:txBody>
          <a:bodyPr/>
          <a:lstStyle/>
          <a:p>
            <a:fld id="{FEA1243F-3000-4347-94A4-FBDEAD3122CB}" type="slidenum">
              <a:rPr lang="en-US" smtClean="0"/>
              <a:pPr/>
              <a:t>3</a:t>
            </a:fld>
            <a:endParaRPr lang="en-US" dirty="0"/>
          </a:p>
        </p:txBody>
      </p:sp>
      <p:pic>
        <p:nvPicPr>
          <p:cNvPr id="3" name="Picture 2">
            <a:extLst>
              <a:ext uri="{FF2B5EF4-FFF2-40B4-BE49-F238E27FC236}">
                <a16:creationId xmlns:a16="http://schemas.microsoft.com/office/drawing/2014/main" xmlns="" id="{A8155BE7-2906-18C3-F92C-3BA6CD0A4FB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CFBED-BD08-8CCE-5B18-58F3F864B87D}"/>
              </a:ext>
            </a:extLst>
          </p:cNvPr>
          <p:cNvSpPr>
            <a:spLocks noGrp="1"/>
          </p:cNvSpPr>
          <p:nvPr>
            <p:ph type="title"/>
          </p:nvPr>
        </p:nvSpPr>
        <p:spPr>
          <a:xfrm>
            <a:off x="889694" y="683580"/>
            <a:ext cx="8534401" cy="1152940"/>
          </a:xfrm>
        </p:spPr>
        <p:txBody>
          <a:bodyPr/>
          <a:lstStyle/>
          <a:p>
            <a:r>
              <a:rPr lang="en-US" sz="4000" b="1" u="sng" dirty="0"/>
              <a:t>CONCLUSION</a:t>
            </a:r>
            <a:endParaRPr lang="en-IN" sz="4000" b="1" u="sng" dirty="0"/>
          </a:p>
        </p:txBody>
      </p:sp>
      <p:sp>
        <p:nvSpPr>
          <p:cNvPr id="3" name="Text Placeholder 2">
            <a:extLst>
              <a:ext uri="{FF2B5EF4-FFF2-40B4-BE49-F238E27FC236}">
                <a16:creationId xmlns:a16="http://schemas.microsoft.com/office/drawing/2014/main" xmlns="" id="{68B974F6-6C65-FC79-F951-41BE64589C0E}"/>
              </a:ext>
            </a:extLst>
          </p:cNvPr>
          <p:cNvSpPr>
            <a:spLocks noGrp="1"/>
          </p:cNvSpPr>
          <p:nvPr>
            <p:ph type="body" idx="1"/>
          </p:nvPr>
        </p:nvSpPr>
        <p:spPr>
          <a:xfrm>
            <a:off x="1116602" y="2045153"/>
            <a:ext cx="9932453" cy="3980070"/>
          </a:xfrm>
        </p:spPr>
        <p:txBody>
          <a:bodyPr>
            <a:normAutofit/>
          </a:bodyPr>
          <a:lstStyle/>
          <a:p>
            <a:pPr algn="l"/>
            <a:r>
              <a:rPr lang="en-US" sz="2400" dirty="0">
                <a:solidFill>
                  <a:schemeClr val="bg1"/>
                </a:solidFill>
                <a:effectLst/>
                <a:latin typeface="Calibri" panose="020F0502020204030204" pitchFamily="34" charset="0"/>
                <a:ea typeface="Calibri" panose="020F0502020204030204" pitchFamily="34" charset="0"/>
              </a:rPr>
              <a:t>We propose a robust and efficient attendance marking system from a single image using face detection and recognition algorithms. The image is captured from a high-resolution camera mounted at a fixed location and the face images are extracted using a </a:t>
            </a:r>
            <a:r>
              <a:rPr lang="en-US" sz="2400" dirty="0" err="1">
                <a:solidFill>
                  <a:schemeClr val="bg1"/>
                </a:solidFill>
                <a:effectLst/>
                <a:latin typeface="Calibri" panose="020F0502020204030204" pitchFamily="34" charset="0"/>
                <a:ea typeface="Calibri" panose="020F0502020204030204" pitchFamily="34" charset="0"/>
              </a:rPr>
              <a:t>face_encodings</a:t>
            </a:r>
            <a:r>
              <a:rPr lang="en-US" sz="2400" dirty="0">
                <a:solidFill>
                  <a:schemeClr val="bg1"/>
                </a:solidFill>
                <a:effectLst/>
                <a:latin typeface="Calibri" panose="020F0502020204030204" pitchFamily="34" charset="0"/>
                <a:ea typeface="Calibri" panose="020F0502020204030204" pitchFamily="34" charset="0"/>
              </a:rPr>
              <a:t> followed by recognition using a convolutional neural network trained on the face database of students. Our experimental results show that the proposed framework outperforms other attendance marking systems in terms of efficiency and ease of use and implementation. The proposed system is an autonomous attendance system that requires less human-machine interaction, making it possible to easily incorporate in a smart classroom.</a:t>
            </a:r>
            <a:endParaRPr lang="en-IN" sz="2400" dirty="0">
              <a:solidFill>
                <a:schemeClr val="bg1"/>
              </a:solidFill>
              <a:latin typeface="Calibri" panose="020F0502020204030204" pitchFamily="34" charset="0"/>
              <a:cs typeface="Calibri" panose="020F0502020204030204" pitchFamily="34" charset="0"/>
            </a:endParaRPr>
          </a:p>
        </p:txBody>
      </p:sp>
      <p:sp>
        <p:nvSpPr>
          <p:cNvPr id="4" name="Slide Number Placeholder 1">
            <a:extLst>
              <a:ext uri="{FF2B5EF4-FFF2-40B4-BE49-F238E27FC236}">
                <a16:creationId xmlns:a16="http://schemas.microsoft.com/office/drawing/2014/main" xmlns="" id="{4FD72DAC-EB84-3E90-3DD7-25041E512803}"/>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30</a:t>
            </a:fld>
            <a:endParaRPr lang="en-US" dirty="0"/>
          </a:p>
        </p:txBody>
      </p:sp>
      <p:pic>
        <p:nvPicPr>
          <p:cNvPr id="5" name="Picture 4">
            <a:extLst>
              <a:ext uri="{FF2B5EF4-FFF2-40B4-BE49-F238E27FC236}">
                <a16:creationId xmlns:a16="http://schemas.microsoft.com/office/drawing/2014/main" xmlns="" id="{935EC99E-9F45-E51E-42B7-64AFA9B293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extLst>
      <p:ext uri="{BB962C8B-B14F-4D97-AF65-F5344CB8AC3E}">
        <p14:creationId xmlns:p14="http://schemas.microsoft.com/office/powerpoint/2010/main" xmlns="" val="1401140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70874-14ED-8971-E4D3-416C5E72F047}"/>
              </a:ext>
            </a:extLst>
          </p:cNvPr>
          <p:cNvSpPr>
            <a:spLocks noGrp="1"/>
          </p:cNvSpPr>
          <p:nvPr>
            <p:ph type="title"/>
          </p:nvPr>
        </p:nvSpPr>
        <p:spPr>
          <a:xfrm>
            <a:off x="1229244" y="640449"/>
            <a:ext cx="7837754" cy="911692"/>
          </a:xfrm>
        </p:spPr>
        <p:txBody>
          <a:bodyPr>
            <a:normAutofit fontScale="90000"/>
          </a:bodyPr>
          <a:lstStyle/>
          <a:p>
            <a:r>
              <a:rPr lang="en-US" u="sng" dirty="0"/>
              <a:t>References</a:t>
            </a:r>
            <a:endParaRPr lang="en-IN" u="sng" dirty="0"/>
          </a:p>
        </p:txBody>
      </p:sp>
      <p:sp>
        <p:nvSpPr>
          <p:cNvPr id="3" name="Text Placeholder 2">
            <a:extLst>
              <a:ext uri="{FF2B5EF4-FFF2-40B4-BE49-F238E27FC236}">
                <a16:creationId xmlns:a16="http://schemas.microsoft.com/office/drawing/2014/main" xmlns="" id="{8E83E625-AA5C-9A44-4FD7-714BF690B9F8}"/>
              </a:ext>
            </a:extLst>
          </p:cNvPr>
          <p:cNvSpPr>
            <a:spLocks noGrp="1"/>
          </p:cNvSpPr>
          <p:nvPr>
            <p:ph type="body" idx="1"/>
          </p:nvPr>
        </p:nvSpPr>
        <p:spPr>
          <a:xfrm>
            <a:off x="702644" y="1928812"/>
            <a:ext cx="9826975" cy="3960259"/>
          </a:xfrm>
        </p:spPr>
        <p:txBody>
          <a:bodyPr>
            <a:noAutofit/>
          </a:bodyPr>
          <a:lstStyle/>
          <a:p>
            <a:pPr marL="285750" indent="-285750" algn="l">
              <a:lnSpc>
                <a:spcPct val="107000"/>
              </a:lnSpc>
              <a:spcAft>
                <a:spcPts val="810"/>
              </a:spcAft>
              <a:buFont typeface="Arial" panose="020B0604020202020204" pitchFamily="34" charset="0"/>
              <a:buChar char="•"/>
            </a:pPr>
            <a:endParaRPr lang="en-IN" sz="1800" dirty="0">
              <a:solidFill>
                <a:schemeClr val="bg1"/>
              </a:solidFill>
              <a:effectLst/>
              <a:latin typeface="Calibri" panose="020F0502020204030204" pitchFamily="34" charset="0"/>
              <a:ea typeface="Calibri" panose="020F0502020204030204" pitchFamily="34" charset="0"/>
            </a:endParaRPr>
          </a:p>
          <a:p>
            <a:pPr algn="l"/>
            <a:endParaRPr lang="en-IN" sz="1800" dirty="0">
              <a:solidFill>
                <a:schemeClr val="bg1"/>
              </a:solidFill>
            </a:endParaRPr>
          </a:p>
        </p:txBody>
      </p:sp>
      <p:sp>
        <p:nvSpPr>
          <p:cNvPr id="4" name="Slide Number Placeholder 1">
            <a:extLst>
              <a:ext uri="{FF2B5EF4-FFF2-40B4-BE49-F238E27FC236}">
                <a16:creationId xmlns:a16="http://schemas.microsoft.com/office/drawing/2014/main" xmlns="" id="{5C48AAAC-7E1C-20BB-08AB-128FAC87A619}"/>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31</a:t>
            </a:fld>
            <a:endParaRPr lang="en-US" dirty="0"/>
          </a:p>
        </p:txBody>
      </p:sp>
      <p:pic>
        <p:nvPicPr>
          <p:cNvPr id="5" name="Picture 4">
            <a:extLst>
              <a:ext uri="{FF2B5EF4-FFF2-40B4-BE49-F238E27FC236}">
                <a16:creationId xmlns:a16="http://schemas.microsoft.com/office/drawing/2014/main" xmlns="" id="{6C7AAA38-EFCF-20A2-241A-7FA10757283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
        <p:nvSpPr>
          <p:cNvPr id="6" name="TextBox 5">
            <a:extLst>
              <a:ext uri="{FF2B5EF4-FFF2-40B4-BE49-F238E27FC236}">
                <a16:creationId xmlns:a16="http://schemas.microsoft.com/office/drawing/2014/main" xmlns="" id="{64ECD54D-EF0E-4653-9890-66CC6C236B8C}"/>
              </a:ext>
            </a:extLst>
          </p:cNvPr>
          <p:cNvSpPr txBox="1"/>
          <p:nvPr/>
        </p:nvSpPr>
        <p:spPr>
          <a:xfrm>
            <a:off x="1509486" y="1743616"/>
            <a:ext cx="10478028" cy="4388702"/>
          </a:xfrm>
          <a:prstGeom prst="rect">
            <a:avLst/>
          </a:prstGeom>
          <a:noFill/>
        </p:spPr>
        <p:txBody>
          <a:bodyPr wrap="square" rtlCol="0">
            <a:spAutoFit/>
          </a:bodyPr>
          <a:lstStyle/>
          <a:p>
            <a:pPr marL="342900" marR="335280" lvl="0" indent="-342900">
              <a:lnSpc>
                <a:spcPct val="96000"/>
              </a:lnSpc>
              <a:spcBef>
                <a:spcPts val="780"/>
              </a:spcBef>
              <a:spcAft>
                <a:spcPts val="0"/>
              </a:spcAft>
              <a:buSzPct val="109000"/>
              <a:buFont typeface="Arial" panose="020B0604020202020204" pitchFamily="34" charset="0"/>
              <a:buChar char="•"/>
              <a:tabLst>
                <a:tab pos="448945" algn="l"/>
              </a:tabLst>
            </a:pPr>
            <a:r>
              <a:rPr lang="en-US" dirty="0">
                <a:solidFill>
                  <a:schemeClr val="bg1">
                    <a:lumMod val="95000"/>
                    <a:lumOff val="5000"/>
                  </a:schemeClr>
                </a:solidFill>
                <a:hlinkClick r:id="rId3">
                  <a:extLst>
                    <a:ext uri="{A12FA001-AC4F-418D-AE19-62706E023703}">
                      <ahyp:hlinkClr xmlns:ahyp="http://schemas.microsoft.com/office/drawing/2018/hyperlinkcolor" xmlns="" val="tx"/>
                    </a:ext>
                  </a:extLst>
                </a:hlinkClick>
              </a:rPr>
              <a:t>Design of Attendance System Based on Face Recognition</a:t>
            </a:r>
            <a:r>
              <a:rPr lang="en-US" dirty="0">
                <a:solidFill>
                  <a:schemeClr val="bg1">
                    <a:lumMod val="95000"/>
                    <a:lumOff val="5000"/>
                  </a:schemeClr>
                </a:solidFill>
              </a:rPr>
              <a:t> </a:t>
            </a:r>
            <a:r>
              <a:rPr lang="en-US" dirty="0" err="1">
                <a:solidFill>
                  <a:schemeClr val="bg1">
                    <a:lumMod val="95000"/>
                    <a:lumOff val="5000"/>
                  </a:schemeClr>
                </a:solidFill>
              </a:rPr>
              <a:t>andAndroidPlatform</a:t>
            </a:r>
            <a:endParaRPr lang="en-US" dirty="0">
              <a:solidFill>
                <a:schemeClr val="bg1">
                  <a:lumMod val="95000"/>
                  <a:lumOff val="5000"/>
                </a:schemeClr>
              </a:solidFill>
            </a:endParaRPr>
          </a:p>
          <a:p>
            <a:pPr marR="335280" lvl="0">
              <a:lnSpc>
                <a:spcPct val="96000"/>
              </a:lnSpc>
              <a:spcBef>
                <a:spcPts val="780"/>
              </a:spcBef>
              <a:spcAft>
                <a:spcPts val="0"/>
              </a:spcAft>
              <a:buSzPct val="109000"/>
              <a:tabLst>
                <a:tab pos="448945" algn="l"/>
              </a:tabLst>
            </a:pPr>
            <a:endParaRPr lang="en-IN" dirty="0">
              <a:solidFill>
                <a:schemeClr val="bg1">
                  <a:lumMod val="95000"/>
                  <a:lumOff val="5000"/>
                </a:schemeClr>
              </a:solidFill>
            </a:endParaRPr>
          </a:p>
          <a:p>
            <a:pPr marL="342900" marR="334645" lvl="0" indent="-342900">
              <a:lnSpc>
                <a:spcPct val="96000"/>
              </a:lnSpc>
              <a:spcBef>
                <a:spcPts val="315"/>
              </a:spcBef>
              <a:spcAft>
                <a:spcPts val="0"/>
              </a:spcAft>
              <a:buSzPct val="109000"/>
              <a:buFont typeface="Arial" panose="020B0604020202020204" pitchFamily="34" charset="0"/>
              <a:buChar char="•"/>
              <a:tabLst>
                <a:tab pos="448945" algn="l"/>
                <a:tab pos="968375" algn="l"/>
                <a:tab pos="1271905" algn="l"/>
                <a:tab pos="1670685" algn="l"/>
                <a:tab pos="1722120" algn="l"/>
                <a:tab pos="2120900" algn="l"/>
                <a:tab pos="2401570" algn="l"/>
                <a:tab pos="2583180" algn="l"/>
                <a:tab pos="2662555" algn="l"/>
              </a:tabLst>
            </a:pPr>
            <a:r>
              <a:rPr lang="en-US" dirty="0">
                <a:solidFill>
                  <a:schemeClr val="bg1">
                    <a:lumMod val="95000"/>
                    <a:lumOff val="5000"/>
                  </a:schemeClr>
                </a:solidFill>
                <a:hlinkClick r:id="rId4">
                  <a:extLst>
                    <a:ext uri="{A12FA001-AC4F-418D-AE19-62706E023703}">
                      <ahyp:hlinkClr xmlns:ahyp="http://schemas.microsoft.com/office/drawing/2018/hyperlinkcolor" xmlns="" val="tx"/>
                    </a:ext>
                  </a:extLst>
                </a:hlinkClick>
              </a:rPr>
              <a:t>Face Recognition based Attendance System using Haar</a:t>
            </a:r>
            <a:r>
              <a:rPr lang="en-US" dirty="0">
                <a:solidFill>
                  <a:schemeClr val="bg1">
                    <a:lumMod val="95000"/>
                    <a:lumOff val="5000"/>
                  </a:schemeClr>
                </a:solidFill>
              </a:rPr>
              <a:t> </a:t>
            </a:r>
            <a:r>
              <a:rPr lang="en-US" dirty="0">
                <a:solidFill>
                  <a:schemeClr val="bg1">
                    <a:lumMod val="95000"/>
                    <a:lumOff val="5000"/>
                  </a:schemeClr>
                </a:solidFill>
                <a:hlinkClick r:id="rId4">
                  <a:extLst>
                    <a:ext uri="{A12FA001-AC4F-418D-AE19-62706E023703}">
                      <ahyp:hlinkClr xmlns:ahyp="http://schemas.microsoft.com/office/drawing/2018/hyperlinkcolor" xmlns="" val="tx"/>
                    </a:ext>
                  </a:extLst>
                </a:hlinkClick>
              </a:rPr>
              <a:t>Cascade and Local Binary Pattern	</a:t>
            </a:r>
            <a:r>
              <a:rPr lang="en-US" dirty="0" err="1">
                <a:solidFill>
                  <a:schemeClr val="bg1">
                    <a:lumMod val="95000"/>
                    <a:lumOff val="5000"/>
                  </a:schemeClr>
                </a:solidFill>
                <a:hlinkClick r:id="rId4">
                  <a:extLst>
                    <a:ext uri="{A12FA001-AC4F-418D-AE19-62706E023703}">
                      <ahyp:hlinkClr xmlns:ahyp="http://schemas.microsoft.com/office/drawing/2018/hyperlinkcolor" xmlns="" val="tx"/>
                    </a:ext>
                  </a:extLst>
                </a:hlinkClick>
              </a:rPr>
              <a:t>HistogramAlgorithm</a:t>
            </a:r>
            <a:r>
              <a:rPr lang="en-US" dirty="0">
                <a:solidFill>
                  <a:schemeClr val="bg1">
                    <a:lumMod val="95000"/>
                    <a:lumOff val="5000"/>
                  </a:schemeClr>
                </a:solidFill>
                <a:hlinkClick r:id="rId4">
                  <a:extLst>
                    <a:ext uri="{A12FA001-AC4F-418D-AE19-62706E023703}">
                      <ahyp:hlinkClr xmlns:ahyp="http://schemas.microsoft.com/office/drawing/2018/hyperlinkcolor" xmlns="" val="tx"/>
                    </a:ext>
                  </a:extLst>
                </a:hlinkClick>
              </a:rPr>
              <a:t>.</a:t>
            </a:r>
            <a:endParaRPr lang="en-US" dirty="0">
              <a:solidFill>
                <a:schemeClr val="bg1">
                  <a:lumMod val="95000"/>
                  <a:lumOff val="5000"/>
                </a:schemeClr>
              </a:solidFill>
            </a:endParaRPr>
          </a:p>
          <a:p>
            <a:pPr marR="334645" lvl="0">
              <a:lnSpc>
                <a:spcPct val="96000"/>
              </a:lnSpc>
              <a:spcBef>
                <a:spcPts val="315"/>
              </a:spcBef>
              <a:spcAft>
                <a:spcPts val="0"/>
              </a:spcAft>
              <a:buSzPct val="109000"/>
              <a:tabLst>
                <a:tab pos="448945" algn="l"/>
                <a:tab pos="968375" algn="l"/>
                <a:tab pos="1271905" algn="l"/>
                <a:tab pos="1670685" algn="l"/>
                <a:tab pos="1722120" algn="l"/>
                <a:tab pos="2120900" algn="l"/>
                <a:tab pos="2401570" algn="l"/>
                <a:tab pos="2583180" algn="l"/>
                <a:tab pos="2662555" algn="l"/>
              </a:tabLst>
            </a:pPr>
            <a:endParaRPr lang="en-IN" dirty="0">
              <a:solidFill>
                <a:schemeClr val="bg1">
                  <a:lumMod val="95000"/>
                  <a:lumOff val="5000"/>
                </a:schemeClr>
              </a:solidFill>
            </a:endParaRPr>
          </a:p>
          <a:p>
            <a:pPr marL="342900" marR="336550" lvl="0" indent="-342900">
              <a:lnSpc>
                <a:spcPct val="96000"/>
              </a:lnSpc>
              <a:spcBef>
                <a:spcPts val="190"/>
              </a:spcBef>
              <a:spcAft>
                <a:spcPts val="0"/>
              </a:spcAft>
              <a:buSzPct val="109000"/>
              <a:buFont typeface="Arial" panose="020B0604020202020204" pitchFamily="34" charset="0"/>
              <a:buChar char="•"/>
              <a:tabLst>
                <a:tab pos="448945" algn="l"/>
              </a:tabLst>
            </a:pPr>
            <a:r>
              <a:rPr lang="en-US" dirty="0">
                <a:solidFill>
                  <a:schemeClr val="bg1">
                    <a:lumMod val="95000"/>
                    <a:lumOff val="5000"/>
                  </a:schemeClr>
                </a:solidFill>
                <a:hlinkClick r:id="rId5">
                  <a:extLst>
                    <a:ext uri="{A12FA001-AC4F-418D-AE19-62706E023703}">
                      <ahyp:hlinkClr xmlns:ahyp="http://schemas.microsoft.com/office/drawing/2018/hyperlinkcolor" xmlns="" val="tx"/>
                    </a:ext>
                  </a:extLst>
                </a:hlinkClick>
              </a:rPr>
              <a:t>A face sequence recognition method based on deep</a:t>
            </a:r>
            <a:r>
              <a:rPr lang="en-US" dirty="0">
                <a:solidFill>
                  <a:schemeClr val="bg1">
                    <a:lumMod val="95000"/>
                    <a:lumOff val="5000"/>
                  </a:schemeClr>
                </a:solidFill>
              </a:rPr>
              <a:t> </a:t>
            </a:r>
            <a:r>
              <a:rPr lang="en-US" dirty="0">
                <a:solidFill>
                  <a:schemeClr val="bg1">
                    <a:lumMod val="95000"/>
                    <a:lumOff val="5000"/>
                  </a:schemeClr>
                </a:solidFill>
                <a:hlinkClick r:id="rId5">
                  <a:extLst>
                    <a:ext uri="{A12FA001-AC4F-418D-AE19-62706E023703}">
                      <ahyp:hlinkClr xmlns:ahyp="http://schemas.microsoft.com/office/drawing/2018/hyperlinkcolor" xmlns="" val="tx"/>
                    </a:ext>
                  </a:extLst>
                </a:hlinkClick>
              </a:rPr>
              <a:t>convolutional neural network</a:t>
            </a:r>
            <a:r>
              <a:rPr lang="en-US" dirty="0">
                <a:solidFill>
                  <a:schemeClr val="bg1">
                    <a:lumMod val="95000"/>
                    <a:lumOff val="5000"/>
                  </a:schemeClr>
                </a:solidFill>
              </a:rPr>
              <a:t> </a:t>
            </a:r>
            <a:r>
              <a:rPr lang="en-US" dirty="0" err="1">
                <a:solidFill>
                  <a:schemeClr val="bg1">
                    <a:lumMod val="95000"/>
                    <a:lumOff val="5000"/>
                  </a:schemeClr>
                </a:solidFill>
              </a:rPr>
              <a:t>Siwei</a:t>
            </a:r>
            <a:r>
              <a:rPr lang="en-US" dirty="0">
                <a:solidFill>
                  <a:schemeClr val="bg1">
                    <a:lumMod val="95000"/>
                    <a:lumOff val="5000"/>
                  </a:schemeClr>
                </a:solidFill>
              </a:rPr>
              <a:t> Ma, Meng Cao, </a:t>
            </a:r>
            <a:r>
              <a:rPr lang="en-US" dirty="0" err="1">
                <a:solidFill>
                  <a:schemeClr val="bg1">
                    <a:lumMod val="95000"/>
                    <a:lumOff val="5000"/>
                  </a:schemeClr>
                </a:solidFill>
              </a:rPr>
              <a:t>Jiadong</a:t>
            </a:r>
            <a:r>
              <a:rPr lang="en-US" dirty="0">
                <a:solidFill>
                  <a:schemeClr val="bg1">
                    <a:lumMod val="95000"/>
                    <a:lumOff val="5000"/>
                  </a:schemeClr>
                </a:solidFill>
              </a:rPr>
              <a:t> Li, </a:t>
            </a:r>
            <a:r>
              <a:rPr lang="en-US" dirty="0" err="1">
                <a:solidFill>
                  <a:schemeClr val="bg1">
                    <a:lumMod val="95000"/>
                    <a:lumOff val="5000"/>
                  </a:schemeClr>
                </a:solidFill>
              </a:rPr>
              <a:t>Quanyin</a:t>
            </a:r>
            <a:r>
              <a:rPr lang="en-US" dirty="0">
                <a:solidFill>
                  <a:schemeClr val="bg1">
                    <a:lumMod val="95000"/>
                    <a:lumOff val="5000"/>
                  </a:schemeClr>
                </a:solidFill>
              </a:rPr>
              <a:t> Zhu*, Xiang Li, Yi Shen, </a:t>
            </a:r>
            <a:r>
              <a:rPr lang="en-US" dirty="0" err="1">
                <a:solidFill>
                  <a:schemeClr val="bg1">
                    <a:lumMod val="95000"/>
                    <a:lumOff val="5000"/>
                  </a:schemeClr>
                </a:solidFill>
              </a:rPr>
              <a:t>Mengdi</a:t>
            </a:r>
            <a:r>
              <a:rPr lang="en-US" dirty="0">
                <a:solidFill>
                  <a:schemeClr val="bg1">
                    <a:lumMod val="95000"/>
                    <a:lumOff val="5000"/>
                  </a:schemeClr>
                </a:solidFill>
              </a:rPr>
              <a:t> Wang Faculty of Computer &amp; Software Engineering, </a:t>
            </a:r>
            <a:r>
              <a:rPr lang="en-US" dirty="0" err="1">
                <a:solidFill>
                  <a:schemeClr val="bg1">
                    <a:lumMod val="95000"/>
                    <a:lumOff val="5000"/>
                  </a:schemeClr>
                </a:solidFill>
              </a:rPr>
              <a:t>Huaiyin</a:t>
            </a:r>
            <a:r>
              <a:rPr lang="en-US" dirty="0">
                <a:solidFill>
                  <a:schemeClr val="bg1">
                    <a:lumMod val="95000"/>
                    <a:lumOff val="5000"/>
                  </a:schemeClr>
                </a:solidFill>
              </a:rPr>
              <a:t> Institute of Technology, </a:t>
            </a:r>
            <a:r>
              <a:rPr lang="en-US" dirty="0" err="1">
                <a:solidFill>
                  <a:schemeClr val="bg1">
                    <a:lumMod val="95000"/>
                    <a:lumOff val="5000"/>
                  </a:schemeClr>
                </a:solidFill>
              </a:rPr>
              <a:t>Huaian</a:t>
            </a:r>
            <a:r>
              <a:rPr lang="en-US" dirty="0">
                <a:solidFill>
                  <a:schemeClr val="bg1">
                    <a:lumMod val="95000"/>
                    <a:lumOff val="5000"/>
                  </a:schemeClr>
                </a:solidFill>
              </a:rPr>
              <a:t>, China</a:t>
            </a:r>
          </a:p>
          <a:p>
            <a:pPr marR="336550" lvl="0">
              <a:lnSpc>
                <a:spcPct val="96000"/>
              </a:lnSpc>
              <a:spcBef>
                <a:spcPts val="190"/>
              </a:spcBef>
              <a:spcAft>
                <a:spcPts val="0"/>
              </a:spcAft>
              <a:buSzPct val="109000"/>
              <a:tabLst>
                <a:tab pos="448945" algn="l"/>
              </a:tabLst>
            </a:pPr>
            <a:endParaRPr lang="en-IN" dirty="0">
              <a:solidFill>
                <a:schemeClr val="bg1">
                  <a:lumMod val="95000"/>
                  <a:lumOff val="5000"/>
                </a:schemeClr>
              </a:solidFill>
            </a:endParaRPr>
          </a:p>
          <a:p>
            <a:pPr marL="342900" marR="337185" lvl="0" indent="-342900">
              <a:lnSpc>
                <a:spcPct val="96000"/>
              </a:lnSpc>
              <a:spcBef>
                <a:spcPts val="205"/>
              </a:spcBef>
              <a:spcAft>
                <a:spcPts val="0"/>
              </a:spcAft>
              <a:buSzPct val="109000"/>
              <a:buFont typeface="Arial" panose="020B0604020202020204" pitchFamily="34" charset="0"/>
              <a:buChar char="•"/>
              <a:tabLst>
                <a:tab pos="448945" algn="l"/>
              </a:tabLst>
            </a:pPr>
            <a:r>
              <a:rPr lang="en-US" dirty="0">
                <a:solidFill>
                  <a:schemeClr val="bg1">
                    <a:lumMod val="95000"/>
                    <a:lumOff val="5000"/>
                  </a:schemeClr>
                </a:solidFill>
                <a:hlinkClick r:id="rId6">
                  <a:extLst>
                    <a:ext uri="{A12FA001-AC4F-418D-AE19-62706E023703}">
                      <ahyp:hlinkClr xmlns:ahyp="http://schemas.microsoft.com/office/drawing/2018/hyperlinkcolor" xmlns="" val="tx"/>
                    </a:ext>
                  </a:extLst>
                </a:hlinkClick>
              </a:rPr>
              <a:t>Smart Attendance Monitoring System (SAMS): A Face</a:t>
            </a:r>
            <a:r>
              <a:rPr lang="en-US" dirty="0">
                <a:solidFill>
                  <a:schemeClr val="bg1">
                    <a:lumMod val="95000"/>
                    <a:lumOff val="5000"/>
                  </a:schemeClr>
                </a:solidFill>
              </a:rPr>
              <a:t> </a:t>
            </a:r>
            <a:r>
              <a:rPr lang="en-US" dirty="0">
                <a:solidFill>
                  <a:schemeClr val="bg1">
                    <a:lumMod val="95000"/>
                    <a:lumOff val="5000"/>
                  </a:schemeClr>
                </a:solidFill>
                <a:hlinkClick r:id="rId6">
                  <a:extLst>
                    <a:ext uri="{A12FA001-AC4F-418D-AE19-62706E023703}">
                      <ahyp:hlinkClr xmlns:ahyp="http://schemas.microsoft.com/office/drawing/2018/hyperlinkcolor" xmlns="" val="tx"/>
                    </a:ext>
                  </a:extLst>
                </a:hlinkClick>
              </a:rPr>
              <a:t>Recognition based Attendance System for Classroom</a:t>
            </a:r>
            <a:r>
              <a:rPr lang="en-US" dirty="0">
                <a:solidFill>
                  <a:schemeClr val="bg1">
                    <a:lumMod val="95000"/>
                    <a:lumOff val="5000"/>
                  </a:schemeClr>
                </a:solidFill>
              </a:rPr>
              <a:t> </a:t>
            </a:r>
            <a:r>
              <a:rPr lang="en-US" dirty="0">
                <a:solidFill>
                  <a:schemeClr val="bg1">
                    <a:lumMod val="95000"/>
                    <a:lumOff val="5000"/>
                  </a:schemeClr>
                </a:solidFill>
                <a:hlinkClick r:id="rId6">
                  <a:extLst>
                    <a:ext uri="{A12FA001-AC4F-418D-AE19-62706E023703}">
                      <ahyp:hlinkClr xmlns:ahyp="http://schemas.microsoft.com/office/drawing/2018/hyperlinkcolor" xmlns="" val="tx"/>
                    </a:ext>
                  </a:extLst>
                </a:hlinkClick>
              </a:rPr>
              <a:t>Environment.</a:t>
            </a:r>
            <a:r>
              <a:rPr lang="en-US" dirty="0">
                <a:solidFill>
                  <a:schemeClr val="bg1">
                    <a:lumMod val="95000"/>
                    <a:lumOff val="5000"/>
                  </a:schemeClr>
                </a:solidFill>
              </a:rPr>
              <a:t> </a:t>
            </a:r>
            <a:r>
              <a:rPr lang="en-US" dirty="0" err="1">
                <a:solidFill>
                  <a:schemeClr val="bg1">
                    <a:lumMod val="95000"/>
                    <a:lumOff val="5000"/>
                  </a:schemeClr>
                </a:solidFill>
              </a:rPr>
              <a:t>Shubhobrata</a:t>
            </a:r>
            <a:r>
              <a:rPr lang="en-US" dirty="0">
                <a:solidFill>
                  <a:schemeClr val="bg1">
                    <a:lumMod val="95000"/>
                    <a:lumOff val="5000"/>
                  </a:schemeClr>
                </a:solidFill>
              </a:rPr>
              <a:t> Bhattacharya, Gowtham Sandeep </a:t>
            </a:r>
            <a:r>
              <a:rPr lang="en-US" dirty="0" err="1">
                <a:solidFill>
                  <a:schemeClr val="bg1">
                    <a:lumMod val="95000"/>
                    <a:lumOff val="5000"/>
                  </a:schemeClr>
                </a:solidFill>
              </a:rPr>
              <a:t>Nainala</a:t>
            </a:r>
            <a:r>
              <a:rPr lang="en-US" dirty="0">
                <a:solidFill>
                  <a:schemeClr val="bg1">
                    <a:lumMod val="95000"/>
                    <a:lumOff val="5000"/>
                  </a:schemeClr>
                </a:solidFill>
              </a:rPr>
              <a:t>, </a:t>
            </a:r>
            <a:r>
              <a:rPr lang="en-US" dirty="0" err="1">
                <a:solidFill>
                  <a:schemeClr val="bg1">
                    <a:lumMod val="95000"/>
                    <a:lumOff val="5000"/>
                  </a:schemeClr>
                </a:solidFill>
              </a:rPr>
              <a:t>Prosenjit</a:t>
            </a:r>
            <a:r>
              <a:rPr lang="en-US" dirty="0">
                <a:solidFill>
                  <a:schemeClr val="bg1">
                    <a:lumMod val="95000"/>
                    <a:lumOff val="5000"/>
                  </a:schemeClr>
                </a:solidFill>
              </a:rPr>
              <a:t> Das and </a:t>
            </a:r>
            <a:r>
              <a:rPr lang="en-US" dirty="0" err="1">
                <a:solidFill>
                  <a:schemeClr val="bg1">
                    <a:lumMod val="95000"/>
                    <a:lumOff val="5000"/>
                  </a:schemeClr>
                </a:solidFill>
              </a:rPr>
              <a:t>Aurobinda</a:t>
            </a:r>
            <a:r>
              <a:rPr lang="en-US" dirty="0">
                <a:solidFill>
                  <a:schemeClr val="bg1">
                    <a:lumMod val="95000"/>
                    <a:lumOff val="5000"/>
                  </a:schemeClr>
                </a:solidFill>
              </a:rPr>
              <a:t> </a:t>
            </a:r>
            <a:r>
              <a:rPr lang="en-US" dirty="0" err="1">
                <a:solidFill>
                  <a:schemeClr val="bg1">
                    <a:lumMod val="95000"/>
                    <a:lumOff val="5000"/>
                  </a:schemeClr>
                </a:solidFill>
              </a:rPr>
              <a:t>Routray</a:t>
            </a:r>
            <a:endParaRPr lang="en-US" dirty="0">
              <a:solidFill>
                <a:schemeClr val="bg1">
                  <a:lumMod val="95000"/>
                  <a:lumOff val="5000"/>
                </a:schemeClr>
              </a:solidFill>
            </a:endParaRPr>
          </a:p>
          <a:p>
            <a:pPr marR="337185" lvl="0">
              <a:lnSpc>
                <a:spcPct val="96000"/>
              </a:lnSpc>
              <a:spcBef>
                <a:spcPts val="205"/>
              </a:spcBef>
              <a:spcAft>
                <a:spcPts val="0"/>
              </a:spcAft>
              <a:buSzPct val="109000"/>
              <a:tabLst>
                <a:tab pos="448945" algn="l"/>
              </a:tabLst>
            </a:pPr>
            <a:endParaRPr lang="en-US" dirty="0">
              <a:solidFill>
                <a:schemeClr val="bg1">
                  <a:lumMod val="95000"/>
                  <a:lumOff val="5000"/>
                </a:schemeClr>
              </a:solidFill>
            </a:endParaRPr>
          </a:p>
          <a:p>
            <a:pPr marL="285750" marR="337185" lvl="0" indent="-285750">
              <a:lnSpc>
                <a:spcPct val="96000"/>
              </a:lnSpc>
              <a:spcBef>
                <a:spcPts val="205"/>
              </a:spcBef>
              <a:spcAft>
                <a:spcPts val="0"/>
              </a:spcAft>
              <a:buSzPct val="109000"/>
              <a:buFont typeface="Arial" panose="020B0604020202020204" pitchFamily="34" charset="0"/>
              <a:buChar char="•"/>
              <a:tabLst>
                <a:tab pos="448945" algn="l"/>
              </a:tabLst>
            </a:pPr>
            <a:r>
              <a:rPr lang="en-IN" dirty="0">
                <a:solidFill>
                  <a:schemeClr val="bg1">
                    <a:lumMod val="95000"/>
                    <a:lumOff val="5000"/>
                  </a:schemeClr>
                </a:solidFill>
              </a:rPr>
              <a:t>https://www.researchgate.net/publication/352775208_Feature_Extraction_Efficient_for_Face_Verification_Based_on_Residual_Network_Architecture</a:t>
            </a:r>
          </a:p>
        </p:txBody>
      </p:sp>
    </p:spTree>
    <p:extLst>
      <p:ext uri="{BB962C8B-B14F-4D97-AF65-F5344CB8AC3E}">
        <p14:creationId xmlns:p14="http://schemas.microsoft.com/office/powerpoint/2010/main" xmlns="" val="4184404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D0A92-C2EB-0222-423C-51CD52FC8794}"/>
              </a:ext>
            </a:extLst>
          </p:cNvPr>
          <p:cNvSpPr>
            <a:spLocks noGrp="1"/>
          </p:cNvSpPr>
          <p:nvPr>
            <p:ph type="title"/>
          </p:nvPr>
        </p:nvSpPr>
        <p:spPr>
          <a:xfrm>
            <a:off x="3602651" y="2871014"/>
            <a:ext cx="5552924" cy="1115972"/>
          </a:xfrm>
        </p:spPr>
        <p:txBody>
          <a:bodyPr>
            <a:noAutofit/>
          </a:bodyPr>
          <a:lstStyle/>
          <a:p>
            <a:r>
              <a:rPr lang="en-US" sz="9600" b="1" dirty="0"/>
              <a:t/>
            </a:r>
            <a:br>
              <a:rPr lang="en-US" sz="9600" b="1" dirty="0"/>
            </a:br>
            <a:r>
              <a:rPr lang="en-US" b="1" dirty="0"/>
              <a:t>THANK YOU!!!</a:t>
            </a:r>
            <a:endParaRPr lang="en-IN" b="1" dirty="0"/>
          </a:p>
        </p:txBody>
      </p:sp>
      <p:pic>
        <p:nvPicPr>
          <p:cNvPr id="6" name="Picture 5">
            <a:extLst>
              <a:ext uri="{FF2B5EF4-FFF2-40B4-BE49-F238E27FC236}">
                <a16:creationId xmlns:a16="http://schemas.microsoft.com/office/drawing/2014/main" xmlns="" id="{21587728-FA25-13F4-0293-CAF5787046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
        <p:nvSpPr>
          <p:cNvPr id="3" name="Slide Number Placeholder 1">
            <a:extLst>
              <a:ext uri="{FF2B5EF4-FFF2-40B4-BE49-F238E27FC236}">
                <a16:creationId xmlns:a16="http://schemas.microsoft.com/office/drawing/2014/main" xmlns="" id="{155E6370-E8EB-23D5-8DAD-7972A8C198D4}"/>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32</a:t>
            </a:fld>
            <a:endParaRPr lang="en-US" dirty="0"/>
          </a:p>
        </p:txBody>
      </p:sp>
    </p:spTree>
    <p:extLst>
      <p:ext uri="{BB962C8B-B14F-4D97-AF65-F5344CB8AC3E}">
        <p14:creationId xmlns:p14="http://schemas.microsoft.com/office/powerpoint/2010/main" xmlns="" val="347240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DE12A-4757-923D-EF51-6A51D8601200}"/>
              </a:ext>
            </a:extLst>
          </p:cNvPr>
          <p:cNvSpPr>
            <a:spLocks noGrp="1"/>
          </p:cNvSpPr>
          <p:nvPr>
            <p:ph type="title"/>
          </p:nvPr>
        </p:nvSpPr>
        <p:spPr>
          <a:xfrm>
            <a:off x="550862" y="753039"/>
            <a:ext cx="8534401" cy="901148"/>
          </a:xfrm>
        </p:spPr>
        <p:txBody>
          <a:bodyPr>
            <a:noAutofit/>
          </a:bodyPr>
          <a:lstStyle/>
          <a:p>
            <a:r>
              <a:rPr lang="en-US" sz="4000" b="1" u="sng" dirty="0"/>
              <a:t>ABSTRACT</a:t>
            </a:r>
            <a:endParaRPr lang="en-IN" sz="4000" b="1" u="sng" dirty="0"/>
          </a:p>
        </p:txBody>
      </p:sp>
      <p:sp>
        <p:nvSpPr>
          <p:cNvPr id="3" name="Text Placeholder 2">
            <a:extLst>
              <a:ext uri="{FF2B5EF4-FFF2-40B4-BE49-F238E27FC236}">
                <a16:creationId xmlns:a16="http://schemas.microsoft.com/office/drawing/2014/main" xmlns="" id="{1C1EFC49-C521-0BE5-27CC-A210C986136F}"/>
              </a:ext>
            </a:extLst>
          </p:cNvPr>
          <p:cNvSpPr>
            <a:spLocks noGrp="1"/>
          </p:cNvSpPr>
          <p:nvPr>
            <p:ph type="body" idx="1"/>
          </p:nvPr>
        </p:nvSpPr>
        <p:spPr>
          <a:xfrm>
            <a:off x="680353" y="1970980"/>
            <a:ext cx="9652483" cy="3993322"/>
          </a:xfrm>
        </p:spPr>
        <p:txBody>
          <a:bodyPr>
            <a:normAutofit/>
          </a:bodyPr>
          <a:lstStyle/>
          <a:p>
            <a:pPr marL="285750" indent="-285750" algn="just">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Face recognition is a </a:t>
            </a:r>
            <a:r>
              <a:rPr lang="en-US" dirty="0">
                <a:solidFill>
                  <a:schemeClr val="bg1"/>
                </a:solidFill>
                <a:latin typeface="Times New Roman" panose="02020603050405020304" pitchFamily="18" charset="0"/>
                <a:cs typeface="Times New Roman" panose="02020603050405020304" pitchFamily="18" charset="0"/>
              </a:rPr>
              <a:t>process </a:t>
            </a:r>
            <a:r>
              <a:rPr lang="en-US" b="0" i="0" dirty="0">
                <a:solidFill>
                  <a:schemeClr val="bg1"/>
                </a:solidFill>
                <a:effectLst/>
                <a:latin typeface="Times New Roman" panose="02020603050405020304" pitchFamily="18" charset="0"/>
                <a:cs typeface="Times New Roman" panose="02020603050405020304" pitchFamily="18" charset="0"/>
              </a:rPr>
              <a:t>of identifying or confirming an individual’s identity using their face and a database.</a:t>
            </a: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report describes the theory and process of implementing a face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recognition</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system using the computing software. </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mage processing technique is used to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recognize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extract face features.</a:t>
            </a:r>
          </a:p>
          <a:p>
            <a:pPr marL="285750" indent="-285750" algn="just">
              <a:buFont typeface="Arial" panose="020B0604020202020204" pitchFamily="34" charset="0"/>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This information is then used for detecting faces against a given database to the raw data and mark the student attendance.</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can be use as an one of the biometric attendance system</a:t>
            </a: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1">
            <a:extLst>
              <a:ext uri="{FF2B5EF4-FFF2-40B4-BE49-F238E27FC236}">
                <a16:creationId xmlns:a16="http://schemas.microsoft.com/office/drawing/2014/main" xmlns="" id="{BE7E3992-5E32-9B69-3E32-A587FBC98917}"/>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4</a:t>
            </a:fld>
            <a:endParaRPr lang="en-US" dirty="0"/>
          </a:p>
        </p:txBody>
      </p:sp>
      <p:pic>
        <p:nvPicPr>
          <p:cNvPr id="7" name="Picture 6">
            <a:extLst>
              <a:ext uri="{FF2B5EF4-FFF2-40B4-BE49-F238E27FC236}">
                <a16:creationId xmlns:a16="http://schemas.microsoft.com/office/drawing/2014/main" xmlns="" id="{BDA2DC50-B349-4458-3251-B7F163B01E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extLst>
      <p:ext uri="{BB962C8B-B14F-4D97-AF65-F5344CB8AC3E}">
        <p14:creationId xmlns:p14="http://schemas.microsoft.com/office/powerpoint/2010/main" xmlns="" val="5052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3590B-5DB0-903A-071B-A3513F55C64D}"/>
              </a:ext>
            </a:extLst>
          </p:cNvPr>
          <p:cNvSpPr>
            <a:spLocks noGrp="1"/>
          </p:cNvSpPr>
          <p:nvPr>
            <p:ph type="title"/>
          </p:nvPr>
        </p:nvSpPr>
        <p:spPr/>
        <p:txBody>
          <a:bodyPr/>
          <a:lstStyle/>
          <a:p>
            <a:r>
              <a:rPr lang="en-US" u="sng" dirty="0"/>
              <a:t>MOTIVATION</a:t>
            </a:r>
            <a:endParaRPr lang="en-IN" dirty="0"/>
          </a:p>
        </p:txBody>
      </p:sp>
      <p:sp>
        <p:nvSpPr>
          <p:cNvPr id="3" name="Content Placeholder 2">
            <a:extLst>
              <a:ext uri="{FF2B5EF4-FFF2-40B4-BE49-F238E27FC236}">
                <a16:creationId xmlns:a16="http://schemas.microsoft.com/office/drawing/2014/main" xmlns="" id="{1378B058-3A16-F81A-2C2F-AF0B2A11BE16}"/>
              </a:ext>
            </a:extLst>
          </p:cNvPr>
          <p:cNvSpPr>
            <a:spLocks noGrp="1"/>
          </p:cNvSpPr>
          <p:nvPr>
            <p:ph idx="1"/>
          </p:nvPr>
        </p:nvSpPr>
        <p:spPr>
          <a:xfrm>
            <a:off x="609600" y="1425654"/>
            <a:ext cx="10302240" cy="3033329"/>
          </a:xfrm>
        </p:spPr>
        <p:txBody>
          <a:bodyPr>
            <a:norm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The primary motivation behind taking up this project is to detect and recognize the face’s from user to the images present in the database. Instead of taking manual attendance daily, this can be much useful in educational Institutions and organizations for daily verification of user or candidate.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859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D47DF-3FB3-D2A0-C987-6E2732A2A6FC}"/>
              </a:ext>
            </a:extLst>
          </p:cNvPr>
          <p:cNvSpPr>
            <a:spLocks noGrp="1"/>
          </p:cNvSpPr>
          <p:nvPr>
            <p:ph type="title"/>
          </p:nvPr>
        </p:nvSpPr>
        <p:spPr>
          <a:xfrm>
            <a:off x="725335" y="-200914"/>
            <a:ext cx="8534401" cy="1351721"/>
          </a:xfrm>
        </p:spPr>
        <p:txBody>
          <a:bodyPr>
            <a:normAutofit/>
          </a:bodyPr>
          <a:lstStyle/>
          <a:p>
            <a:r>
              <a:rPr lang="en-US" sz="4000" b="1" u="sng" dirty="0"/>
              <a:t>INTRODUCTION</a:t>
            </a:r>
            <a:endParaRPr lang="en-IN" sz="4000" b="1" u="sng" dirty="0"/>
          </a:p>
        </p:txBody>
      </p:sp>
      <p:sp>
        <p:nvSpPr>
          <p:cNvPr id="3" name="Text Placeholder 2">
            <a:extLst>
              <a:ext uri="{FF2B5EF4-FFF2-40B4-BE49-F238E27FC236}">
                <a16:creationId xmlns:a16="http://schemas.microsoft.com/office/drawing/2014/main" xmlns="" id="{5C1BAC1D-E7E0-DEF7-3631-EFEF60C43CB4}"/>
              </a:ext>
            </a:extLst>
          </p:cNvPr>
          <p:cNvSpPr>
            <a:spLocks noGrp="1"/>
          </p:cNvSpPr>
          <p:nvPr>
            <p:ph type="body" idx="1"/>
          </p:nvPr>
        </p:nvSpPr>
        <p:spPr>
          <a:xfrm>
            <a:off x="878061" y="1393886"/>
            <a:ext cx="10952578" cy="4280453"/>
          </a:xfrm>
        </p:spPr>
        <p:txBody>
          <a:bodyPr>
            <a:noAutofit/>
          </a:bodyPr>
          <a:lstStyle/>
          <a:p>
            <a:pPr marL="342900" indent="-342900">
              <a:buFont typeface="Arial" panose="020B0604020202020204" pitchFamily="34" charset="0"/>
              <a:buChar char="•"/>
            </a:pPr>
            <a:r>
              <a:rPr lang="en-US" dirty="0">
                <a:solidFill>
                  <a:schemeClr val="bg2"/>
                </a:solidFill>
              </a:rPr>
              <a:t>The general manual attendance system is in use for taking attendance in various educational institutes. </a:t>
            </a:r>
          </a:p>
          <a:p>
            <a:pPr marL="342900" indent="-342900">
              <a:buFont typeface="Arial" panose="020B0604020202020204" pitchFamily="34" charset="0"/>
              <a:buChar char="•"/>
            </a:pPr>
            <a:r>
              <a:rPr lang="en-US" dirty="0">
                <a:solidFill>
                  <a:schemeClr val="bg2"/>
                </a:solidFill>
              </a:rPr>
              <a:t>So apart from these we would like to introduce an new attendance monitoring system which uses human face to recognize the student and mark the attendance</a:t>
            </a:r>
          </a:p>
          <a:p>
            <a:pPr marL="342900" indent="-342900">
              <a:buFont typeface="Arial" panose="020B0604020202020204" pitchFamily="34" charset="0"/>
              <a:buChar char="•"/>
            </a:pPr>
            <a:r>
              <a:rPr lang="en-IN" dirty="0">
                <a:solidFill>
                  <a:schemeClr val="bg2"/>
                </a:solidFill>
              </a:rPr>
              <a:t>Here we use an high resolution camera to capture the faces of the person and recognize and mark the attendance.</a:t>
            </a:r>
            <a:endParaRPr lang="en-US" dirty="0">
              <a:solidFill>
                <a:schemeClr val="bg2"/>
              </a:solidFill>
            </a:endParaRPr>
          </a:p>
          <a:p>
            <a:pPr marL="342900" indent="-342900">
              <a:buFont typeface="Arial" panose="020B0604020202020204" pitchFamily="34" charset="0"/>
              <a:buChar char="•"/>
            </a:pPr>
            <a:endParaRPr lang="en-IN" dirty="0">
              <a:solidFill>
                <a:schemeClr val="bg2"/>
              </a:solidFill>
            </a:endParaRPr>
          </a:p>
          <a:p>
            <a:pPr marL="342900" indent="-342900" algn="l">
              <a:buFont typeface="Arial" panose="020B0604020202020204" pitchFamily="34" charset="0"/>
              <a:buChar char="•"/>
            </a:pPr>
            <a:endParaRPr lang="en-IN" sz="2400" dirty="0">
              <a:solidFill>
                <a:schemeClr val="bg2"/>
              </a:solidFill>
              <a:latin typeface="Times New Roman" panose="02020603050405020304" pitchFamily="18" charset="0"/>
              <a:cs typeface="Times New Roman" panose="02020603050405020304" pitchFamily="18" charset="0"/>
            </a:endParaRPr>
          </a:p>
        </p:txBody>
      </p:sp>
      <p:sp>
        <p:nvSpPr>
          <p:cNvPr id="4" name="Slide Number Placeholder 1">
            <a:extLst>
              <a:ext uri="{FF2B5EF4-FFF2-40B4-BE49-F238E27FC236}">
                <a16:creationId xmlns:a16="http://schemas.microsoft.com/office/drawing/2014/main" xmlns="" id="{C8145039-D8B9-0CA4-3670-16E38C1D82B3}"/>
              </a:ext>
            </a:extLst>
          </p:cNvPr>
          <p:cNvSpPr>
            <a:spLocks noGrp="1"/>
          </p:cNvSpPr>
          <p:nvPr>
            <p:ph type="sldNum" sz="quarter" idx="12"/>
          </p:nvPr>
        </p:nvSpPr>
        <p:spPr>
          <a:xfrm>
            <a:off x="10911840" y="173195"/>
            <a:ext cx="670560" cy="301752"/>
          </a:xfrm>
        </p:spPr>
        <p:txBody>
          <a:bodyPr/>
          <a:lstStyle/>
          <a:p>
            <a:fld id="{FEA1243F-3000-4347-94A4-FBDEAD3122CB}" type="slidenum">
              <a:rPr lang="en-US" smtClean="0"/>
              <a:pPr/>
              <a:t>6</a:t>
            </a:fld>
            <a:endParaRPr lang="en-US" dirty="0"/>
          </a:p>
        </p:txBody>
      </p:sp>
      <p:pic>
        <p:nvPicPr>
          <p:cNvPr id="5" name="Picture 4">
            <a:extLst>
              <a:ext uri="{FF2B5EF4-FFF2-40B4-BE49-F238E27FC236}">
                <a16:creationId xmlns:a16="http://schemas.microsoft.com/office/drawing/2014/main" xmlns="" id="{40B48CB6-A35E-69BA-9C3F-6AC36F2154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6618" y="34014"/>
            <a:ext cx="1432437" cy="440933"/>
          </a:xfrm>
          <a:prstGeom prst="rect">
            <a:avLst/>
          </a:prstGeom>
        </p:spPr>
      </p:pic>
    </p:spTree>
    <p:extLst>
      <p:ext uri="{BB962C8B-B14F-4D97-AF65-F5344CB8AC3E}">
        <p14:creationId xmlns:p14="http://schemas.microsoft.com/office/powerpoint/2010/main" xmlns="" val="213402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6DC65-7469-F6DC-57AB-5A10A896FB5F}"/>
              </a:ext>
            </a:extLst>
          </p:cNvPr>
          <p:cNvSpPr>
            <a:spLocks noGrp="1"/>
          </p:cNvSpPr>
          <p:nvPr>
            <p:ph type="title"/>
          </p:nvPr>
        </p:nvSpPr>
        <p:spPr>
          <a:xfrm>
            <a:off x="483059" y="528320"/>
            <a:ext cx="10515600" cy="637536"/>
          </a:xfrm>
        </p:spPr>
        <p:txBody>
          <a:bodyPr/>
          <a:lstStyle/>
          <a:p>
            <a:r>
              <a:rPr lang="en-IN" dirty="0"/>
              <a:t>Cont...</a:t>
            </a:r>
          </a:p>
        </p:txBody>
      </p:sp>
      <p:sp>
        <p:nvSpPr>
          <p:cNvPr id="3" name="Text Placeholder 2">
            <a:extLst>
              <a:ext uri="{FF2B5EF4-FFF2-40B4-BE49-F238E27FC236}">
                <a16:creationId xmlns:a16="http://schemas.microsoft.com/office/drawing/2014/main" xmlns="" id="{3FDAA21B-59B6-5BCE-8BDF-83C8A08E3CF8}"/>
              </a:ext>
            </a:extLst>
          </p:cNvPr>
          <p:cNvSpPr>
            <a:spLocks noGrp="1"/>
          </p:cNvSpPr>
          <p:nvPr>
            <p:ph type="body" idx="1"/>
          </p:nvPr>
        </p:nvSpPr>
        <p:spPr>
          <a:xfrm>
            <a:off x="577326" y="1393777"/>
            <a:ext cx="10515600" cy="4639378"/>
          </a:xfrm>
        </p:spPr>
        <p:txBody>
          <a:bodyPr/>
          <a:lstStyle/>
          <a:p>
            <a:pPr marL="342900" indent="-342900">
              <a:buFont typeface="Arial" panose="020B0604020202020204" pitchFamily="34" charset="0"/>
              <a:buChar char="•"/>
            </a:pPr>
            <a:r>
              <a:rPr lang="en-IN" dirty="0">
                <a:solidFill>
                  <a:schemeClr val="bg2"/>
                </a:solidFill>
              </a:rPr>
              <a:t>Finger print based system gives of more secured identification but whereas in face recognition based system gives us faster results</a:t>
            </a:r>
          </a:p>
          <a:p>
            <a:pPr marL="342900" indent="-342900">
              <a:buFont typeface="Arial" panose="020B0604020202020204" pitchFamily="34" charset="0"/>
              <a:buChar char="•"/>
            </a:pPr>
            <a:r>
              <a:rPr lang="en-IN" dirty="0">
                <a:solidFill>
                  <a:schemeClr val="bg2"/>
                </a:solidFill>
              </a:rPr>
              <a:t>To justify this we can observe the speed of face unlock and fingerprint locks in our smart phones.</a:t>
            </a:r>
          </a:p>
          <a:p>
            <a:pPr marL="342900" indent="-342900">
              <a:buFont typeface="Arial" panose="020B0604020202020204" pitchFamily="34" charset="0"/>
              <a:buChar char="•"/>
            </a:pPr>
            <a:r>
              <a:rPr lang="en-IN" dirty="0">
                <a:solidFill>
                  <a:schemeClr val="bg2"/>
                </a:solidFill>
              </a:rPr>
              <a:t>Also by marking the attendance we will send an conformation mail to the respective person about the attendance with the date and time.</a:t>
            </a:r>
          </a:p>
          <a:p>
            <a:pPr marL="342900" indent="-342900">
              <a:buFont typeface="Arial" panose="020B0604020202020204" pitchFamily="34" charset="0"/>
              <a:buChar char="•"/>
            </a:pPr>
            <a:endParaRPr lang="en-IN" dirty="0">
              <a:solidFill>
                <a:schemeClr val="bg2"/>
              </a:solidFill>
            </a:endParaRPr>
          </a:p>
        </p:txBody>
      </p:sp>
    </p:spTree>
    <p:extLst>
      <p:ext uri="{BB962C8B-B14F-4D97-AF65-F5344CB8AC3E}">
        <p14:creationId xmlns:p14="http://schemas.microsoft.com/office/powerpoint/2010/main" xmlns="" val="353907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00ED-8E1B-6E07-2072-136817FAF384}"/>
              </a:ext>
            </a:extLst>
          </p:cNvPr>
          <p:cNvSpPr>
            <a:spLocks noGrp="1"/>
          </p:cNvSpPr>
          <p:nvPr>
            <p:ph type="title"/>
          </p:nvPr>
        </p:nvSpPr>
        <p:spPr/>
        <p:txBody>
          <a:bodyPr/>
          <a:lstStyle/>
          <a:p>
            <a:r>
              <a:rPr lang="en-US" u="sng" dirty="0"/>
              <a:t>LITERATURE SURVEY</a:t>
            </a:r>
            <a:endParaRPr lang="en-IN" dirty="0"/>
          </a:p>
        </p:txBody>
      </p:sp>
      <p:sp>
        <p:nvSpPr>
          <p:cNvPr id="3" name="Content Placeholder 2">
            <a:extLst>
              <a:ext uri="{FF2B5EF4-FFF2-40B4-BE49-F238E27FC236}">
                <a16:creationId xmlns:a16="http://schemas.microsoft.com/office/drawing/2014/main" xmlns="" id="{58803A61-D562-9687-CF8D-8352577219CB}"/>
              </a:ext>
            </a:extLst>
          </p:cNvPr>
          <p:cNvSpPr>
            <a:spLocks noGrp="1"/>
          </p:cNvSpPr>
          <p:nvPr>
            <p:ph idx="1"/>
          </p:nvPr>
        </p:nvSpPr>
        <p:spPr/>
        <p:txBody>
          <a:bodyPr/>
          <a:lstStyle/>
          <a:p>
            <a:r>
              <a:rPr lang="en-IN" dirty="0"/>
              <a:t>[1] </a:t>
            </a:r>
            <a:r>
              <a:rPr lang="en-IN" b="0" i="0" dirty="0" err="1">
                <a:solidFill>
                  <a:srgbClr val="222222"/>
                </a:solidFill>
                <a:effectLst/>
                <a:latin typeface="Arial" panose="020B0604020202020204" pitchFamily="34" charset="0"/>
              </a:rPr>
              <a:t>Chinimilli</a:t>
            </a:r>
            <a:r>
              <a:rPr lang="en-IN" b="0" i="0" dirty="0">
                <a:solidFill>
                  <a:srgbClr val="222222"/>
                </a:solidFill>
                <a:effectLst/>
                <a:latin typeface="Arial" panose="020B0604020202020204" pitchFamily="34" charset="0"/>
              </a:rPr>
              <a:t>, Bharath Tej, et al. "Face recognition based attendance system using haar cascade and local binary pattern histogram algorithm." </a:t>
            </a:r>
            <a:r>
              <a:rPr lang="en-IN" b="0" i="1" dirty="0">
                <a:solidFill>
                  <a:srgbClr val="222222"/>
                </a:solidFill>
                <a:effectLst/>
                <a:latin typeface="Arial" panose="020B0604020202020204" pitchFamily="34" charset="0"/>
              </a:rPr>
              <a:t>2020 4th international conference on trends in electronics and informatics (ICOEI)(48184)</a:t>
            </a:r>
            <a:r>
              <a:rPr lang="en-IN" b="0" i="0" dirty="0">
                <a:solidFill>
                  <a:srgbClr val="222222"/>
                </a:solidFill>
                <a:effectLst/>
                <a:latin typeface="Arial" panose="020B0604020202020204" pitchFamily="34" charset="0"/>
              </a:rPr>
              <a:t>. IEEE, 2020.</a:t>
            </a:r>
            <a:endParaRPr lang="en-IN" dirty="0"/>
          </a:p>
        </p:txBody>
      </p:sp>
    </p:spTree>
    <p:extLst>
      <p:ext uri="{BB962C8B-B14F-4D97-AF65-F5344CB8AC3E}">
        <p14:creationId xmlns:p14="http://schemas.microsoft.com/office/powerpoint/2010/main" xmlns="" val="46898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B4304-AEC0-511A-5F3E-4AE92E75E2FC}"/>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xmlns="" id="{DD7CE279-BCE0-D61E-F689-A4F100DC113C}"/>
              </a:ext>
            </a:extLst>
          </p:cNvPr>
          <p:cNvSpPr>
            <a:spLocks noGrp="1"/>
          </p:cNvSpPr>
          <p:nvPr>
            <p:ph idx="1"/>
          </p:nvPr>
        </p:nvSpPr>
        <p:spPr/>
        <p:txBody>
          <a:bodyPr>
            <a:normAutofit fontScale="92500"/>
          </a:bodyPr>
          <a:lstStyle/>
          <a:p>
            <a:r>
              <a:rPr lang="en-US" b="0" i="0" dirty="0">
                <a:solidFill>
                  <a:srgbClr val="252525"/>
                </a:solidFill>
                <a:effectLst/>
                <a:latin typeface="Open Sans" panose="020B0606030504020204" pitchFamily="34" charset="0"/>
              </a:rPr>
              <a:t>This paper presented an automatic face recognition system based on HAAR cascade. </a:t>
            </a:r>
          </a:p>
          <a:p>
            <a:r>
              <a:rPr lang="en-US" b="0" i="0" dirty="0">
                <a:solidFill>
                  <a:srgbClr val="252525"/>
                </a:solidFill>
                <a:effectLst/>
                <a:latin typeface="Open Sans" panose="020B0606030504020204" pitchFamily="34" charset="0"/>
              </a:rPr>
              <a:t>Haar Cascades for Face Recognition is a machine learning-based approach in which a cascade function is trained from positive and negative images to detect objects in other images. Initially, the algorithm needs a lot of positive images (images of faces) and negative images (images without faces) to train the classifier.</a:t>
            </a:r>
          </a:p>
          <a:p>
            <a:r>
              <a:rPr lang="en-US" b="0" i="0" dirty="0">
                <a:solidFill>
                  <a:srgbClr val="252525"/>
                </a:solidFill>
                <a:effectLst/>
                <a:latin typeface="Open Sans" panose="020B0606030504020204" pitchFamily="34" charset="0"/>
              </a:rPr>
              <a:t>Local Binary Patterns (LBP) is a texture descriptor used in computer vision and image analysis. It can also be used for face recognition.</a:t>
            </a:r>
            <a:endParaRPr lang="en-IN" dirty="0"/>
          </a:p>
        </p:txBody>
      </p:sp>
    </p:spTree>
    <p:extLst>
      <p:ext uri="{BB962C8B-B14F-4D97-AF65-F5344CB8AC3E}">
        <p14:creationId xmlns:p14="http://schemas.microsoft.com/office/powerpoint/2010/main" xmlns="" val="3775221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xmlns="" name="Theme1" id="{66A92F27-334C-40C5-BC28-A0A6BADB7681}" vid="{AE6CC059-6E59-46F7-9AAE-1B329C9925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2444</TotalTime>
  <Words>1440</Words>
  <Application>Microsoft Office PowerPoint</Application>
  <PresentationFormat>Custom</PresentationFormat>
  <Paragraphs>146</Paragraphs>
  <Slides>32</Slides>
  <Notes>3</Notes>
  <HiddenSlides>0</HiddenSlides>
  <MMClips>1</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Theme1</vt:lpstr>
      <vt:lpstr>REAL TIME FACE RECOGNITION BASED ATTENDANCE MONITORING SYSTEM</vt:lpstr>
      <vt:lpstr>List of Content</vt:lpstr>
      <vt:lpstr>AIM AND OBJECTIVES</vt:lpstr>
      <vt:lpstr>ABSTRACT</vt:lpstr>
      <vt:lpstr>MOTIVATION</vt:lpstr>
      <vt:lpstr>INTRODUCTION</vt:lpstr>
      <vt:lpstr>Cont...</vt:lpstr>
      <vt:lpstr>LITERATURE SURVEY</vt:lpstr>
      <vt:lpstr>Cont…</vt:lpstr>
      <vt:lpstr>Cont…</vt:lpstr>
      <vt:lpstr>Cont….</vt:lpstr>
      <vt:lpstr>Cont….</vt:lpstr>
      <vt:lpstr>Cont….</vt:lpstr>
      <vt:lpstr>FLOW CHART</vt:lpstr>
      <vt:lpstr>METHODOLOGY</vt:lpstr>
      <vt:lpstr>Cont..</vt:lpstr>
      <vt:lpstr>ADVANTAGES</vt:lpstr>
      <vt:lpstr>RESULTS   CASE -1</vt:lpstr>
      <vt:lpstr>AUTO ACKNOWLEDGMENT MAIL</vt:lpstr>
      <vt:lpstr>RESULTS  CASE -2</vt:lpstr>
      <vt:lpstr>AUTO ACKNOWLEDGMENT MAIL</vt:lpstr>
      <vt:lpstr>RESULTS  CASE -3</vt:lpstr>
      <vt:lpstr>AUTO ACKNOWLEDGMENT MAIL</vt:lpstr>
      <vt:lpstr>RESULTS  CASE -4</vt:lpstr>
      <vt:lpstr>AUTO ACKNOWLEDGMENT MAIL</vt:lpstr>
      <vt:lpstr>PROXY DETECTION</vt:lpstr>
      <vt:lpstr>Working video of the project</vt:lpstr>
      <vt:lpstr>Comparison Table</vt:lpstr>
      <vt:lpstr>APPLICATIONS</vt:lpstr>
      <vt:lpstr>CONCLUSION</vt:lpstr>
      <vt:lpstr>References</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OF IMAGE AND VIDEO USING MATLAB</dc:title>
  <dc:creator>Levi Squad</dc:creator>
  <cp:lastModifiedBy>91970</cp:lastModifiedBy>
  <cp:revision>69</cp:revision>
  <cp:lastPrinted>2023-03-25T07:26:33Z</cp:lastPrinted>
  <dcterms:created xsi:type="dcterms:W3CDTF">2022-10-14T05:52:21Z</dcterms:created>
  <dcterms:modified xsi:type="dcterms:W3CDTF">2023-05-03T16:20:20Z</dcterms:modified>
</cp:coreProperties>
</file>