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7" r:id="rId10"/>
    <p:sldId id="264" r:id="rId11"/>
    <p:sldId id="265" r:id="rId12"/>
    <p:sldId id="266" r:id="rId13"/>
    <p:sldId id="274" r:id="rId14"/>
    <p:sldId id="267" r:id="rId15"/>
    <p:sldId id="275" r:id="rId16"/>
    <p:sldId id="268" r:id="rId17"/>
    <p:sldId id="276" r:id="rId18"/>
    <p:sldId id="269" r:id="rId19"/>
    <p:sldId id="270" r:id="rId20"/>
    <p:sldId id="271" r:id="rId21"/>
    <p:sldId id="272" r:id="rId22"/>
    <p:sldId id="273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Newton_School\excel_project\Zomato_Data_Projec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D:\Newton_School\excel_project\Zomato_Data_Project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Newton_School\excel_project\Zomato_Data_Project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Newton_School\excel_project\Zomato_Data_Projec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Newton_School\excel_project\Zomato_Data_Project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Newton_School\excel_project\Zomato_Data_Project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Newton_School\excel_project\Zomato_Data_Project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D:\Newton_School\excel_project\Zomato_Data_Project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D:\Newton_School\excel_project\Zomato_Data_Project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D:\Newton_School\excel_project\Zomato_Data_Project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D:\Newton_School\excel_project\Zomato_Data_Project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[Zomato_Data_Project.xlsx]ObjectivePivot!sixteen</c:name>
    <c:fmtId val="1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0" i="0" u="none" strike="noStrike" kern="1200" cap="all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r>
              <a:rPr lang="en-US" sz="2000" cap="none" dirty="0"/>
              <a:t>Count of </a:t>
            </a:r>
            <a:r>
              <a:rPr lang="en-US" sz="2000" cap="none" dirty="0" err="1"/>
              <a:t>RestaurantId</a:t>
            </a:r>
            <a:r>
              <a:rPr lang="en-US" sz="2000" cap="none" dirty="0"/>
              <a:t> vs year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0" i="0" u="none" strike="noStrike" kern="1200" cap="all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 contourW="9525">
            <a:contourClr>
              <a:schemeClr val="accent1">
                <a:lumMod val="75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  <a:round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 contourW="9525">
            <a:contourClr>
              <a:schemeClr val="accent1">
                <a:lumMod val="75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  <a:round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 contourW="9525">
            <a:contourClr>
              <a:schemeClr val="accent1">
                <a:lumMod val="75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  <a:round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solidFill>
          <a:schemeClr val="bg2">
            <a:lumMod val="75000"/>
            <a:alpha val="27000"/>
          </a:schemeClr>
        </a:solidFill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ObjectivePivot!$B$24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>
                <a:alpha val="88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 prstMaterial="flat">
              <a:contourClr>
                <a:schemeClr val="accent1">
                  <a:lumMod val="50000"/>
                </a:schemeClr>
              </a:contourClr>
            </a:sp3d>
          </c:spPr>
          <c:invertIfNegative val="0"/>
          <c:dLbls>
            <c:spPr>
              <a:solidFill>
                <a:schemeClr val="accent1">
                  <a:alpha val="30000"/>
                </a:schemeClr>
              </a:solidFill>
              <a:ln>
                <a:solidFill>
                  <a:schemeClr val="lt1">
                    <a:alpha val="50000"/>
                  </a:schemeClr>
                </a:solidFill>
                <a:round/>
              </a:ln>
              <a:effectLst>
                <a:outerShdw blurRad="63500" dist="889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ObjectivePivot!$A$25:$A$34</c:f>
              <c:strCache>
                <c:ptCount val="9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</c:v>
                </c:pt>
              </c:strCache>
            </c:strRef>
          </c:cat>
          <c:val>
            <c:numRef>
              <c:f>ObjectivePivot!$B$25:$B$34</c:f>
              <c:numCache>
                <c:formatCode>General</c:formatCode>
                <c:ptCount val="9"/>
                <c:pt idx="0">
                  <c:v>12</c:v>
                </c:pt>
                <c:pt idx="1">
                  <c:v>19</c:v>
                </c:pt>
                <c:pt idx="2">
                  <c:v>12</c:v>
                </c:pt>
                <c:pt idx="3">
                  <c:v>20</c:v>
                </c:pt>
                <c:pt idx="4">
                  <c:v>15</c:v>
                </c:pt>
                <c:pt idx="5">
                  <c:v>19</c:v>
                </c:pt>
                <c:pt idx="6">
                  <c:v>10</c:v>
                </c:pt>
                <c:pt idx="7">
                  <c:v>10</c:v>
                </c:pt>
                <c:pt idx="8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557-4748-B3A6-9B4AC0BA345B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84"/>
        <c:gapDepth val="53"/>
        <c:shape val="box"/>
        <c:axId val="75670832"/>
        <c:axId val="75683792"/>
        <c:axId val="0"/>
      </c:bar3DChart>
      <c:catAx>
        <c:axId val="756708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5683792"/>
        <c:crosses val="autoZero"/>
        <c:auto val="1"/>
        <c:lblAlgn val="ctr"/>
        <c:lblOffset val="100"/>
        <c:noMultiLvlLbl val="0"/>
      </c:catAx>
      <c:valAx>
        <c:axId val="75683792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756708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>
        <a:lumMod val="75000"/>
        <a:lumOff val="25000"/>
      </a:schemeClr>
    </a:solidFill>
    <a:ln w="6350" cap="flat" cmpd="sng" algn="ctr">
      <a:solidFill>
        <a:schemeClr val="dk1">
          <a:tint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[Zomato_Data_Project.xlsx]ObjectivePivot!seventeen</c:name>
    <c:fmtId val="4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0" i="0" u="none" strike="noStrike" kern="1200" cap="all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r>
              <a:rPr lang="en-US" sz="1800" cap="none" dirty="0"/>
              <a:t>Count of </a:t>
            </a:r>
            <a:r>
              <a:rPr lang="en-US" sz="1800" cap="none" dirty="0" err="1"/>
              <a:t>Restaurantid</a:t>
            </a:r>
            <a:r>
              <a:rPr lang="en-US" sz="1800" cap="none" dirty="0"/>
              <a:t> vs country name</a:t>
            </a:r>
            <a:endParaRPr lang="en-US" sz="1800" dirty="0"/>
          </a:p>
        </c:rich>
      </c:tx>
      <c:layout>
        <c:manualLayout>
          <c:xMode val="edge"/>
          <c:yMode val="edge"/>
          <c:x val="0.280191261913666"/>
          <c:y val="5.846706376314832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0" i="0" u="none" strike="noStrike" kern="1200" cap="all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 contourW="9525">
            <a:contourClr>
              <a:schemeClr val="accent1">
                <a:lumMod val="75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  <a:round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 contourW="9525">
            <a:contourClr>
              <a:schemeClr val="accent1">
                <a:lumMod val="75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  <a:round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 contourW="9525">
            <a:contourClr>
              <a:schemeClr val="accent1">
                <a:lumMod val="75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  <a:round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solidFill>
          <a:schemeClr val="bg2">
            <a:lumMod val="75000"/>
            <a:alpha val="27000"/>
          </a:schemeClr>
        </a:solidFill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ObjectivePivot!$B$3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>
                <a:alpha val="88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 prstMaterial="flat">
              <a:contourClr>
                <a:schemeClr val="accent1">
                  <a:lumMod val="50000"/>
                </a:schemeClr>
              </a:contourClr>
            </a:sp3d>
          </c:spPr>
          <c:invertIfNegative val="0"/>
          <c:dLbls>
            <c:spPr>
              <a:solidFill>
                <a:schemeClr val="accent1">
                  <a:alpha val="30000"/>
                </a:schemeClr>
              </a:solidFill>
              <a:ln>
                <a:solidFill>
                  <a:schemeClr val="lt1">
                    <a:alpha val="50000"/>
                  </a:schemeClr>
                </a:solidFill>
                <a:round/>
              </a:ln>
              <a:effectLst>
                <a:outerShdw blurRad="63500" dist="889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ObjectivePivot!$A$4:$A$9</c:f>
              <c:strCache>
                <c:ptCount val="5"/>
                <c:pt idx="0">
                  <c:v>Australia</c:v>
                </c:pt>
                <c:pt idx="1">
                  <c:v>Brazil</c:v>
                </c:pt>
                <c:pt idx="2">
                  <c:v>Canada</c:v>
                </c:pt>
                <c:pt idx="3">
                  <c:v>Singapore</c:v>
                </c:pt>
                <c:pt idx="4">
                  <c:v>Sri Lanka</c:v>
                </c:pt>
              </c:strCache>
            </c:strRef>
          </c:cat>
          <c:val>
            <c:numRef>
              <c:f>ObjectivePivot!$B$4:$B$9</c:f>
              <c:numCache>
                <c:formatCode>General</c:formatCode>
                <c:ptCount val="5"/>
                <c:pt idx="0">
                  <c:v>24</c:v>
                </c:pt>
                <c:pt idx="1">
                  <c:v>60</c:v>
                </c:pt>
                <c:pt idx="2">
                  <c:v>4</c:v>
                </c:pt>
                <c:pt idx="3">
                  <c:v>20</c:v>
                </c:pt>
                <c:pt idx="4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705-4DE8-BA36-127C7FA47E0B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84"/>
        <c:gapDepth val="53"/>
        <c:shape val="box"/>
        <c:axId val="75729872"/>
        <c:axId val="75727472"/>
        <c:axId val="0"/>
      </c:bar3DChart>
      <c:catAx>
        <c:axId val="757298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5727472"/>
        <c:crosses val="autoZero"/>
        <c:auto val="1"/>
        <c:lblAlgn val="ctr"/>
        <c:lblOffset val="100"/>
        <c:noMultiLvlLbl val="0"/>
      </c:catAx>
      <c:valAx>
        <c:axId val="75727472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757298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>
        <a:lumMod val="75000"/>
        <a:lumOff val="25000"/>
      </a:schemeClr>
    </a:solidFill>
    <a:ln w="6350" cap="flat" cmpd="sng" algn="ctr">
      <a:solidFill>
        <a:schemeClr val="dk1">
          <a:tint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[Zomato_Data_Project.xlsx]Subjective!PivotTable24</c:name>
    <c:fmtId val="1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Average</a:t>
            </a:r>
            <a:r>
              <a:rPr lang="en-US" baseline="0"/>
              <a:t> Rating v/s Cost of 2 in INR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Subjective!$G$139</c:f>
              <c:strCache>
                <c:ptCount val="1"/>
                <c:pt idx="0">
                  <c:v>Total</c:v>
                </c:pt>
              </c:strCache>
            </c:strRef>
          </c:tx>
          <c:spPr>
            <a:ln w="22225" cap="rnd">
              <a:solidFill>
                <a:schemeClr val="accent1"/>
              </a:solidFill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circle"/>
            <c:size val="4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1">
                    <a:satMod val="175000"/>
                    <a:alpha val="25000"/>
                  </a:schemeClr>
                </a:glow>
              </a:effectLst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Subjective!$F$140:$F$162</c:f>
              <c:strCache>
                <c:ptCount val="22"/>
                <c:pt idx="0">
                  <c:v>0-499</c:v>
                </c:pt>
                <c:pt idx="1">
                  <c:v>499-998</c:v>
                </c:pt>
                <c:pt idx="2">
                  <c:v>998-1497</c:v>
                </c:pt>
                <c:pt idx="3">
                  <c:v>1497-1996</c:v>
                </c:pt>
                <c:pt idx="4">
                  <c:v>1996-2495</c:v>
                </c:pt>
                <c:pt idx="5">
                  <c:v>2495-2994</c:v>
                </c:pt>
                <c:pt idx="6">
                  <c:v>2994-3493</c:v>
                </c:pt>
                <c:pt idx="7">
                  <c:v>3992-4491</c:v>
                </c:pt>
                <c:pt idx="8">
                  <c:v>4491-4990</c:v>
                </c:pt>
                <c:pt idx="9">
                  <c:v>4990-5489</c:v>
                </c:pt>
                <c:pt idx="10">
                  <c:v>5489-5988</c:v>
                </c:pt>
                <c:pt idx="11">
                  <c:v>5988-6487</c:v>
                </c:pt>
                <c:pt idx="12">
                  <c:v>6487-6986</c:v>
                </c:pt>
                <c:pt idx="13">
                  <c:v>7984-8483</c:v>
                </c:pt>
                <c:pt idx="14">
                  <c:v>8483-8982</c:v>
                </c:pt>
                <c:pt idx="15">
                  <c:v>9980-10479</c:v>
                </c:pt>
                <c:pt idx="16">
                  <c:v>18463-18962</c:v>
                </c:pt>
                <c:pt idx="17">
                  <c:v>22954-23453</c:v>
                </c:pt>
                <c:pt idx="18">
                  <c:v>25449-25948</c:v>
                </c:pt>
                <c:pt idx="19">
                  <c:v>26447-26946</c:v>
                </c:pt>
                <c:pt idx="20">
                  <c:v>36427-36926</c:v>
                </c:pt>
                <c:pt idx="21">
                  <c:v>42415-42914</c:v>
                </c:pt>
              </c:strCache>
            </c:strRef>
          </c:cat>
          <c:val>
            <c:numRef>
              <c:f>Subjective!$G$140:$G$162</c:f>
              <c:numCache>
                <c:formatCode>General</c:formatCode>
                <c:ptCount val="22"/>
                <c:pt idx="0">
                  <c:v>3.6</c:v>
                </c:pt>
                <c:pt idx="1">
                  <c:v>3.3833333333333333</c:v>
                </c:pt>
                <c:pt idx="2">
                  <c:v>4.1526315789473678</c:v>
                </c:pt>
                <c:pt idx="3">
                  <c:v>3.9000000000000004</c:v>
                </c:pt>
                <c:pt idx="4">
                  <c:v>3.9111111111111105</c:v>
                </c:pt>
                <c:pt idx="5">
                  <c:v>3.5749999999999997</c:v>
                </c:pt>
                <c:pt idx="6">
                  <c:v>4.1500000000000004</c:v>
                </c:pt>
                <c:pt idx="7">
                  <c:v>4.16</c:v>
                </c:pt>
                <c:pt idx="8">
                  <c:v>3.3</c:v>
                </c:pt>
                <c:pt idx="9">
                  <c:v>3.1500000000000004</c:v>
                </c:pt>
                <c:pt idx="10">
                  <c:v>4.3499999999999996</c:v>
                </c:pt>
                <c:pt idx="11">
                  <c:v>3.2</c:v>
                </c:pt>
                <c:pt idx="12">
                  <c:v>3.1500000000000004</c:v>
                </c:pt>
                <c:pt idx="13">
                  <c:v>3.2</c:v>
                </c:pt>
                <c:pt idx="14">
                  <c:v>4.0999999999999996</c:v>
                </c:pt>
                <c:pt idx="15">
                  <c:v>2.6</c:v>
                </c:pt>
                <c:pt idx="16">
                  <c:v>3.8</c:v>
                </c:pt>
                <c:pt idx="17">
                  <c:v>4</c:v>
                </c:pt>
                <c:pt idx="18">
                  <c:v>3.65</c:v>
                </c:pt>
                <c:pt idx="19">
                  <c:v>3.9</c:v>
                </c:pt>
                <c:pt idx="20">
                  <c:v>3.8</c:v>
                </c:pt>
                <c:pt idx="21">
                  <c:v>3.8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57F-4764-9DAA-23C485258C0F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008018432"/>
        <c:axId val="2008016992"/>
      </c:lineChart>
      <c:catAx>
        <c:axId val="2008018432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Cost</a:t>
                </a:r>
                <a:r>
                  <a:rPr lang="en-IN" baseline="0"/>
                  <a:t> of 2 in INR</a:t>
                </a:r>
                <a:endParaRPr lang="en-IN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I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8016992"/>
        <c:crosses val="autoZero"/>
        <c:auto val="1"/>
        <c:lblAlgn val="ctr"/>
        <c:lblOffset val="100"/>
        <c:noMultiLvlLbl val="0"/>
      </c:catAx>
      <c:valAx>
        <c:axId val="2008016992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Rating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80184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[Zomato_Data_Project.xlsx]Subjective!PivotTable11</c:name>
    <c:fmtId val="19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/>
              <a:t>Year-wise</a:t>
            </a:r>
            <a:r>
              <a:rPr lang="en-IN" baseline="0"/>
              <a:t> count of restaurants opened in each country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IN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ndard"/>
        <c:varyColors val="0"/>
        <c:ser>
          <c:idx val="0"/>
          <c:order val="0"/>
          <c:tx>
            <c:strRef>
              <c:f>Subjective!$B$3:$B$4</c:f>
              <c:strCache>
                <c:ptCount val="1"/>
                <c:pt idx="0">
                  <c:v>2010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1080000"/>
              </a:lightRig>
            </a:scene3d>
            <a:sp3d/>
          </c:spPr>
          <c:invertIfNegative val="0"/>
          <c:cat>
            <c:strRef>
              <c:f>Subjective!$A$5:$A$10</c:f>
              <c:strCache>
                <c:ptCount val="5"/>
                <c:pt idx="0">
                  <c:v>Australia</c:v>
                </c:pt>
                <c:pt idx="1">
                  <c:v>Brazil</c:v>
                </c:pt>
                <c:pt idx="2">
                  <c:v>Canada</c:v>
                </c:pt>
                <c:pt idx="3">
                  <c:v>Singapore</c:v>
                </c:pt>
                <c:pt idx="4">
                  <c:v>Sri Lanka</c:v>
                </c:pt>
              </c:strCache>
            </c:strRef>
          </c:cat>
          <c:val>
            <c:numRef>
              <c:f>Subjective!$B$5:$B$10</c:f>
              <c:numCache>
                <c:formatCode>General</c:formatCode>
                <c:ptCount val="5"/>
                <c:pt idx="0">
                  <c:v>4</c:v>
                </c:pt>
                <c:pt idx="1">
                  <c:v>5</c:v>
                </c:pt>
                <c:pt idx="3">
                  <c:v>2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841-450D-99F0-BC2EC6205653}"/>
            </c:ext>
          </c:extLst>
        </c:ser>
        <c:ser>
          <c:idx val="1"/>
          <c:order val="1"/>
          <c:tx>
            <c:strRef>
              <c:f>Subjective!$C$3:$C$4</c:f>
              <c:strCache>
                <c:ptCount val="1"/>
                <c:pt idx="0">
                  <c:v>2011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1080000"/>
              </a:lightRig>
            </a:scene3d>
            <a:sp3d/>
          </c:spPr>
          <c:invertIfNegative val="0"/>
          <c:cat>
            <c:strRef>
              <c:f>Subjective!$A$5:$A$10</c:f>
              <c:strCache>
                <c:ptCount val="5"/>
                <c:pt idx="0">
                  <c:v>Australia</c:v>
                </c:pt>
                <c:pt idx="1">
                  <c:v>Brazil</c:v>
                </c:pt>
                <c:pt idx="2">
                  <c:v>Canada</c:v>
                </c:pt>
                <c:pt idx="3">
                  <c:v>Singapore</c:v>
                </c:pt>
                <c:pt idx="4">
                  <c:v>Sri Lanka</c:v>
                </c:pt>
              </c:strCache>
            </c:strRef>
          </c:cat>
          <c:val>
            <c:numRef>
              <c:f>Subjective!$C$5:$C$10</c:f>
              <c:numCache>
                <c:formatCode>General</c:formatCode>
                <c:ptCount val="5"/>
                <c:pt idx="0">
                  <c:v>1</c:v>
                </c:pt>
                <c:pt idx="1">
                  <c:v>12</c:v>
                </c:pt>
                <c:pt idx="2">
                  <c:v>1</c:v>
                </c:pt>
                <c:pt idx="3">
                  <c:v>3</c:v>
                </c:pt>
                <c:pt idx="4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841-450D-99F0-BC2EC6205653}"/>
            </c:ext>
          </c:extLst>
        </c:ser>
        <c:ser>
          <c:idx val="2"/>
          <c:order val="2"/>
          <c:tx>
            <c:strRef>
              <c:f>Subjective!$D$3:$D$4</c:f>
              <c:strCache>
                <c:ptCount val="1"/>
                <c:pt idx="0">
                  <c:v>2012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1080000"/>
              </a:lightRig>
            </a:scene3d>
            <a:sp3d/>
          </c:spPr>
          <c:invertIfNegative val="0"/>
          <c:cat>
            <c:strRef>
              <c:f>Subjective!$A$5:$A$10</c:f>
              <c:strCache>
                <c:ptCount val="5"/>
                <c:pt idx="0">
                  <c:v>Australia</c:v>
                </c:pt>
                <c:pt idx="1">
                  <c:v>Brazil</c:v>
                </c:pt>
                <c:pt idx="2">
                  <c:v>Canada</c:v>
                </c:pt>
                <c:pt idx="3">
                  <c:v>Singapore</c:v>
                </c:pt>
                <c:pt idx="4">
                  <c:v>Sri Lanka</c:v>
                </c:pt>
              </c:strCache>
            </c:strRef>
          </c:cat>
          <c:val>
            <c:numRef>
              <c:f>Subjective!$D$5:$D$10</c:f>
              <c:numCache>
                <c:formatCode>General</c:formatCode>
                <c:ptCount val="5"/>
                <c:pt idx="0">
                  <c:v>3</c:v>
                </c:pt>
                <c:pt idx="1">
                  <c:v>2</c:v>
                </c:pt>
                <c:pt idx="3">
                  <c:v>4</c:v>
                </c:pt>
                <c:pt idx="4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841-450D-99F0-BC2EC6205653}"/>
            </c:ext>
          </c:extLst>
        </c:ser>
        <c:ser>
          <c:idx val="3"/>
          <c:order val="3"/>
          <c:tx>
            <c:strRef>
              <c:f>Subjective!$E$3:$E$4</c:f>
              <c:strCache>
                <c:ptCount val="1"/>
                <c:pt idx="0">
                  <c:v>2013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1080000"/>
              </a:lightRig>
            </a:scene3d>
            <a:sp3d/>
          </c:spPr>
          <c:invertIfNegative val="0"/>
          <c:cat>
            <c:strRef>
              <c:f>Subjective!$A$5:$A$10</c:f>
              <c:strCache>
                <c:ptCount val="5"/>
                <c:pt idx="0">
                  <c:v>Australia</c:v>
                </c:pt>
                <c:pt idx="1">
                  <c:v>Brazil</c:v>
                </c:pt>
                <c:pt idx="2">
                  <c:v>Canada</c:v>
                </c:pt>
                <c:pt idx="3">
                  <c:v>Singapore</c:v>
                </c:pt>
                <c:pt idx="4">
                  <c:v>Sri Lanka</c:v>
                </c:pt>
              </c:strCache>
            </c:strRef>
          </c:cat>
          <c:val>
            <c:numRef>
              <c:f>Subjective!$E$5:$E$10</c:f>
              <c:numCache>
                <c:formatCode>General</c:formatCode>
                <c:ptCount val="5"/>
                <c:pt idx="0">
                  <c:v>6</c:v>
                </c:pt>
                <c:pt idx="1">
                  <c:v>8</c:v>
                </c:pt>
                <c:pt idx="2">
                  <c:v>1</c:v>
                </c:pt>
                <c:pt idx="3">
                  <c:v>1</c:v>
                </c:pt>
                <c:pt idx="4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841-450D-99F0-BC2EC6205653}"/>
            </c:ext>
          </c:extLst>
        </c:ser>
        <c:ser>
          <c:idx val="4"/>
          <c:order val="4"/>
          <c:tx>
            <c:strRef>
              <c:f>Subjective!$F$3:$F$4</c:f>
              <c:strCache>
                <c:ptCount val="1"/>
                <c:pt idx="0">
                  <c:v>2014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1080000"/>
              </a:lightRig>
            </a:scene3d>
            <a:sp3d/>
          </c:spPr>
          <c:invertIfNegative val="0"/>
          <c:cat>
            <c:strRef>
              <c:f>Subjective!$A$5:$A$10</c:f>
              <c:strCache>
                <c:ptCount val="5"/>
                <c:pt idx="0">
                  <c:v>Australia</c:v>
                </c:pt>
                <c:pt idx="1">
                  <c:v>Brazil</c:v>
                </c:pt>
                <c:pt idx="2">
                  <c:v>Canada</c:v>
                </c:pt>
                <c:pt idx="3">
                  <c:v>Singapore</c:v>
                </c:pt>
                <c:pt idx="4">
                  <c:v>Sri Lanka</c:v>
                </c:pt>
              </c:strCache>
            </c:strRef>
          </c:cat>
          <c:val>
            <c:numRef>
              <c:f>Subjective!$F$5:$F$10</c:f>
              <c:numCache>
                <c:formatCode>General</c:formatCode>
                <c:ptCount val="5"/>
                <c:pt idx="1">
                  <c:v>11</c:v>
                </c:pt>
                <c:pt idx="3">
                  <c:v>2</c:v>
                </c:pt>
                <c:pt idx="4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841-450D-99F0-BC2EC6205653}"/>
            </c:ext>
          </c:extLst>
        </c:ser>
        <c:ser>
          <c:idx val="5"/>
          <c:order val="5"/>
          <c:tx>
            <c:strRef>
              <c:f>Subjective!$G$3:$G$4</c:f>
              <c:strCache>
                <c:ptCount val="1"/>
                <c:pt idx="0">
                  <c:v>2015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1080000"/>
              </a:lightRig>
            </a:scene3d>
            <a:sp3d/>
          </c:spPr>
          <c:invertIfNegative val="0"/>
          <c:cat>
            <c:strRef>
              <c:f>Subjective!$A$5:$A$10</c:f>
              <c:strCache>
                <c:ptCount val="5"/>
                <c:pt idx="0">
                  <c:v>Australia</c:v>
                </c:pt>
                <c:pt idx="1">
                  <c:v>Brazil</c:v>
                </c:pt>
                <c:pt idx="2">
                  <c:v>Canada</c:v>
                </c:pt>
                <c:pt idx="3">
                  <c:v>Singapore</c:v>
                </c:pt>
                <c:pt idx="4">
                  <c:v>Sri Lanka</c:v>
                </c:pt>
              </c:strCache>
            </c:strRef>
          </c:cat>
          <c:val>
            <c:numRef>
              <c:f>Subjective!$G$5:$G$10</c:f>
              <c:numCache>
                <c:formatCode>General</c:formatCode>
                <c:ptCount val="5"/>
                <c:pt idx="0">
                  <c:v>4</c:v>
                </c:pt>
                <c:pt idx="1">
                  <c:v>9</c:v>
                </c:pt>
                <c:pt idx="2">
                  <c:v>1</c:v>
                </c:pt>
                <c:pt idx="3">
                  <c:v>2</c:v>
                </c:pt>
                <c:pt idx="4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E841-450D-99F0-BC2EC6205653}"/>
            </c:ext>
          </c:extLst>
        </c:ser>
        <c:ser>
          <c:idx val="6"/>
          <c:order val="6"/>
          <c:tx>
            <c:strRef>
              <c:f>Subjective!$H$3:$H$4</c:f>
              <c:strCache>
                <c:ptCount val="1"/>
                <c:pt idx="0">
                  <c:v>2016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1080000"/>
              </a:lightRig>
            </a:scene3d>
            <a:sp3d/>
          </c:spPr>
          <c:invertIfNegative val="0"/>
          <c:cat>
            <c:strRef>
              <c:f>Subjective!$A$5:$A$10</c:f>
              <c:strCache>
                <c:ptCount val="5"/>
                <c:pt idx="0">
                  <c:v>Australia</c:v>
                </c:pt>
                <c:pt idx="1">
                  <c:v>Brazil</c:v>
                </c:pt>
                <c:pt idx="2">
                  <c:v>Canada</c:v>
                </c:pt>
                <c:pt idx="3">
                  <c:v>Singapore</c:v>
                </c:pt>
                <c:pt idx="4">
                  <c:v>Sri Lanka</c:v>
                </c:pt>
              </c:strCache>
            </c:strRef>
          </c:cat>
          <c:val>
            <c:numRef>
              <c:f>Subjective!$H$5:$H$10</c:f>
              <c:numCache>
                <c:formatCode>General</c:formatCode>
                <c:ptCount val="5"/>
                <c:pt idx="0">
                  <c:v>2</c:v>
                </c:pt>
                <c:pt idx="1">
                  <c:v>5</c:v>
                </c:pt>
                <c:pt idx="3">
                  <c:v>1</c:v>
                </c:pt>
                <c:pt idx="4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E841-450D-99F0-BC2EC6205653}"/>
            </c:ext>
          </c:extLst>
        </c:ser>
        <c:ser>
          <c:idx val="7"/>
          <c:order val="7"/>
          <c:tx>
            <c:strRef>
              <c:f>Subjective!$I$3:$I$4</c:f>
              <c:strCache>
                <c:ptCount val="1"/>
                <c:pt idx="0">
                  <c:v>2017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1080000"/>
              </a:lightRig>
            </a:scene3d>
            <a:sp3d/>
          </c:spPr>
          <c:invertIfNegative val="0"/>
          <c:cat>
            <c:strRef>
              <c:f>Subjective!$A$5:$A$10</c:f>
              <c:strCache>
                <c:ptCount val="5"/>
                <c:pt idx="0">
                  <c:v>Australia</c:v>
                </c:pt>
                <c:pt idx="1">
                  <c:v>Brazil</c:v>
                </c:pt>
                <c:pt idx="2">
                  <c:v>Canada</c:v>
                </c:pt>
                <c:pt idx="3">
                  <c:v>Singapore</c:v>
                </c:pt>
                <c:pt idx="4">
                  <c:v>Sri Lanka</c:v>
                </c:pt>
              </c:strCache>
            </c:strRef>
          </c:cat>
          <c:val>
            <c:numRef>
              <c:f>Subjective!$I$5:$I$10</c:f>
              <c:numCache>
                <c:formatCode>General</c:formatCode>
                <c:ptCount val="5"/>
                <c:pt idx="0">
                  <c:v>1</c:v>
                </c:pt>
                <c:pt idx="1">
                  <c:v>4</c:v>
                </c:pt>
                <c:pt idx="2">
                  <c:v>1</c:v>
                </c:pt>
                <c:pt idx="3">
                  <c:v>2</c:v>
                </c:pt>
                <c:pt idx="4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E841-450D-99F0-BC2EC6205653}"/>
            </c:ext>
          </c:extLst>
        </c:ser>
        <c:ser>
          <c:idx val="8"/>
          <c:order val="8"/>
          <c:tx>
            <c:strRef>
              <c:f>Subjective!$J$3:$J$4</c:f>
              <c:strCache>
                <c:ptCount val="1"/>
                <c:pt idx="0">
                  <c:v>2018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1080000"/>
              </a:lightRig>
            </a:scene3d>
            <a:sp3d/>
          </c:spPr>
          <c:invertIfNegative val="0"/>
          <c:cat>
            <c:strRef>
              <c:f>Subjective!$A$5:$A$10</c:f>
              <c:strCache>
                <c:ptCount val="5"/>
                <c:pt idx="0">
                  <c:v>Australia</c:v>
                </c:pt>
                <c:pt idx="1">
                  <c:v>Brazil</c:v>
                </c:pt>
                <c:pt idx="2">
                  <c:v>Canada</c:v>
                </c:pt>
                <c:pt idx="3">
                  <c:v>Singapore</c:v>
                </c:pt>
                <c:pt idx="4">
                  <c:v>Sri Lanka</c:v>
                </c:pt>
              </c:strCache>
            </c:strRef>
          </c:cat>
          <c:val>
            <c:numRef>
              <c:f>Subjective!$J$5:$J$10</c:f>
              <c:numCache>
                <c:formatCode>General</c:formatCode>
                <c:ptCount val="5"/>
                <c:pt idx="0">
                  <c:v>3</c:v>
                </c:pt>
                <c:pt idx="1">
                  <c:v>4</c:v>
                </c:pt>
                <c:pt idx="3">
                  <c:v>3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E841-450D-99F0-BC2EC620565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313731760"/>
        <c:axId val="313726000"/>
        <c:axId val="277048688"/>
      </c:bar3DChart>
      <c:catAx>
        <c:axId val="31373176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CounTry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3726000"/>
        <c:crosses val="autoZero"/>
        <c:auto val="1"/>
        <c:lblAlgn val="ctr"/>
        <c:lblOffset val="100"/>
        <c:noMultiLvlLbl val="0"/>
      </c:catAx>
      <c:valAx>
        <c:axId val="3137260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50000"/>
                  <a:lumOff val="5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Count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3731760"/>
        <c:crosses val="autoZero"/>
        <c:crossBetween val="between"/>
      </c:valAx>
      <c:serAx>
        <c:axId val="277048688"/>
        <c:scaling>
          <c:orientation val="minMax"/>
        </c:scaling>
        <c:delete val="0"/>
        <c:axPos val="b"/>
        <c:title>
          <c:tx>
            <c:rich>
              <a:bodyPr rot="-5400000" spcFirstLastPara="1" vertOverflow="ellipsis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Year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3726000"/>
        <c:crosses val="autoZero"/>
      </c:ser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[Zomato_Data_Project.xlsx]ObjectivePivot!fifteen</c:name>
    <c:fmtId val="1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0" i="0" u="none" strike="noStrike" kern="1200" cap="all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Average of Votes vs Country Name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0" i="0" u="none" strike="noStrike" kern="1200" cap="all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 contourW="9525">
            <a:contourClr>
              <a:schemeClr val="accent1">
                <a:lumMod val="75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  <a:round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 contourW="9525">
            <a:contourClr>
              <a:schemeClr val="accent1">
                <a:lumMod val="75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  <a:round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accent1">
                <a:lumMod val="75000"/>
              </a:schemeClr>
            </a:solidFill>
            <a:round/>
          </a:ln>
          <a:effectLst/>
          <a:sp3d contourW="9525">
            <a:contourClr>
              <a:schemeClr val="accent1">
                <a:lumMod val="75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  <a:round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solidFill>
          <a:schemeClr val="bg2">
            <a:lumMod val="75000"/>
            <a:alpha val="27000"/>
          </a:schemeClr>
        </a:solidFill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ObjectivePivot!$B$39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>
                <a:alpha val="88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 prstMaterial="flat">
              <a:contourClr>
                <a:schemeClr val="accent1">
                  <a:lumMod val="50000"/>
                </a:schemeClr>
              </a:contourClr>
            </a:sp3d>
          </c:spPr>
          <c:invertIfNegative val="0"/>
          <c:dLbls>
            <c:spPr>
              <a:solidFill>
                <a:schemeClr val="accent1">
                  <a:alpha val="30000"/>
                </a:schemeClr>
              </a:solidFill>
              <a:ln>
                <a:solidFill>
                  <a:schemeClr val="lt1">
                    <a:alpha val="50000"/>
                  </a:schemeClr>
                </a:solidFill>
                <a:round/>
              </a:ln>
              <a:effectLst>
                <a:outerShdw blurRad="63500" dist="889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ObjectivePivot!$A$40:$A$45</c:f>
              <c:strCache>
                <c:ptCount val="5"/>
                <c:pt idx="0">
                  <c:v>Australia</c:v>
                </c:pt>
                <c:pt idx="1">
                  <c:v>Brazil</c:v>
                </c:pt>
                <c:pt idx="2">
                  <c:v>Canada</c:v>
                </c:pt>
                <c:pt idx="3">
                  <c:v>Singapore</c:v>
                </c:pt>
                <c:pt idx="4">
                  <c:v>Sri Lanka</c:v>
                </c:pt>
              </c:strCache>
            </c:strRef>
          </c:cat>
          <c:val>
            <c:numRef>
              <c:f>ObjectivePivot!$B$40:$B$45</c:f>
              <c:numCache>
                <c:formatCode>General</c:formatCode>
                <c:ptCount val="5"/>
                <c:pt idx="0">
                  <c:v>111.41666666666667</c:v>
                </c:pt>
                <c:pt idx="1">
                  <c:v>19.616666666666667</c:v>
                </c:pt>
                <c:pt idx="2">
                  <c:v>103</c:v>
                </c:pt>
                <c:pt idx="3">
                  <c:v>31.9</c:v>
                </c:pt>
                <c:pt idx="4">
                  <c:v>146.44999999999999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45D-45EB-8ED7-629A9156216E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84"/>
        <c:gapDepth val="53"/>
        <c:shape val="box"/>
        <c:axId val="75674672"/>
        <c:axId val="75711152"/>
        <c:axId val="0"/>
      </c:bar3DChart>
      <c:catAx>
        <c:axId val="756746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5711152"/>
        <c:crosses val="autoZero"/>
        <c:auto val="1"/>
        <c:lblAlgn val="ctr"/>
        <c:lblOffset val="100"/>
        <c:noMultiLvlLbl val="0"/>
      </c:catAx>
      <c:valAx>
        <c:axId val="75711152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756746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>
        <a:lumMod val="75000"/>
        <a:lumOff val="25000"/>
      </a:schemeClr>
    </a:solidFill>
    <a:ln w="6350" cap="flat" cmpd="sng" algn="ctr">
      <a:solidFill>
        <a:schemeClr val="dk1">
          <a:tint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[Zomato_Data_Project.xlsx]subjectiveQuestion 2!PivotTable16</c:name>
    <c:fmtId val="2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/>
              <a:t>Average rating of Restaurants in cities of Selected Countries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'subjectiveQuestion 2'!$B$3</c:f>
              <c:strCache>
                <c:ptCount val="1"/>
                <c:pt idx="0">
                  <c:v>Average of Rating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1080000"/>
              </a:lightRig>
            </a:scene3d>
            <a:sp3d>
              <a:bevelT w="38100" h="12700" prst="softRound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multiLvlStrRef>
              <c:f>'subjectiveQuestion 2'!$A$4:$A$41</c:f>
              <c:multiLvlStrCache>
                <c:ptCount val="32"/>
                <c:lvl>
                  <c:pt idx="0">
                    <c:v>Armidale</c:v>
                  </c:pt>
                  <c:pt idx="1">
                    <c:v>Balingup</c:v>
                  </c:pt>
                  <c:pt idx="2">
                    <c:v>Beechworth</c:v>
                  </c:pt>
                  <c:pt idx="3">
                    <c:v>Dicky Beach</c:v>
                  </c:pt>
                  <c:pt idx="4">
                    <c:v>East Ballina</c:v>
                  </c:pt>
                  <c:pt idx="5">
                    <c:v>Flaxton</c:v>
                  </c:pt>
                  <c:pt idx="6">
                    <c:v>Forrest</c:v>
                  </c:pt>
                  <c:pt idx="7">
                    <c:v>Hepburn Springs</c:v>
                  </c:pt>
                  <c:pt idx="8">
                    <c:v>Huskisson</c:v>
                  </c:pt>
                  <c:pt idx="9">
                    <c:v>Inverloch</c:v>
                  </c:pt>
                  <c:pt idx="10">
                    <c:v>Lakes Entrance</c:v>
                  </c:pt>
                  <c:pt idx="11">
                    <c:v>Lorn</c:v>
                  </c:pt>
                  <c:pt idx="12">
                    <c:v>Macedon</c:v>
                  </c:pt>
                  <c:pt idx="13">
                    <c:v>Mayfield</c:v>
                  </c:pt>
                  <c:pt idx="14">
                    <c:v>Middleton Beach</c:v>
                  </c:pt>
                  <c:pt idx="15">
                    <c:v>Montville</c:v>
                  </c:pt>
                  <c:pt idx="16">
                    <c:v>Palm Cove</c:v>
                  </c:pt>
                  <c:pt idx="17">
                    <c:v>Paynesville</c:v>
                  </c:pt>
                  <c:pt idx="18">
                    <c:v>Penola</c:v>
                  </c:pt>
                  <c:pt idx="19">
                    <c:v>Phillip Island</c:v>
                  </c:pt>
                  <c:pt idx="20">
                    <c:v>Tanunda</c:v>
                  </c:pt>
                  <c:pt idx="21">
                    <c:v>Trentham East</c:v>
                  </c:pt>
                  <c:pt idx="22">
                    <c:v>Victor Harbor</c:v>
                  </c:pt>
                  <c:pt idx="23">
                    <c:v>Brasí_lia</c:v>
                  </c:pt>
                  <c:pt idx="24">
                    <c:v>Rio de Janeiro</c:v>
                  </c:pt>
                  <c:pt idx="25">
                    <c:v>Sí£o Paulo</c:v>
                  </c:pt>
                  <c:pt idx="26">
                    <c:v>Chatham-Kent</c:v>
                  </c:pt>
                  <c:pt idx="27">
                    <c:v>Consort</c:v>
                  </c:pt>
                  <c:pt idx="28">
                    <c:v>Vineland Station</c:v>
                  </c:pt>
                  <c:pt idx="29">
                    <c:v>Yorkton</c:v>
                  </c:pt>
                  <c:pt idx="30">
                    <c:v>Singapore</c:v>
                  </c:pt>
                  <c:pt idx="31">
                    <c:v>Colombo</c:v>
                  </c:pt>
                </c:lvl>
                <c:lvl>
                  <c:pt idx="0">
                    <c:v>Australia</c:v>
                  </c:pt>
                  <c:pt idx="23">
                    <c:v>Brazil</c:v>
                  </c:pt>
                  <c:pt idx="26">
                    <c:v>Canada</c:v>
                  </c:pt>
                  <c:pt idx="30">
                    <c:v>Singapore</c:v>
                  </c:pt>
                  <c:pt idx="31">
                    <c:v>Sri Lanka</c:v>
                  </c:pt>
                </c:lvl>
              </c:multiLvlStrCache>
            </c:multiLvlStrRef>
          </c:cat>
          <c:val>
            <c:numRef>
              <c:f>'subjectiveQuestion 2'!$B$4:$B$41</c:f>
              <c:numCache>
                <c:formatCode>General</c:formatCode>
                <c:ptCount val="32"/>
                <c:pt idx="0">
                  <c:v>3.5</c:v>
                </c:pt>
                <c:pt idx="1">
                  <c:v>3.2</c:v>
                </c:pt>
                <c:pt idx="2">
                  <c:v>4.5999999999999996</c:v>
                </c:pt>
                <c:pt idx="3">
                  <c:v>3.6</c:v>
                </c:pt>
                <c:pt idx="4">
                  <c:v>4.0999999999999996</c:v>
                </c:pt>
                <c:pt idx="5">
                  <c:v>3.5</c:v>
                </c:pt>
                <c:pt idx="6">
                  <c:v>3.7</c:v>
                </c:pt>
                <c:pt idx="7">
                  <c:v>3.8</c:v>
                </c:pt>
                <c:pt idx="8">
                  <c:v>4.0999999999999996</c:v>
                </c:pt>
                <c:pt idx="9">
                  <c:v>3.7</c:v>
                </c:pt>
                <c:pt idx="10">
                  <c:v>3.8</c:v>
                </c:pt>
                <c:pt idx="11">
                  <c:v>3.6</c:v>
                </c:pt>
                <c:pt idx="12">
                  <c:v>3.5</c:v>
                </c:pt>
                <c:pt idx="13">
                  <c:v>2.9</c:v>
                </c:pt>
                <c:pt idx="14">
                  <c:v>3.8</c:v>
                </c:pt>
                <c:pt idx="15">
                  <c:v>2.4</c:v>
                </c:pt>
                <c:pt idx="16">
                  <c:v>4.4000000000000004</c:v>
                </c:pt>
                <c:pt idx="17">
                  <c:v>2.6</c:v>
                </c:pt>
                <c:pt idx="18">
                  <c:v>3.4</c:v>
                </c:pt>
                <c:pt idx="19">
                  <c:v>3.7</c:v>
                </c:pt>
                <c:pt idx="20">
                  <c:v>4.4000000000000004</c:v>
                </c:pt>
                <c:pt idx="21">
                  <c:v>4.0999999999999996</c:v>
                </c:pt>
                <c:pt idx="22">
                  <c:v>3.6</c:v>
                </c:pt>
                <c:pt idx="23">
                  <c:v>3.5449999999999995</c:v>
                </c:pt>
                <c:pt idx="24">
                  <c:v>4.3150000000000013</c:v>
                </c:pt>
                <c:pt idx="25">
                  <c:v>3.6799999999999997</c:v>
                </c:pt>
                <c:pt idx="26">
                  <c:v>3.7</c:v>
                </c:pt>
                <c:pt idx="27">
                  <c:v>3</c:v>
                </c:pt>
                <c:pt idx="28">
                  <c:v>4.3</c:v>
                </c:pt>
                <c:pt idx="29">
                  <c:v>3.3</c:v>
                </c:pt>
                <c:pt idx="30">
                  <c:v>3.5750000000000002</c:v>
                </c:pt>
                <c:pt idx="31">
                  <c:v>3.8699999999999997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52B-4914-BA7E-DDCB42DB6016}"/>
            </c:ext>
          </c:extLst>
        </c:ser>
        <c:ser>
          <c:idx val="1"/>
          <c:order val="1"/>
          <c:tx>
            <c:strRef>
              <c:f>'subjectiveQuestion 2'!$C$3</c:f>
              <c:strCache>
                <c:ptCount val="1"/>
                <c:pt idx="0">
                  <c:v>Count of RestaurantID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1080000"/>
              </a:lightRig>
            </a:scene3d>
            <a:sp3d>
              <a:bevelT w="38100" h="12700" prst="softRound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multiLvlStrRef>
              <c:f>'subjectiveQuestion 2'!$A$4:$A$41</c:f>
              <c:multiLvlStrCache>
                <c:ptCount val="32"/>
                <c:lvl>
                  <c:pt idx="0">
                    <c:v>Armidale</c:v>
                  </c:pt>
                  <c:pt idx="1">
                    <c:v>Balingup</c:v>
                  </c:pt>
                  <c:pt idx="2">
                    <c:v>Beechworth</c:v>
                  </c:pt>
                  <c:pt idx="3">
                    <c:v>Dicky Beach</c:v>
                  </c:pt>
                  <c:pt idx="4">
                    <c:v>East Ballina</c:v>
                  </c:pt>
                  <c:pt idx="5">
                    <c:v>Flaxton</c:v>
                  </c:pt>
                  <c:pt idx="6">
                    <c:v>Forrest</c:v>
                  </c:pt>
                  <c:pt idx="7">
                    <c:v>Hepburn Springs</c:v>
                  </c:pt>
                  <c:pt idx="8">
                    <c:v>Huskisson</c:v>
                  </c:pt>
                  <c:pt idx="9">
                    <c:v>Inverloch</c:v>
                  </c:pt>
                  <c:pt idx="10">
                    <c:v>Lakes Entrance</c:v>
                  </c:pt>
                  <c:pt idx="11">
                    <c:v>Lorn</c:v>
                  </c:pt>
                  <c:pt idx="12">
                    <c:v>Macedon</c:v>
                  </c:pt>
                  <c:pt idx="13">
                    <c:v>Mayfield</c:v>
                  </c:pt>
                  <c:pt idx="14">
                    <c:v>Middleton Beach</c:v>
                  </c:pt>
                  <c:pt idx="15">
                    <c:v>Montville</c:v>
                  </c:pt>
                  <c:pt idx="16">
                    <c:v>Palm Cove</c:v>
                  </c:pt>
                  <c:pt idx="17">
                    <c:v>Paynesville</c:v>
                  </c:pt>
                  <c:pt idx="18">
                    <c:v>Penola</c:v>
                  </c:pt>
                  <c:pt idx="19">
                    <c:v>Phillip Island</c:v>
                  </c:pt>
                  <c:pt idx="20">
                    <c:v>Tanunda</c:v>
                  </c:pt>
                  <c:pt idx="21">
                    <c:v>Trentham East</c:v>
                  </c:pt>
                  <c:pt idx="22">
                    <c:v>Victor Harbor</c:v>
                  </c:pt>
                  <c:pt idx="23">
                    <c:v>Brasí_lia</c:v>
                  </c:pt>
                  <c:pt idx="24">
                    <c:v>Rio de Janeiro</c:v>
                  </c:pt>
                  <c:pt idx="25">
                    <c:v>Sí£o Paulo</c:v>
                  </c:pt>
                  <c:pt idx="26">
                    <c:v>Chatham-Kent</c:v>
                  </c:pt>
                  <c:pt idx="27">
                    <c:v>Consort</c:v>
                  </c:pt>
                  <c:pt idx="28">
                    <c:v>Vineland Station</c:v>
                  </c:pt>
                  <c:pt idx="29">
                    <c:v>Yorkton</c:v>
                  </c:pt>
                  <c:pt idx="30">
                    <c:v>Singapore</c:v>
                  </c:pt>
                  <c:pt idx="31">
                    <c:v>Colombo</c:v>
                  </c:pt>
                </c:lvl>
                <c:lvl>
                  <c:pt idx="0">
                    <c:v>Australia</c:v>
                  </c:pt>
                  <c:pt idx="23">
                    <c:v>Brazil</c:v>
                  </c:pt>
                  <c:pt idx="26">
                    <c:v>Canada</c:v>
                  </c:pt>
                  <c:pt idx="30">
                    <c:v>Singapore</c:v>
                  </c:pt>
                  <c:pt idx="31">
                    <c:v>Sri Lanka</c:v>
                  </c:pt>
                </c:lvl>
              </c:multiLvlStrCache>
            </c:multiLvlStrRef>
          </c:cat>
          <c:val>
            <c:numRef>
              <c:f>'subjectiveQuestion 2'!$C$4:$C$41</c:f>
              <c:numCache>
                <c:formatCode>General</c:formatCode>
                <c:ptCount val="32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2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20</c:v>
                </c:pt>
                <c:pt idx="24">
                  <c:v>20</c:v>
                </c:pt>
                <c:pt idx="25">
                  <c:v>20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20</c:v>
                </c:pt>
                <c:pt idx="31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52B-4914-BA7E-DDCB42DB601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384921584"/>
        <c:axId val="384922544"/>
      </c:barChart>
      <c:catAx>
        <c:axId val="38492158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Cities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4922544"/>
        <c:crosses val="autoZero"/>
        <c:auto val="1"/>
        <c:lblAlgn val="ctr"/>
        <c:lblOffset val="100"/>
        <c:noMultiLvlLbl val="0"/>
      </c:catAx>
      <c:valAx>
        <c:axId val="3849225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Average Rating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49215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[Zomato_Data_Project.xlsx]Subjective!fourteen</c:name>
    <c:fmtId val="2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Average Price for two in selected countries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Subjective!$M$46</c:f>
              <c:strCache>
                <c:ptCount val="1"/>
                <c:pt idx="0">
                  <c:v>Total</c:v>
                </c:pt>
              </c:strCache>
            </c:strRef>
          </c:tx>
          <c:spPr>
            <a:ln w="22225" cap="rnd">
              <a:solidFill>
                <a:schemeClr val="accent1"/>
              </a:solidFill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circle"/>
            <c:size val="4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1">
                    <a:satMod val="175000"/>
                    <a:alpha val="25000"/>
                  </a:schemeClr>
                </a:glow>
              </a:effectLst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Subjective!$L$47:$L$52</c:f>
              <c:strCache>
                <c:ptCount val="5"/>
                <c:pt idx="0">
                  <c:v>Australia</c:v>
                </c:pt>
                <c:pt idx="1">
                  <c:v>Brazil</c:v>
                </c:pt>
                <c:pt idx="2">
                  <c:v>Canada</c:v>
                </c:pt>
                <c:pt idx="3">
                  <c:v>Singapore</c:v>
                </c:pt>
                <c:pt idx="4">
                  <c:v>Sri Lanka</c:v>
                </c:pt>
              </c:strCache>
            </c:strRef>
          </c:cat>
          <c:val>
            <c:numRef>
              <c:f>Subjective!$M$47:$M$52</c:f>
              <c:numCache>
                <c:formatCode>0.00</c:formatCode>
                <c:ptCount val="5"/>
                <c:pt idx="0">
                  <c:v>2053.5858333333335</c:v>
                </c:pt>
                <c:pt idx="1">
                  <c:v>1865.1333333333334</c:v>
                </c:pt>
                <c:pt idx="2">
                  <c:v>3091.0374999999999</c:v>
                </c:pt>
                <c:pt idx="3">
                  <c:v>13280.8025</c:v>
                </c:pt>
                <c:pt idx="4">
                  <c:v>688.75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C13-42E6-8489-8E4DB0D923E7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384977264"/>
        <c:axId val="384973904"/>
      </c:lineChart>
      <c:catAx>
        <c:axId val="384977264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Countries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4973904"/>
        <c:crosses val="autoZero"/>
        <c:auto val="1"/>
        <c:lblAlgn val="ctr"/>
        <c:lblOffset val="100"/>
        <c:noMultiLvlLbl val="0"/>
      </c:catAx>
      <c:valAx>
        <c:axId val="384973904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Average cost of Two(INR)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4977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[Zomato_Data_Project.xlsx]Subjective!PivotTable12</c:name>
    <c:fmtId val="1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Avereage rating of restaurants in selected country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Subjective!$N$3</c:f>
              <c:strCache>
                <c:ptCount val="1"/>
                <c:pt idx="0">
                  <c:v>Total</c:v>
                </c:pt>
              </c:strCache>
            </c:strRef>
          </c:tx>
          <c:spPr>
            <a:ln w="22225" cap="rnd">
              <a:solidFill>
                <a:schemeClr val="accent1"/>
              </a:solidFill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circle"/>
            <c:size val="4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1">
                    <a:satMod val="175000"/>
                    <a:alpha val="25000"/>
                  </a:schemeClr>
                </a:glow>
              </a:effectLst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Subjective!$M$4:$M$9</c:f>
              <c:strCache>
                <c:ptCount val="5"/>
                <c:pt idx="0">
                  <c:v>Canada</c:v>
                </c:pt>
                <c:pt idx="1">
                  <c:v>Singapore</c:v>
                </c:pt>
                <c:pt idx="2">
                  <c:v>Australia</c:v>
                </c:pt>
                <c:pt idx="3">
                  <c:v>Brazil</c:v>
                </c:pt>
                <c:pt idx="4">
                  <c:v>Sri Lanka</c:v>
                </c:pt>
              </c:strCache>
            </c:strRef>
          </c:cat>
          <c:val>
            <c:numRef>
              <c:f>Subjective!$N$4:$N$9</c:f>
              <c:numCache>
                <c:formatCode>General</c:formatCode>
                <c:ptCount val="5"/>
                <c:pt idx="0">
                  <c:v>3.5750000000000002</c:v>
                </c:pt>
                <c:pt idx="1">
                  <c:v>3.5750000000000002</c:v>
                </c:pt>
                <c:pt idx="2">
                  <c:v>3.6583333333333328</c:v>
                </c:pt>
                <c:pt idx="3">
                  <c:v>3.8466666666666667</c:v>
                </c:pt>
                <c:pt idx="4">
                  <c:v>3.8699999999999997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07E-4ED9-AEDF-7874DD626EB1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313754800"/>
        <c:axId val="313765840"/>
      </c:lineChart>
      <c:catAx>
        <c:axId val="313754800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Countries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3765840"/>
        <c:crosses val="autoZero"/>
        <c:auto val="1"/>
        <c:lblAlgn val="ctr"/>
        <c:lblOffset val="100"/>
        <c:noMultiLvlLbl val="0"/>
      </c:catAx>
      <c:valAx>
        <c:axId val="313765840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Average Rating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37548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[Zomato_Data_Project.xlsx]Subjective!PivotTable25</c:name>
    <c:fmtId val="1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/>
              <a:t>No.</a:t>
            </a:r>
            <a:r>
              <a:rPr lang="en-US" baseline="0" dirty="0"/>
              <a:t> of restaurants of different price ranges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</c:pivotFmt>
      <c:pivotFmt>
        <c:idx val="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</c:pivotFmt>
      <c:pivotFmt>
        <c:idx val="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</c:pivotFmt>
      <c:pivotFmt>
        <c:idx val="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</c:pivotFmt>
      <c:pivotFmt>
        <c:idx val="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</c:pivotFmt>
      <c:pivotFmt>
        <c:idx val="1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</c:pivotFmt>
      <c:pivotFmt>
        <c:idx val="1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</c:pivotFmt>
      <c:pivotFmt>
        <c:idx val="1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</c:pivotFmt>
    </c:pivotFmts>
    <c:plotArea>
      <c:layout/>
      <c:pieChart>
        <c:varyColors val="1"/>
        <c:ser>
          <c:idx val="0"/>
          <c:order val="0"/>
          <c:tx>
            <c:strRef>
              <c:f>Subjective!$B$167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1080000"/>
                </a:lightRig>
              </a:scene3d>
              <a:sp3d>
                <a:bevelT w="38100" h="12700" prst="softRound"/>
              </a:sp3d>
            </c:spPr>
            <c:extLst>
              <c:ext xmlns:c16="http://schemas.microsoft.com/office/drawing/2014/chart" uri="{C3380CC4-5D6E-409C-BE32-E72D297353CC}">
                <c16:uniqueId val="{00000001-C0C9-4739-A686-00A189D56EC5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1080000"/>
                </a:lightRig>
              </a:scene3d>
              <a:sp3d>
                <a:bevelT w="38100" h="12700" prst="softRound"/>
              </a:sp3d>
            </c:spPr>
            <c:extLst>
              <c:ext xmlns:c16="http://schemas.microsoft.com/office/drawing/2014/chart" uri="{C3380CC4-5D6E-409C-BE32-E72D297353CC}">
                <c16:uniqueId val="{00000003-C0C9-4739-A686-00A189D56EC5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1080000"/>
                </a:lightRig>
              </a:scene3d>
              <a:sp3d>
                <a:bevelT w="38100" h="12700" prst="softRound"/>
              </a:sp3d>
            </c:spPr>
            <c:extLst>
              <c:ext xmlns:c16="http://schemas.microsoft.com/office/drawing/2014/chart" uri="{C3380CC4-5D6E-409C-BE32-E72D297353CC}">
                <c16:uniqueId val="{00000005-C0C9-4739-A686-00A189D56EC5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1080000"/>
                </a:lightRig>
              </a:scene3d>
              <a:sp3d>
                <a:bevelT w="38100" h="12700" prst="softRound"/>
              </a:sp3d>
            </c:spPr>
            <c:extLst>
              <c:ext xmlns:c16="http://schemas.microsoft.com/office/drawing/2014/chart" uri="{C3380CC4-5D6E-409C-BE32-E72D297353CC}">
                <c16:uniqueId val="{00000007-C0C9-4739-A686-00A189D56EC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Subjective!$A$168:$A$172</c:f>
              <c:strCach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strCache>
            </c:strRef>
          </c:cat>
          <c:val>
            <c:numRef>
              <c:f>Subjective!$B$168:$B$172</c:f>
              <c:numCache>
                <c:formatCode>General</c:formatCode>
                <c:ptCount val="4"/>
                <c:pt idx="0">
                  <c:v>4444</c:v>
                </c:pt>
                <c:pt idx="1">
                  <c:v>3113</c:v>
                </c:pt>
                <c:pt idx="2">
                  <c:v>1408</c:v>
                </c:pt>
                <c:pt idx="3">
                  <c:v>586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C0C9-4739-A686-00A189D56EC5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[Zomato_Data_Project.xlsx]SubjectiveQues7!six</c:name>
    <c:fmtId val="10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1100"/>
              <a:t>Has</a:t>
            </a:r>
            <a:r>
              <a:rPr lang="en-US" sz="1100" baseline="0"/>
              <a:t> Table Booking vs Average of Rating</a:t>
            </a:r>
            <a:endParaRPr lang="en-US" sz="11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circle"/>
          <c:size val="6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</c:pivotFmt>
      <c:pivotFmt>
        <c:idx val="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</c:pivotFmt>
    </c:pivotFmts>
    <c:plotArea>
      <c:layout>
        <c:manualLayout>
          <c:layoutTarget val="inner"/>
          <c:xMode val="edge"/>
          <c:yMode val="edge"/>
          <c:x val="0.20046037934578567"/>
          <c:y val="0.36213173888023353"/>
          <c:w val="0.34950182198099022"/>
          <c:h val="0.57751905343382881"/>
        </c:manualLayout>
      </c:layout>
      <c:doughnutChart>
        <c:varyColors val="1"/>
        <c:ser>
          <c:idx val="0"/>
          <c:order val="0"/>
          <c:tx>
            <c:strRef>
              <c:f>SubjectiveQues7!$B$3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1080000"/>
                </a:lightRig>
              </a:scene3d>
              <a:sp3d>
                <a:bevelT w="38100" h="12700" prst="softRound"/>
              </a:sp3d>
            </c:spPr>
            <c:extLst>
              <c:ext xmlns:c16="http://schemas.microsoft.com/office/drawing/2014/chart" uri="{C3380CC4-5D6E-409C-BE32-E72D297353CC}">
                <c16:uniqueId val="{00000001-1CDB-4FA2-AA40-FAB5ED889DBF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1080000"/>
                </a:lightRig>
              </a:scene3d>
              <a:sp3d>
                <a:bevelT w="38100" h="12700" prst="softRound"/>
              </a:sp3d>
            </c:spPr>
            <c:extLst>
              <c:ext xmlns:c16="http://schemas.microsoft.com/office/drawing/2014/chart" uri="{C3380CC4-5D6E-409C-BE32-E72D297353CC}">
                <c16:uniqueId val="{00000003-1CDB-4FA2-AA40-FAB5ED889DB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SubjectiveQues7!$A$4:$A$6</c:f>
              <c:strCache>
                <c:ptCount val="2"/>
                <c:pt idx="0">
                  <c:v>No</c:v>
                </c:pt>
                <c:pt idx="1">
                  <c:v>Yes</c:v>
                </c:pt>
              </c:strCache>
            </c:strRef>
          </c:cat>
          <c:val>
            <c:numRef>
              <c:f>SubjectiveQues7!$B$4:$B$6</c:f>
              <c:numCache>
                <c:formatCode>0.00</c:formatCode>
                <c:ptCount val="2"/>
                <c:pt idx="0">
                  <c:v>2.8096866436315997</c:v>
                </c:pt>
                <c:pt idx="1">
                  <c:v>3.4825561312607936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CDB-4FA2-AA40-FAB5ED889DBF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[Zomato_Data_Project.xlsx]SubjectiveQues7!seven</c:name>
    <c:fmtId val="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1100"/>
              <a:t>Has_Online_Booking</a:t>
            </a:r>
            <a:r>
              <a:rPr lang="en-US" sz="1100" baseline="0"/>
              <a:t> vs Average of Rating</a:t>
            </a:r>
            <a:endParaRPr lang="en-US" sz="11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circle"/>
          <c:size val="6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</c:pivotFmt>
      <c:pivotFmt>
        <c:idx val="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c:spPr>
      </c:pivotFmt>
    </c:pivotFmts>
    <c:plotArea>
      <c:layout>
        <c:manualLayout>
          <c:layoutTarget val="inner"/>
          <c:xMode val="edge"/>
          <c:yMode val="edge"/>
          <c:x val="0.29562040776421572"/>
          <c:y val="0.32507748366560568"/>
          <c:w val="0.3310531026028623"/>
          <c:h val="0.61456134472552626"/>
        </c:manualLayout>
      </c:layout>
      <c:doughnutChart>
        <c:varyColors val="1"/>
        <c:ser>
          <c:idx val="0"/>
          <c:order val="0"/>
          <c:tx>
            <c:strRef>
              <c:f>SubjectiveQues7!$B$15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1080000"/>
                </a:lightRig>
              </a:scene3d>
              <a:sp3d>
                <a:bevelT w="38100" h="12700" prst="softRound"/>
              </a:sp3d>
            </c:spPr>
            <c:extLst>
              <c:ext xmlns:c16="http://schemas.microsoft.com/office/drawing/2014/chart" uri="{C3380CC4-5D6E-409C-BE32-E72D297353CC}">
                <c16:uniqueId val="{00000001-4F6F-4A5A-A005-F1D255B57402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1080000"/>
                </a:lightRig>
              </a:scene3d>
              <a:sp3d>
                <a:bevelT w="38100" h="12700" prst="softRound"/>
              </a:sp3d>
            </c:spPr>
            <c:extLst>
              <c:ext xmlns:c16="http://schemas.microsoft.com/office/drawing/2014/chart" uri="{C3380CC4-5D6E-409C-BE32-E72D297353CC}">
                <c16:uniqueId val="{00000003-4F6F-4A5A-A005-F1D255B57402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SubjectiveQues7!$A$16:$A$18</c:f>
              <c:strCache>
                <c:ptCount val="2"/>
                <c:pt idx="0">
                  <c:v>No</c:v>
                </c:pt>
                <c:pt idx="1">
                  <c:v>Yes</c:v>
                </c:pt>
              </c:strCache>
            </c:strRef>
          </c:cat>
          <c:val>
            <c:numRef>
              <c:f>SubjectiveQues7!$B$16:$B$18</c:f>
              <c:numCache>
                <c:formatCode>0.00</c:formatCode>
                <c:ptCount val="2"/>
                <c:pt idx="0">
                  <c:v>2.7543098591549313</c:v>
                </c:pt>
                <c:pt idx="1">
                  <c:v>3.2880048959608312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F6F-4A5A-A005-F1D255B57402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1">
  <cs:axisTitle>
    <cs:lnRef idx="0"/>
    <cs:fillRef idx="0"/>
    <cs:effectRef idx="0"/>
    <cs:fontRef idx="minor">
      <a:schemeClr val="lt1">
        <a:lumMod val="75000"/>
      </a:schemeClr>
    </cs:fontRef>
    <cs:defRPr sz="1197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1197" kern="1200"/>
  </cs:categoryAxis>
  <cs:chartArea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6350" cap="flat" cmpd="sng" algn="ctr">
        <a:solidFill>
          <a:schemeClr val="dk1">
            <a:tint val="75000"/>
          </a:schemeClr>
        </a:solidFill>
        <a:round/>
      </a:ln>
    </cs:spPr>
    <cs:defRPr sz="1330" kern="1200"/>
  </cs:chartArea>
  <cs:dataLabel>
    <cs:lnRef idx="0"/>
    <cs:fillRef idx="0">
      <cs:styleClr val="auto"/>
    </cs:fillRef>
    <cs:effectRef idx="0"/>
    <cs:fontRef idx="minor">
      <a:schemeClr val="lt1"/>
    </cs:fontRef>
    <cs:spPr>
      <a:solidFill>
        <a:schemeClr val="phClr">
          <a:alpha val="30000"/>
        </a:schemeClr>
      </a:solidFill>
      <a:ln>
        <a:solidFill>
          <a:schemeClr val="lt1">
            <a:alpha val="50000"/>
          </a:schemeClr>
        </a:solidFill>
        <a:round/>
      </a:ln>
      <a:effectLst>
        <a:outerShdw blurRad="63500" dist="88900" dir="2700000" algn="tl" rotWithShape="0">
          <a:prstClr val="black">
            <a:alpha val="40000"/>
          </a:prstClr>
        </a:outerShdw>
      </a:effectLst>
    </cs:spPr>
    <cs:defRPr sz="1197" b="1" i="0" u="none" strike="noStrike" kern="1200" baseline="0"/>
  </cs:dataLabel>
  <cs:dataLabelCallout>
    <cs:lnRef idx="0"/>
    <cs:fillRef idx="0">
      <cs:styleClr val="auto"/>
    </cs:fillRef>
    <cs:effectRef idx="0"/>
    <cs:fontRef idx="minor">
      <a:schemeClr val="lt1"/>
    </cs:fontRef>
    <cs:spPr>
      <a:solidFill>
        <a:schemeClr val="phClr">
          <a:alpha val="30000"/>
        </a:schemeClr>
      </a:solidFill>
      <a:ln>
        <a:solidFill>
          <a:schemeClr val="lt1">
            <a:alpha val="50000"/>
          </a:schemeClr>
        </a:solidFill>
        <a:round/>
      </a:ln>
      <a:effectLst>
        <a:outerShdw blurRad="63500" dist="88900" dir="2700000" algn="tl" rotWithShape="0">
          <a:prstClr val="black">
            <a:alpha val="40000"/>
          </a:prstClr>
        </a:outerShdw>
      </a:effectLst>
    </cs:spPr>
    <cs:defRPr sz="1197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>
          <a:alpha val="88000"/>
        </a:schemeClr>
      </a:solidFill>
      <a:ln>
        <a:solidFill>
          <a:schemeClr val="phClr">
            <a:lumMod val="50000"/>
          </a:schemeClr>
        </a:solidFill>
      </a:ln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>
          <a:alpha val="88000"/>
        </a:schemeClr>
      </a:solidFill>
      <a:ln>
        <a:solidFill>
          <a:schemeClr val="phClr">
            <a:lumMod val="50000"/>
          </a:schemeClr>
        </a:solidFill>
      </a:ln>
      <a:scene3d>
        <a:camera prst="orthographicFront"/>
        <a:lightRig rig="threePt" dir="t"/>
      </a:scene3d>
      <a:sp3d prstMaterial="flat"/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dk1">
            <a:lumMod val="75000"/>
            <a:lumOff val="25000"/>
          </a:schemeClr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solidFill>
        <a:schemeClr val="bg2">
          <a:lumMod val="75000"/>
          <a:alpha val="27000"/>
        </a:schemeClr>
      </a:solidFill>
      <a:sp3d/>
    </cs:spPr>
  </cs:floor>
  <cs:gridlineMajor>
    <cs:lnRef idx="0"/>
    <cs:fillRef idx="0"/>
    <cs:effectRef idx="0"/>
    <cs:fontRef idx="minor">
      <a:schemeClr val="tx1"/>
    </cs:fontRef>
    <cs:spPr>
      <a:ln w="9525">
        <a:solidFill>
          <a:schemeClr val="lt1">
            <a:lumMod val="50000"/>
          </a:schemeClr>
        </a:solidFill>
      </a:ln>
    </cs:spPr>
  </cs:gridlineMajor>
  <cs:gridlineMinor>
    <cs:lnRef idx="0"/>
    <cs:fillRef idx="0"/>
    <cs:effectRef idx="0"/>
    <cs:fontRef idx="minor">
      <a:schemeClr val="tx1"/>
    </cs:fontRef>
    <cs:spPr>
      <a:ln w="9525">
        <a:solidFill>
          <a:schemeClr val="lt1">
            <a:lumMod val="40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/>
    </cs:fontRef>
    <cs:defRPr sz="2200" b="0" kern="1200" cap="all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sp3d/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91">
  <cs:axisTitle>
    <cs:lnRef idx="0"/>
    <cs:fillRef idx="0"/>
    <cs:effectRef idx="0"/>
    <cs:fontRef idx="minor">
      <a:schemeClr val="lt1">
        <a:lumMod val="75000"/>
      </a:schemeClr>
    </cs:fontRef>
    <cs:defRPr sz="1197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1197" kern="1200"/>
  </cs:categoryAxis>
  <cs:chartArea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6350" cap="flat" cmpd="sng" algn="ctr">
        <a:solidFill>
          <a:schemeClr val="dk1">
            <a:tint val="75000"/>
          </a:schemeClr>
        </a:solidFill>
        <a:round/>
      </a:ln>
    </cs:spPr>
    <cs:defRPr sz="1330" kern="1200"/>
  </cs:chartArea>
  <cs:dataLabel>
    <cs:lnRef idx="0"/>
    <cs:fillRef idx="0">
      <cs:styleClr val="auto"/>
    </cs:fillRef>
    <cs:effectRef idx="0"/>
    <cs:fontRef idx="minor">
      <a:schemeClr val="lt1"/>
    </cs:fontRef>
    <cs:spPr>
      <a:solidFill>
        <a:schemeClr val="phClr">
          <a:alpha val="30000"/>
        </a:schemeClr>
      </a:solidFill>
      <a:ln>
        <a:solidFill>
          <a:schemeClr val="lt1">
            <a:alpha val="50000"/>
          </a:schemeClr>
        </a:solidFill>
        <a:round/>
      </a:ln>
      <a:effectLst>
        <a:outerShdw blurRad="63500" dist="88900" dir="2700000" algn="tl" rotWithShape="0">
          <a:prstClr val="black">
            <a:alpha val="40000"/>
          </a:prstClr>
        </a:outerShdw>
      </a:effectLst>
    </cs:spPr>
    <cs:defRPr sz="1197" b="1" i="0" u="none" strike="noStrike" kern="1200" baseline="0"/>
  </cs:dataLabel>
  <cs:dataLabelCallout>
    <cs:lnRef idx="0"/>
    <cs:fillRef idx="0">
      <cs:styleClr val="auto"/>
    </cs:fillRef>
    <cs:effectRef idx="0"/>
    <cs:fontRef idx="minor">
      <a:schemeClr val="lt1"/>
    </cs:fontRef>
    <cs:spPr>
      <a:solidFill>
        <a:schemeClr val="phClr">
          <a:alpha val="30000"/>
        </a:schemeClr>
      </a:solidFill>
      <a:ln>
        <a:solidFill>
          <a:schemeClr val="lt1">
            <a:alpha val="50000"/>
          </a:schemeClr>
        </a:solidFill>
        <a:round/>
      </a:ln>
      <a:effectLst>
        <a:outerShdw blurRad="63500" dist="88900" dir="2700000" algn="tl" rotWithShape="0">
          <a:prstClr val="black">
            <a:alpha val="40000"/>
          </a:prstClr>
        </a:outerShdw>
      </a:effectLst>
    </cs:spPr>
    <cs:defRPr sz="1197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>
          <a:alpha val="88000"/>
        </a:schemeClr>
      </a:solidFill>
      <a:ln>
        <a:solidFill>
          <a:schemeClr val="phClr">
            <a:lumMod val="50000"/>
          </a:schemeClr>
        </a:solidFill>
      </a:ln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>
          <a:alpha val="88000"/>
        </a:schemeClr>
      </a:solidFill>
      <a:ln>
        <a:solidFill>
          <a:schemeClr val="phClr">
            <a:lumMod val="50000"/>
          </a:schemeClr>
        </a:solidFill>
      </a:ln>
      <a:scene3d>
        <a:camera prst="orthographicFront"/>
        <a:lightRig rig="threePt" dir="t"/>
      </a:scene3d>
      <a:sp3d prstMaterial="flat"/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dk1">
            <a:lumMod val="75000"/>
            <a:lumOff val="25000"/>
          </a:schemeClr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solidFill>
        <a:schemeClr val="bg2">
          <a:lumMod val="75000"/>
          <a:alpha val="27000"/>
        </a:schemeClr>
      </a:solidFill>
      <a:sp3d/>
    </cs:spPr>
  </cs:floor>
  <cs:gridlineMajor>
    <cs:lnRef idx="0"/>
    <cs:fillRef idx="0"/>
    <cs:effectRef idx="0"/>
    <cs:fontRef idx="minor">
      <a:schemeClr val="tx1"/>
    </cs:fontRef>
    <cs:spPr>
      <a:ln w="9525">
        <a:solidFill>
          <a:schemeClr val="lt1">
            <a:lumMod val="50000"/>
          </a:schemeClr>
        </a:solidFill>
      </a:ln>
    </cs:spPr>
  </cs:gridlineMajor>
  <cs:gridlineMinor>
    <cs:lnRef idx="0"/>
    <cs:fillRef idx="0"/>
    <cs:effectRef idx="0"/>
    <cs:fontRef idx="minor">
      <a:schemeClr val="tx1"/>
    </cs:fontRef>
    <cs:spPr>
      <a:ln w="9525">
        <a:solidFill>
          <a:schemeClr val="lt1">
            <a:lumMod val="40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/>
    </cs:fontRef>
    <cs:defRPr sz="2200" b="0" kern="1200" cap="all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sp3d/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36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94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/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dk1">
            <a:lumMod val="60000"/>
            <a:lumOff val="4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/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91">
  <cs:axisTitle>
    <cs:lnRef idx="0"/>
    <cs:fillRef idx="0"/>
    <cs:effectRef idx="0"/>
    <cs:fontRef idx="minor">
      <a:schemeClr val="lt1">
        <a:lumMod val="75000"/>
      </a:schemeClr>
    </cs:fontRef>
    <cs:defRPr sz="1197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1197" kern="1200"/>
  </cs:categoryAxis>
  <cs:chartArea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6350" cap="flat" cmpd="sng" algn="ctr">
        <a:solidFill>
          <a:schemeClr val="dk1">
            <a:tint val="75000"/>
          </a:schemeClr>
        </a:solidFill>
        <a:round/>
      </a:ln>
    </cs:spPr>
    <cs:defRPr sz="1330" kern="1200"/>
  </cs:chartArea>
  <cs:dataLabel>
    <cs:lnRef idx="0"/>
    <cs:fillRef idx="0">
      <cs:styleClr val="auto"/>
    </cs:fillRef>
    <cs:effectRef idx="0"/>
    <cs:fontRef idx="minor">
      <a:schemeClr val="lt1"/>
    </cs:fontRef>
    <cs:spPr>
      <a:solidFill>
        <a:schemeClr val="phClr">
          <a:alpha val="30000"/>
        </a:schemeClr>
      </a:solidFill>
      <a:ln>
        <a:solidFill>
          <a:schemeClr val="lt1">
            <a:alpha val="50000"/>
          </a:schemeClr>
        </a:solidFill>
        <a:round/>
      </a:ln>
      <a:effectLst>
        <a:outerShdw blurRad="63500" dist="88900" dir="2700000" algn="tl" rotWithShape="0">
          <a:prstClr val="black">
            <a:alpha val="40000"/>
          </a:prstClr>
        </a:outerShdw>
      </a:effectLst>
    </cs:spPr>
    <cs:defRPr sz="1197" b="1" i="0" u="none" strike="noStrike" kern="1200" baseline="0"/>
  </cs:dataLabel>
  <cs:dataLabelCallout>
    <cs:lnRef idx="0"/>
    <cs:fillRef idx="0">
      <cs:styleClr val="auto"/>
    </cs:fillRef>
    <cs:effectRef idx="0"/>
    <cs:fontRef idx="minor">
      <a:schemeClr val="lt1"/>
    </cs:fontRef>
    <cs:spPr>
      <a:solidFill>
        <a:schemeClr val="phClr">
          <a:alpha val="30000"/>
        </a:schemeClr>
      </a:solidFill>
      <a:ln>
        <a:solidFill>
          <a:schemeClr val="lt1">
            <a:alpha val="50000"/>
          </a:schemeClr>
        </a:solidFill>
        <a:round/>
      </a:ln>
      <a:effectLst>
        <a:outerShdw blurRad="63500" dist="88900" dir="2700000" algn="tl" rotWithShape="0">
          <a:prstClr val="black">
            <a:alpha val="40000"/>
          </a:prstClr>
        </a:outerShdw>
      </a:effectLst>
    </cs:spPr>
    <cs:defRPr sz="1197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>
          <a:alpha val="88000"/>
        </a:schemeClr>
      </a:solidFill>
      <a:ln>
        <a:solidFill>
          <a:schemeClr val="phClr">
            <a:lumMod val="50000"/>
          </a:schemeClr>
        </a:solidFill>
      </a:ln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>
          <a:alpha val="88000"/>
        </a:schemeClr>
      </a:solidFill>
      <a:ln>
        <a:solidFill>
          <a:schemeClr val="phClr">
            <a:lumMod val="50000"/>
          </a:schemeClr>
        </a:solidFill>
      </a:ln>
      <a:scene3d>
        <a:camera prst="orthographicFront"/>
        <a:lightRig rig="threePt" dir="t"/>
      </a:scene3d>
      <a:sp3d prstMaterial="flat"/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dk1">
            <a:lumMod val="75000"/>
            <a:lumOff val="25000"/>
          </a:schemeClr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solidFill>
        <a:schemeClr val="bg2">
          <a:lumMod val="75000"/>
          <a:alpha val="27000"/>
        </a:schemeClr>
      </a:solidFill>
      <a:sp3d/>
    </cs:spPr>
  </cs:floor>
  <cs:gridlineMajor>
    <cs:lnRef idx="0"/>
    <cs:fillRef idx="0"/>
    <cs:effectRef idx="0"/>
    <cs:fontRef idx="minor">
      <a:schemeClr val="tx1"/>
    </cs:fontRef>
    <cs:spPr>
      <a:ln w="9525">
        <a:solidFill>
          <a:schemeClr val="lt1">
            <a:lumMod val="50000"/>
          </a:schemeClr>
        </a:solidFill>
      </a:ln>
    </cs:spPr>
  </cs:gridlineMajor>
  <cs:gridlineMinor>
    <cs:lnRef idx="0"/>
    <cs:fillRef idx="0"/>
    <cs:effectRef idx="0"/>
    <cs:fontRef idx="minor">
      <a:schemeClr val="tx1"/>
    </cs:fontRef>
    <cs:spPr>
      <a:ln w="9525">
        <a:solidFill>
          <a:schemeClr val="lt1">
            <a:lumMod val="40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/>
    </cs:fontRef>
    <cs:defRPr sz="2200" b="0" kern="1200" cap="all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sp3d/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36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36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D33EB-4102-78E2-9137-793A6E1A55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Zomato Restaurant expansion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3B81AB-21ED-4A00-B899-4079779568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Presented by</a:t>
            </a:r>
          </a:p>
          <a:p>
            <a:r>
              <a:rPr lang="en-US" dirty="0"/>
              <a:t>Sristhi Kesarwani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0B66D2-32B1-08A9-B487-69B07E8716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1135" y="2581682"/>
            <a:ext cx="3496530" cy="35190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94742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928C1-97DF-300D-0057-BC18B13FA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Number of voters in each country</a:t>
            </a:r>
            <a:endParaRPr lang="en-IN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6C80EFA-B83F-430E-767C-F24044E045E1}"/>
              </a:ext>
            </a:extLst>
          </p:cNvPr>
          <p:cNvSpPr/>
          <p:nvPr/>
        </p:nvSpPr>
        <p:spPr>
          <a:xfrm>
            <a:off x="1451578" y="1853754"/>
            <a:ext cx="9603275" cy="206477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9634ED-4BEF-5E35-5607-AD70458EDAC0}"/>
              </a:ext>
            </a:extLst>
          </p:cNvPr>
          <p:cNvSpPr txBox="1"/>
          <p:nvPr/>
        </p:nvSpPr>
        <p:spPr>
          <a:xfrm>
            <a:off x="1641987" y="2015613"/>
            <a:ext cx="855406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itchFamily="49" charset="0"/>
              <a:buChar char="o"/>
            </a:pPr>
            <a:r>
              <a:rPr lang="en-IN" sz="18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Indonesia has the highest count of voters and Turkey is the second highest with respect to the average count of voters.</a:t>
            </a:r>
          </a:p>
          <a:p>
            <a:pPr marL="285750" indent="-285750">
              <a:buFont typeface="Courier New" pitchFamily="49" charset="0"/>
              <a:buChar char="o"/>
            </a:pPr>
            <a:r>
              <a:rPr lang="en-IN" sz="18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The reason behind high number of votes in these countries could be high number of restaurants as well as mass interest in food and restaurants.</a:t>
            </a:r>
          </a:p>
          <a:p>
            <a:pPr marL="285750" indent="-285750">
              <a:buFont typeface="Courier New" pitchFamily="49" charset="0"/>
              <a:buChar char="o"/>
            </a:pPr>
            <a:r>
              <a:rPr lang="en-IN" sz="18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Countries that have very low number of voters are Singapore, Canada Brazil. </a:t>
            </a:r>
          </a:p>
          <a:p>
            <a:pPr marL="285750" indent="-285750">
              <a:buFont typeface="Courier New" pitchFamily="49" charset="0"/>
              <a:buChar char="o"/>
            </a:pPr>
            <a:r>
              <a:rPr lang="en-IN" sz="18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One of the reasons for low votes in these countries is low count of restaurants</a:t>
            </a:r>
          </a:p>
          <a:p>
            <a:endParaRPr lang="en-IN" dirty="0"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ED33C8BB-229C-40F6-DDF9-EA56E22CCF3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75157992"/>
              </p:ext>
            </p:extLst>
          </p:nvPr>
        </p:nvGraphicFramePr>
        <p:xfrm>
          <a:off x="1451578" y="4080387"/>
          <a:ext cx="9603275" cy="25603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519670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0380C-757F-5BB0-7B41-D85E5B619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/>
              <a:t>Cities are opening restaurants based on low competition</a:t>
            </a:r>
            <a:endParaRPr lang="en-IN" sz="2800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DC34494-B7BC-1B3F-06D2-381B371AE8E0}"/>
              </a:ext>
            </a:extLst>
          </p:cNvPr>
          <p:cNvSpPr/>
          <p:nvPr/>
        </p:nvSpPr>
        <p:spPr>
          <a:xfrm>
            <a:off x="1451579" y="2035278"/>
            <a:ext cx="9603275" cy="104923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C49329D-7A9B-0DA5-650D-CB31420124B0}"/>
              </a:ext>
            </a:extLst>
          </p:cNvPr>
          <p:cNvSpPr/>
          <p:nvPr/>
        </p:nvSpPr>
        <p:spPr>
          <a:xfrm>
            <a:off x="2069773" y="2190563"/>
            <a:ext cx="766885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buFont typeface="Courier New" pitchFamily="49" charset="0"/>
              <a:buChar char="o"/>
            </a:pPr>
            <a:r>
              <a:rPr lang="en-IN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Montville, Paynesville, Mayfield in Australia and Colombo in Sri Lanka are some good options for opening restaurants as they have only one restaurant, that too with rating less than 3 (suggesting low competition).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CC5D4FDF-64C6-43D2-959D-1AC55EAAE61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06364767"/>
              </p:ext>
            </p:extLst>
          </p:nvPr>
        </p:nvGraphicFramePr>
        <p:xfrm>
          <a:off x="113071" y="3307258"/>
          <a:ext cx="11965858" cy="33939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00910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DF18B87-75B1-E84A-A67A-ADAC21FE0BF7}"/>
              </a:ext>
            </a:extLst>
          </p:cNvPr>
          <p:cNvSpPr/>
          <p:nvPr/>
        </p:nvSpPr>
        <p:spPr>
          <a:xfrm>
            <a:off x="1" y="486696"/>
            <a:ext cx="4336026" cy="4817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Price range and Rating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0407ED5-66C9-EF0E-808B-B3A1AC8E8983}"/>
              </a:ext>
            </a:extLst>
          </p:cNvPr>
          <p:cNvSpPr/>
          <p:nvPr/>
        </p:nvSpPr>
        <p:spPr>
          <a:xfrm>
            <a:off x="1494503" y="1278194"/>
            <a:ext cx="9537292" cy="13666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9852F6-9E69-5C1F-362C-C944E1D20964}"/>
              </a:ext>
            </a:extLst>
          </p:cNvPr>
          <p:cNvSpPr txBox="1"/>
          <p:nvPr/>
        </p:nvSpPr>
        <p:spPr>
          <a:xfrm>
            <a:off x="1778961" y="1397534"/>
            <a:ext cx="846053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itchFamily="34" charset="0"/>
              <a:buChar char="•"/>
            </a:pPr>
            <a:r>
              <a:rPr lang="en-IN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The average rating of restaurants opened in the selected countries ranges from 3 to 4.5.</a:t>
            </a: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IN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Out of the selected countries, Brazil, Sri-Lanka and Australia seem to have average cost of two in restaurants as &lt;= INR2000. The highest average cost of two can go up to INR 14000 </a:t>
            </a:r>
            <a:r>
              <a:rPr lang="en-IN" sz="1400" dirty="0">
                <a:solidFill>
                  <a:schemeClr val="bg1"/>
                </a:solidFill>
              </a:rPr>
              <a:t>in </a:t>
            </a:r>
            <a:r>
              <a:rPr lang="en-IN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Singapore.</a:t>
            </a: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IN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The correlation between rating and average cost of two in INR is 0.311070764. This shows that the rating is not really affected by the rates of cuisines.</a:t>
            </a:r>
          </a:p>
          <a:p>
            <a:pPr marL="285750" indent="-285750" fontAlgn="base">
              <a:buFont typeface="Arial" pitchFamily="34" charset="0"/>
              <a:buChar char="•"/>
            </a:pPr>
            <a:endParaRPr lang="en-IN" sz="14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D0F6EC71-355C-DCB2-F52E-68EFD6E9E1B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93661256"/>
              </p:ext>
            </p:extLst>
          </p:nvPr>
        </p:nvGraphicFramePr>
        <p:xfrm>
          <a:off x="1494503" y="2901868"/>
          <a:ext cx="9537292" cy="30859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680593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65E71761-C3F0-3F0A-2403-0B225067A3E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21344989"/>
              </p:ext>
            </p:extLst>
          </p:nvPr>
        </p:nvGraphicFramePr>
        <p:xfrm>
          <a:off x="1517562" y="2245282"/>
          <a:ext cx="9537292" cy="27589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C4BE3775-51A5-62D1-4B07-63BE44BA04C4}"/>
              </a:ext>
            </a:extLst>
          </p:cNvPr>
          <p:cNvSpPr/>
          <p:nvPr/>
        </p:nvSpPr>
        <p:spPr>
          <a:xfrm>
            <a:off x="1517562" y="943899"/>
            <a:ext cx="9537292" cy="72758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27AE73-B0D3-EA55-72A2-AF6D6F3541E3}"/>
              </a:ext>
            </a:extLst>
          </p:cNvPr>
          <p:cNvSpPr txBox="1"/>
          <p:nvPr/>
        </p:nvSpPr>
        <p:spPr>
          <a:xfrm>
            <a:off x="1865731" y="1153803"/>
            <a:ext cx="84605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itchFamily="34" charset="0"/>
              <a:buChar char="•"/>
            </a:pPr>
            <a:r>
              <a:rPr lang="en-IN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The average rating of restaurants opened in the selected countries ranges from 3 to 4.5.</a:t>
            </a:r>
          </a:p>
        </p:txBody>
      </p:sp>
    </p:spTree>
    <p:extLst>
      <p:ext uri="{BB962C8B-B14F-4D97-AF65-F5344CB8AC3E}">
        <p14:creationId xmlns:p14="http://schemas.microsoft.com/office/powerpoint/2010/main" val="14325808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CE130F9-8005-2C38-E8A4-FF75D3255B04}"/>
              </a:ext>
            </a:extLst>
          </p:cNvPr>
          <p:cNvSpPr/>
          <p:nvPr/>
        </p:nvSpPr>
        <p:spPr>
          <a:xfrm>
            <a:off x="1294362" y="999840"/>
            <a:ext cx="9603275" cy="8554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404593-65AC-A4B1-6D58-2D4C6491FF76}"/>
              </a:ext>
            </a:extLst>
          </p:cNvPr>
          <p:cNvSpPr/>
          <p:nvPr/>
        </p:nvSpPr>
        <p:spPr>
          <a:xfrm>
            <a:off x="2280268" y="1273654"/>
            <a:ext cx="734481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buFont typeface="Courier New" pitchFamily="49" charset="0"/>
              <a:buChar char="o"/>
            </a:pPr>
            <a:r>
              <a:rPr lang="en-IN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The count of restaurants in Price Range 4 is the highest.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BC849E5A-29A7-A3BF-6F43-7D2160E710E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53336681"/>
              </p:ext>
            </p:extLst>
          </p:nvPr>
        </p:nvGraphicFramePr>
        <p:xfrm>
          <a:off x="3899851" y="2362014"/>
          <a:ext cx="3586053" cy="19981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5C0B65B0-56DB-5A8F-C5CC-2641BBE67DF6}"/>
              </a:ext>
            </a:extLst>
          </p:cNvPr>
          <p:cNvSpPr/>
          <p:nvPr/>
        </p:nvSpPr>
        <p:spPr>
          <a:xfrm>
            <a:off x="1451578" y="4866968"/>
            <a:ext cx="9603275" cy="7374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D14194-295B-0864-8CE7-CDB6BED31F09}"/>
              </a:ext>
            </a:extLst>
          </p:cNvPr>
          <p:cNvSpPr/>
          <p:nvPr/>
        </p:nvSpPr>
        <p:spPr>
          <a:xfrm>
            <a:off x="2162281" y="4974068"/>
            <a:ext cx="734481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buFont typeface="Courier New" pitchFamily="49" charset="0"/>
              <a:buChar char="o"/>
            </a:pPr>
            <a:r>
              <a:rPr lang="en-IN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Thus, it is suggestible to open restaurants in Price Range 4 and offer online delivery as well as table booking.</a:t>
            </a:r>
          </a:p>
        </p:txBody>
      </p:sp>
    </p:spTree>
    <p:extLst>
      <p:ext uri="{BB962C8B-B14F-4D97-AF65-F5344CB8AC3E}">
        <p14:creationId xmlns:p14="http://schemas.microsoft.com/office/powerpoint/2010/main" val="2554871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7566008C-75F4-2C79-05E6-7BC8BE62FF1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79111293"/>
              </p:ext>
            </p:extLst>
          </p:nvPr>
        </p:nvGraphicFramePr>
        <p:xfrm>
          <a:off x="1451579" y="2903343"/>
          <a:ext cx="3820846" cy="21701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1F561F16-EDAC-17C1-0DAA-43CB2CBA0854}"/>
              </a:ext>
            </a:extLst>
          </p:cNvPr>
          <p:cNvSpPr/>
          <p:nvPr/>
        </p:nvSpPr>
        <p:spPr>
          <a:xfrm>
            <a:off x="1451579" y="1002890"/>
            <a:ext cx="9603275" cy="8554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CB39C77-D429-F903-D7FF-F294DC300B5F}"/>
              </a:ext>
            </a:extLst>
          </p:cNvPr>
          <p:cNvSpPr/>
          <p:nvPr/>
        </p:nvSpPr>
        <p:spPr>
          <a:xfrm>
            <a:off x="2162281" y="1168983"/>
            <a:ext cx="734481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buFont typeface="Courier New" pitchFamily="49" charset="0"/>
              <a:buChar char="o"/>
            </a:pPr>
            <a:r>
              <a:rPr lang="en-IN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Also, the count of restaurants with online delivery and table booking is higher.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488ED3D8-203E-2BB0-5AD8-19CCE837F99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11002638"/>
              </p:ext>
            </p:extLst>
          </p:nvPr>
        </p:nvGraphicFramePr>
        <p:xfrm>
          <a:off x="7234008" y="2903344"/>
          <a:ext cx="3820846" cy="21701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4730983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2C88F-1BB1-ED1B-EEF4-09B4CB0B3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cap="none" dirty="0"/>
              <a:t>Expenditure Analysis</a:t>
            </a:r>
            <a:endParaRPr lang="en-IN" cap="none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49FAF85-0276-FFB4-8EF8-FAA6B87CDCEB}"/>
              </a:ext>
            </a:extLst>
          </p:cNvPr>
          <p:cNvSpPr/>
          <p:nvPr/>
        </p:nvSpPr>
        <p:spPr>
          <a:xfrm>
            <a:off x="9714270" y="2615008"/>
            <a:ext cx="2320413" cy="303816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A50362C-4CAE-3049-C6D0-6F33974FD8AB}"/>
              </a:ext>
            </a:extLst>
          </p:cNvPr>
          <p:cNvSpPr/>
          <p:nvPr/>
        </p:nvSpPr>
        <p:spPr>
          <a:xfrm>
            <a:off x="9701490" y="3060832"/>
            <a:ext cx="240530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IN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According to our data, the rates of cuisines and ratings are not correlated as the rating is almost constant over the range of cuisine price.</a:t>
            </a:r>
          </a:p>
          <a:p>
            <a:pPr fontAlgn="base"/>
            <a:endParaRPr lang="en-IN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fontAlgn="base"/>
            <a:r>
              <a:rPr lang="en-IN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However, the team should not keep the rate of cuisines higher.</a:t>
            </a:r>
            <a:endParaRPr lang="en-IN" sz="1400" dirty="0">
              <a:solidFill>
                <a:schemeClr val="bg1"/>
              </a:solidFill>
            </a:endParaRP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BB41E9FD-9735-E5C9-3B07-C2D1C30B640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47177438"/>
              </p:ext>
            </p:extLst>
          </p:nvPr>
        </p:nvGraphicFramePr>
        <p:xfrm>
          <a:off x="1451579" y="2615008"/>
          <a:ext cx="7928395" cy="25031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854747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DF53637C-8152-4F9F-6C10-CABF841181E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69374613"/>
              </p:ext>
            </p:extLst>
          </p:nvPr>
        </p:nvGraphicFramePr>
        <p:xfrm>
          <a:off x="344197" y="3322136"/>
          <a:ext cx="11503605" cy="27111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1D59D18-47D4-FE84-A20F-A9B0CBC08C37}"/>
              </a:ext>
            </a:extLst>
          </p:cNvPr>
          <p:cNvSpPr/>
          <p:nvPr/>
        </p:nvSpPr>
        <p:spPr>
          <a:xfrm>
            <a:off x="4135785" y="953471"/>
            <a:ext cx="4290459" cy="199620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A298D9-40CA-3DA6-6A1E-256DE7FE424A}"/>
              </a:ext>
            </a:extLst>
          </p:cNvPr>
          <p:cNvSpPr txBox="1"/>
          <p:nvPr/>
        </p:nvSpPr>
        <p:spPr>
          <a:xfrm>
            <a:off x="4135784" y="1424438"/>
            <a:ext cx="429045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itchFamily="34" charset="0"/>
              <a:buChar char="•"/>
            </a:pPr>
            <a:r>
              <a:rPr lang="en-IN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The correlation between rating and average cost of two in INR is 0.311070764. </a:t>
            </a:r>
          </a:p>
          <a:p>
            <a:pPr marL="285750" indent="-285750" fontAlgn="base">
              <a:buFont typeface="Arial" pitchFamily="34" charset="0"/>
              <a:buChar char="•"/>
            </a:pPr>
            <a:endParaRPr lang="en-IN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IN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This shows that the rating is not really affected by the rates of cuisines.</a:t>
            </a:r>
          </a:p>
          <a:p>
            <a:pPr marL="285750" indent="-285750" fontAlgn="base">
              <a:buFont typeface="Arial" pitchFamily="34" charset="0"/>
              <a:buChar char="•"/>
            </a:pPr>
            <a:endParaRPr lang="en-IN" sz="1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87968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CA1B4-DF8A-9148-BB65-69E497AA6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cap="none" dirty="0"/>
              <a:t>Market Leaders And The Ones Lagging Behind</a:t>
            </a:r>
          </a:p>
        </p:txBody>
      </p:sp>
      <p:sp>
        <p:nvSpPr>
          <p:cNvPr id="4" name="Vertical Scroll 3">
            <a:extLst>
              <a:ext uri="{FF2B5EF4-FFF2-40B4-BE49-F238E27FC236}">
                <a16:creationId xmlns:a16="http://schemas.microsoft.com/office/drawing/2014/main" id="{D0D86D12-479F-73BD-B853-185B7B02BF82}"/>
              </a:ext>
            </a:extLst>
          </p:cNvPr>
          <p:cNvSpPr/>
          <p:nvPr/>
        </p:nvSpPr>
        <p:spPr>
          <a:xfrm>
            <a:off x="1191032" y="2127348"/>
            <a:ext cx="2632248" cy="3024336"/>
          </a:xfrm>
          <a:prstGeom prst="verticalScroll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fontAlgn="base"/>
            <a:r>
              <a:rPr lang="en-IN" sz="1400" dirty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5 Biggest competitors are:</a:t>
            </a:r>
          </a:p>
          <a:p>
            <a:pPr fontAlgn="base"/>
            <a:endParaRPr lang="en-IN" sz="1400" dirty="0">
              <a:solidFill>
                <a:schemeClr val="tx2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fontAlgn="base"/>
            <a:endParaRPr lang="en-IN" sz="1400" dirty="0">
              <a:solidFill>
                <a:schemeClr val="tx2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fontAlgn="base"/>
            <a:endParaRPr lang="en-IN" sz="1400" dirty="0">
              <a:solidFill>
                <a:schemeClr val="tx2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fontAlgn="base"/>
            <a:endParaRPr lang="en-IN" sz="1400" dirty="0">
              <a:solidFill>
                <a:schemeClr val="tx2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fontAlgn="base"/>
            <a:endParaRPr lang="en-IN" sz="1400" dirty="0">
              <a:solidFill>
                <a:schemeClr val="tx2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fontAlgn="base"/>
            <a:endParaRPr lang="en-IN" sz="1400" dirty="0">
              <a:solidFill>
                <a:schemeClr val="tx2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fontAlgn="base"/>
            <a:endParaRPr lang="en-IN" sz="1400" dirty="0">
              <a:solidFill>
                <a:schemeClr val="tx2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Vertical Scroll 6">
            <a:extLst>
              <a:ext uri="{FF2B5EF4-FFF2-40B4-BE49-F238E27FC236}">
                <a16:creationId xmlns:a16="http://schemas.microsoft.com/office/drawing/2014/main" id="{E4E48F4B-817E-703A-FE9A-D5441EA9007D}"/>
              </a:ext>
            </a:extLst>
          </p:cNvPr>
          <p:cNvSpPr/>
          <p:nvPr/>
        </p:nvSpPr>
        <p:spPr>
          <a:xfrm>
            <a:off x="8368720" y="2127348"/>
            <a:ext cx="2632248" cy="3024336"/>
          </a:xfrm>
          <a:prstGeom prst="verticalScroll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fontAlgn="base"/>
            <a:r>
              <a:rPr lang="en-IN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5 Restaurants rated in lower brackets are:</a:t>
            </a:r>
          </a:p>
          <a:p>
            <a:pPr fontAlgn="base"/>
            <a:endParaRPr lang="en-IN" sz="1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fontAlgn="base"/>
            <a:endParaRPr lang="en-IN" sz="1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fontAlgn="base"/>
            <a:endParaRPr lang="en-IN" sz="1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fontAlgn="base"/>
            <a:endParaRPr lang="en-IN" sz="1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fontAlgn="base"/>
            <a:endParaRPr lang="en-IN" sz="1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fontAlgn="base"/>
            <a:endParaRPr lang="en-IN" sz="1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fontAlgn="base"/>
            <a:endParaRPr lang="en-IN" sz="1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5" descr="Red Thumbs Down Png - Thumbs Up And ...">
            <a:extLst>
              <a:ext uri="{FF2B5EF4-FFF2-40B4-BE49-F238E27FC236}">
                <a16:creationId xmlns:a16="http://schemas.microsoft.com/office/drawing/2014/main" id="{93A460DA-2FB5-93B4-0994-4B64A85940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812" y="2744203"/>
            <a:ext cx="2984376" cy="1790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222A93A-635F-BA7D-A440-46F5AF7874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8139790"/>
              </p:ext>
            </p:extLst>
          </p:nvPr>
        </p:nvGraphicFramePr>
        <p:xfrm>
          <a:off x="1543213" y="3352841"/>
          <a:ext cx="1927885" cy="127838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278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Coco Bambu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Ministry of Crab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</a:rPr>
                        <a:t>Simply Strawberries By </a:t>
                      </a:r>
                      <a:r>
                        <a:rPr lang="en-IN" sz="1100" dirty="0" err="1">
                          <a:effectLst/>
                        </a:rPr>
                        <a:t>Jagro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Taco Pep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Coco Bambu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</a:rPr>
                        <a:t>Butter Boutique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1A5330E6-4FF8-473C-6780-D550256DB0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3309594"/>
              </p:ext>
            </p:extLst>
          </p:nvPr>
        </p:nvGraphicFramePr>
        <p:xfrm>
          <a:off x="8759319" y="3539594"/>
          <a:ext cx="1851050" cy="904875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185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</a:rPr>
                        <a:t>Star Buffet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Pier 70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</a:rPr>
                        <a:t>Queen's Cafe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Poets Cafe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</a:rPr>
                        <a:t>Elite Indian Restaurant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76127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0B2A6-E756-AF19-8E4B-CC9412E79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Strategic recommendations</a:t>
            </a:r>
            <a:endParaRPr lang="en-IN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379B19A-E443-CCBF-AF30-2FD2C749EE12}"/>
              </a:ext>
            </a:extLst>
          </p:cNvPr>
          <p:cNvSpPr/>
          <p:nvPr/>
        </p:nvSpPr>
        <p:spPr>
          <a:xfrm>
            <a:off x="1451579" y="1921472"/>
            <a:ext cx="9603275" cy="46408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962F10B-7071-CE46-02E5-A2505A9AFA61}"/>
              </a:ext>
            </a:extLst>
          </p:cNvPr>
          <p:cNvSpPr/>
          <p:nvPr/>
        </p:nvSpPr>
        <p:spPr>
          <a:xfrm>
            <a:off x="3379697" y="2040505"/>
            <a:ext cx="607947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To open restaurants in the suggested countries, go for variety of cuisines as the rating is not significantly affected by the cuisine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485A95E-8003-3F24-6168-B28E6E62337A}"/>
              </a:ext>
            </a:extLst>
          </p:cNvPr>
          <p:cNvSpPr/>
          <p:nvPr/>
        </p:nvSpPr>
        <p:spPr>
          <a:xfrm>
            <a:off x="3379697" y="2765776"/>
            <a:ext cx="4572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Make sure the price range is in the range 3-4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A24E1F0-F49D-BAF0-7964-849427935721}"/>
              </a:ext>
            </a:extLst>
          </p:cNvPr>
          <p:cNvSpPr/>
          <p:nvPr/>
        </p:nvSpPr>
        <p:spPr>
          <a:xfrm>
            <a:off x="3379697" y="3244826"/>
            <a:ext cx="619268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Over 90% of restaurants in the suggested countries and cities do not offer table booking or online delivery. Hence, new restaurants with such facilities can be a game changer</a:t>
            </a:r>
          </a:p>
        </p:txBody>
      </p:sp>
      <p:sp>
        <p:nvSpPr>
          <p:cNvPr id="20" name="Right Arrow 5">
            <a:extLst>
              <a:ext uri="{FF2B5EF4-FFF2-40B4-BE49-F238E27FC236}">
                <a16:creationId xmlns:a16="http://schemas.microsoft.com/office/drawing/2014/main" id="{2E7ED679-CA9F-1A70-5552-4FFF6FD46E81}"/>
              </a:ext>
            </a:extLst>
          </p:cNvPr>
          <p:cNvSpPr/>
          <p:nvPr/>
        </p:nvSpPr>
        <p:spPr>
          <a:xfrm>
            <a:off x="2534981" y="2184068"/>
            <a:ext cx="648072" cy="28803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ight Arrow 5">
            <a:extLst>
              <a:ext uri="{FF2B5EF4-FFF2-40B4-BE49-F238E27FC236}">
                <a16:creationId xmlns:a16="http://schemas.microsoft.com/office/drawing/2014/main" id="{112AAEDA-8CE4-59ED-BAB2-CFE6624A1273}"/>
              </a:ext>
            </a:extLst>
          </p:cNvPr>
          <p:cNvSpPr/>
          <p:nvPr/>
        </p:nvSpPr>
        <p:spPr>
          <a:xfrm>
            <a:off x="2550937" y="2823467"/>
            <a:ext cx="648072" cy="28803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2" name="Right Arrow 5">
            <a:extLst>
              <a:ext uri="{FF2B5EF4-FFF2-40B4-BE49-F238E27FC236}">
                <a16:creationId xmlns:a16="http://schemas.microsoft.com/office/drawing/2014/main" id="{54295B3C-24AE-E1A2-A586-C19D2EAB0C99}"/>
              </a:ext>
            </a:extLst>
          </p:cNvPr>
          <p:cNvSpPr/>
          <p:nvPr/>
        </p:nvSpPr>
        <p:spPr>
          <a:xfrm>
            <a:off x="2550937" y="3516308"/>
            <a:ext cx="648072" cy="28803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5A0E985-8C6B-4847-7683-4D420BADA7F4}"/>
              </a:ext>
            </a:extLst>
          </p:cNvPr>
          <p:cNvSpPr/>
          <p:nvPr/>
        </p:nvSpPr>
        <p:spPr>
          <a:xfrm>
            <a:off x="3379697" y="4216319"/>
            <a:ext cx="691993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Promote online ordering and table booking by making the customers realize the benefits of these facilities.</a:t>
            </a:r>
          </a:p>
        </p:txBody>
      </p:sp>
      <p:sp>
        <p:nvSpPr>
          <p:cNvPr id="24" name="Right Arrow 5">
            <a:extLst>
              <a:ext uri="{FF2B5EF4-FFF2-40B4-BE49-F238E27FC236}">
                <a16:creationId xmlns:a16="http://schemas.microsoft.com/office/drawing/2014/main" id="{05843454-203A-CBFC-08FB-825A207B9E5B}"/>
              </a:ext>
            </a:extLst>
          </p:cNvPr>
          <p:cNvSpPr/>
          <p:nvPr/>
        </p:nvSpPr>
        <p:spPr>
          <a:xfrm>
            <a:off x="2550937" y="4241885"/>
            <a:ext cx="648072" cy="28803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8E8BB5B-8DA0-5FFD-F86D-A5469D846C92}"/>
              </a:ext>
            </a:extLst>
          </p:cNvPr>
          <p:cNvSpPr/>
          <p:nvPr/>
        </p:nvSpPr>
        <p:spPr>
          <a:xfrm>
            <a:off x="3379697" y="4801094"/>
            <a:ext cx="667037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Conduct a survey to better understand the taste of common mass in the suggested countries/cities better as the given data might not enough for getting insight into tastes of people from different regions</a:t>
            </a:r>
          </a:p>
        </p:txBody>
      </p:sp>
      <p:sp>
        <p:nvSpPr>
          <p:cNvPr id="26" name="Right Arrow 5">
            <a:extLst>
              <a:ext uri="{FF2B5EF4-FFF2-40B4-BE49-F238E27FC236}">
                <a16:creationId xmlns:a16="http://schemas.microsoft.com/office/drawing/2014/main" id="{D59376BC-3137-4664-4B33-9CD385E32332}"/>
              </a:ext>
            </a:extLst>
          </p:cNvPr>
          <p:cNvSpPr/>
          <p:nvPr/>
        </p:nvSpPr>
        <p:spPr>
          <a:xfrm>
            <a:off x="2534981" y="5004247"/>
            <a:ext cx="648072" cy="28803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500D5D0-A3EB-7142-4879-C608AE0BFB8C}"/>
              </a:ext>
            </a:extLst>
          </p:cNvPr>
          <p:cNvSpPr/>
          <p:nvPr/>
        </p:nvSpPr>
        <p:spPr>
          <a:xfrm>
            <a:off x="3379697" y="5667010"/>
            <a:ext cx="714414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Understand the strengths of your competitors (like Coco </a:t>
            </a:r>
            <a:r>
              <a:rPr lang="en-IN" sz="16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Bambu</a:t>
            </a:r>
            <a:r>
              <a:rPr lang="en-IN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, Simply Strawberries by </a:t>
            </a:r>
            <a:r>
              <a:rPr lang="en-IN" sz="16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Jagro</a:t>
            </a:r>
            <a:r>
              <a:rPr lang="en-IN" sz="1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, Burger Point, etc.) and try to understand what makes them so popular among the common mass</a:t>
            </a:r>
          </a:p>
        </p:txBody>
      </p:sp>
      <p:sp>
        <p:nvSpPr>
          <p:cNvPr id="28" name="Right Arrow 5">
            <a:extLst>
              <a:ext uri="{FF2B5EF4-FFF2-40B4-BE49-F238E27FC236}">
                <a16:creationId xmlns:a16="http://schemas.microsoft.com/office/drawing/2014/main" id="{F743531F-BCD7-A3EA-B1A3-C3E9916CBD62}"/>
              </a:ext>
            </a:extLst>
          </p:cNvPr>
          <p:cNvSpPr/>
          <p:nvPr/>
        </p:nvSpPr>
        <p:spPr>
          <a:xfrm>
            <a:off x="2534981" y="6034286"/>
            <a:ext cx="648072" cy="28803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5528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A0070-C593-8B24-3700-56A6BC182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cap="none" dirty="0"/>
              <a:t>Zomato Business Model</a:t>
            </a:r>
            <a:endParaRPr lang="en-IN" cap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BAC3D-7231-F2AF-9E7B-184859CA97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Customer Segment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300" dirty="0"/>
              <a:t>Restaurants in the </a:t>
            </a:r>
            <a:r>
              <a:rPr lang="en-US" sz="1300" dirty="0" err="1"/>
              <a:t>Neighbourhood</a:t>
            </a:r>
            <a:endParaRPr lang="en-US" sz="13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300" dirty="0"/>
              <a:t>Users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300" dirty="0"/>
              <a:t>Content </a:t>
            </a:r>
            <a:r>
              <a:rPr lang="en-US" sz="1300" dirty="0" err="1"/>
              <a:t>Contributers</a:t>
            </a:r>
            <a:endParaRPr lang="en-US" sz="1300" dirty="0"/>
          </a:p>
          <a:p>
            <a:r>
              <a:rPr lang="en-US" dirty="0">
                <a:solidFill>
                  <a:srgbClr val="FF0000"/>
                </a:solidFill>
              </a:rPr>
              <a:t>Zomato Provisions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300" dirty="0"/>
              <a:t>Zomato Alliances</a:t>
            </a:r>
          </a:p>
          <a:p>
            <a:r>
              <a:rPr lang="en-US" dirty="0">
                <a:solidFill>
                  <a:srgbClr val="FF0000"/>
                </a:solidFill>
              </a:rPr>
              <a:t>Value Propositions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/>
              <a:t>Improving the quality of food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/>
              <a:t>Improving customer </a:t>
            </a:r>
            <a:r>
              <a:rPr lang="en-US" sz="1400" dirty="0" err="1"/>
              <a:t>Accessbility</a:t>
            </a:r>
            <a:endParaRPr lang="en-US" sz="14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/>
              <a:t>Insure Affordability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/>
              <a:t>Support in the range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50802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E9A34-7455-A847-CBA2-C3AC31370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cap="none" dirty="0"/>
              <a:t>Dashboard And Visualizations</a:t>
            </a:r>
            <a:endParaRPr lang="en-IN" cap="non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BB0F0B-F42D-1929-29CF-E83A1A84D0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1853754"/>
            <a:ext cx="9603275" cy="4910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7175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382CE-2883-8E8C-2366-80F707BDB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cap="none" dirty="0"/>
              <a:t>Conclusion</a:t>
            </a:r>
            <a:endParaRPr lang="en-IN" cap="none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6C77434-EB13-00E4-5D5A-69D2D8C5D168}"/>
              </a:ext>
            </a:extLst>
          </p:cNvPr>
          <p:cNvSpPr/>
          <p:nvPr/>
        </p:nvSpPr>
        <p:spPr>
          <a:xfrm>
            <a:off x="1533832" y="2035277"/>
            <a:ext cx="9603275" cy="337246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B3E461-25AB-6CA4-FC04-C0CB92B9820C}"/>
              </a:ext>
            </a:extLst>
          </p:cNvPr>
          <p:cNvSpPr txBox="1"/>
          <p:nvPr/>
        </p:nvSpPr>
        <p:spPr>
          <a:xfrm>
            <a:off x="2314470" y="2868078"/>
            <a:ext cx="834369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sz="18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Zomato offers a vast and insightful dataset to analyse</a:t>
            </a:r>
          </a:p>
          <a:p>
            <a:pPr marL="342900" indent="-342900">
              <a:buAutoNum type="arabicPeriod"/>
            </a:pPr>
            <a:r>
              <a:rPr lang="en-IN" sz="18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The analysis of Zomato dataset helped in coming up with countries and cities which will be good for opening restaurants (offering low competition)</a:t>
            </a:r>
          </a:p>
          <a:p>
            <a:pPr marL="342900" indent="-342900">
              <a:buAutoNum type="arabicPeriod"/>
            </a:pPr>
            <a:r>
              <a:rPr lang="en-IN" sz="18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It helped in analysing ratings and votes indicating customer’s taste</a:t>
            </a:r>
          </a:p>
          <a:p>
            <a:pPr marL="342900" indent="-342900">
              <a:buAutoNum type="arabicPeriod"/>
            </a:pPr>
            <a:r>
              <a:rPr lang="en-IN" sz="18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It helped in analysing the average price range of restaurants to help cost saving and promote growth</a:t>
            </a:r>
          </a:p>
          <a:p>
            <a:pPr marL="342900" indent="-342900">
              <a:buAutoNum type="arabicPeriod"/>
            </a:pPr>
            <a:endParaRPr lang="en-IN" sz="1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42415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0EE9D-7413-8AAE-1B91-B6D6AC6AB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3200" cap="none" dirty="0">
                <a:solidFill>
                  <a:schemeClr val="tx2">
                    <a:lumMod val="50000"/>
                  </a:schemeClr>
                </a:solidFill>
              </a:rPr>
              <a:t>Acknowledgement</a:t>
            </a:r>
            <a:endParaRPr lang="en-IN" cap="none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CA5DBC8-937B-5F1C-E761-FFA12F66E934}"/>
              </a:ext>
            </a:extLst>
          </p:cNvPr>
          <p:cNvSpPr/>
          <p:nvPr/>
        </p:nvSpPr>
        <p:spPr>
          <a:xfrm>
            <a:off x="1612490" y="2153265"/>
            <a:ext cx="9340645" cy="177963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969FFA-2363-2FC2-A5F4-E766441718B1}"/>
              </a:ext>
            </a:extLst>
          </p:cNvPr>
          <p:cNvSpPr txBox="1"/>
          <p:nvPr/>
        </p:nvSpPr>
        <p:spPr>
          <a:xfrm>
            <a:off x="2408903" y="2541638"/>
            <a:ext cx="698171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IN" dirty="0">
                <a:solidFill>
                  <a:schemeClr val="bg1"/>
                </a:solidFill>
              </a:rPr>
              <a:t>Special thanks to Zomato for providing us with this dataset to analyse</a:t>
            </a:r>
          </a:p>
          <a:p>
            <a:pPr marL="285750" indent="-285750">
              <a:buFont typeface="Wingdings" pitchFamily="2" charset="2"/>
              <a:buChar char="Ø"/>
            </a:pPr>
            <a:endParaRPr lang="en-IN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IN" dirty="0">
                <a:solidFill>
                  <a:schemeClr val="bg1"/>
                </a:solidFill>
              </a:rPr>
              <a:t>Thanks to Newton School for this Project opportunity</a:t>
            </a:r>
          </a:p>
          <a:p>
            <a:endParaRPr lang="en-IN" dirty="0"/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05FBD32B-D859-4BEF-872E-C46D9F8AA4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6051" y="4321276"/>
            <a:ext cx="2971800" cy="154305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22797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B846E-5506-AF2A-AD41-7A1A68F8A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3200" cap="none" dirty="0">
                <a:solidFill>
                  <a:schemeClr val="tx2">
                    <a:lumMod val="50000"/>
                  </a:schemeClr>
                </a:solidFill>
              </a:rPr>
              <a:t>Introduction And Objectives</a:t>
            </a:r>
            <a:endParaRPr lang="en-IN" cap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EA4D0-5DA8-9613-CE14-E28217B207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677145"/>
          </a:xfrm>
        </p:spPr>
        <p:txBody>
          <a:bodyPr>
            <a:normAutofit fontScale="92500" lnSpcReduction="20000"/>
          </a:bodyPr>
          <a:lstStyle/>
          <a:p>
            <a:r>
              <a:rPr lang="en-IN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As seen in the last slide, Zomato’s business model offers both delivery as well as dine-in services to cater a wide range of customers with different preferences. </a:t>
            </a:r>
          </a:p>
          <a:p>
            <a:r>
              <a:rPr lang="en-IN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Zomato gets 9 Crore visitors a month and covers 12000 restaurants across 100 cities in 23 nations.</a:t>
            </a:r>
          </a:p>
          <a:p>
            <a:r>
              <a:rPr lang="en-IN" dirty="0">
                <a:latin typeface="Arial" pitchFamily="34" charset="0"/>
                <a:cs typeface="Arial" pitchFamily="34" charset="0"/>
              </a:rPr>
              <a:t>It indicates that Zomato can provide us with a very good bulk of data to analyse for different purposes.</a:t>
            </a:r>
          </a:p>
          <a:p>
            <a:r>
              <a:rPr lang="en-IN" dirty="0">
                <a:latin typeface="Arial" pitchFamily="34" charset="0"/>
                <a:cs typeface="Arial" pitchFamily="34" charset="0"/>
              </a:rPr>
              <a:t>Today, we are going to analyse the Zomato data to open restaurants in countries/cities with following 2 key objectives-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>
                <a:latin typeface="Arial" pitchFamily="34" charset="0"/>
                <a:cs typeface="Arial" pitchFamily="34" charset="0"/>
              </a:rPr>
              <a:t>Low competition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>
                <a:latin typeface="Arial" pitchFamily="34" charset="0"/>
                <a:cs typeface="Arial" pitchFamily="34" charset="0"/>
              </a:rPr>
              <a:t>High food culture/interest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53408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CDEC7-7B6B-C338-8C76-40E6BE031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3200" dirty="0">
                <a:solidFill>
                  <a:schemeClr val="tx2">
                    <a:lumMod val="50000"/>
                  </a:schemeClr>
                </a:solidFill>
              </a:rPr>
              <a:t>DATA OVERVIEW</a:t>
            </a:r>
            <a:endParaRPr lang="en-IN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74958109-75B1-5EEA-6E8A-B0FF183F05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4821" y="804518"/>
            <a:ext cx="2378571" cy="11892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Scroll: Vertical 5">
            <a:extLst>
              <a:ext uri="{FF2B5EF4-FFF2-40B4-BE49-F238E27FC236}">
                <a16:creationId xmlns:a16="http://schemas.microsoft.com/office/drawing/2014/main" id="{21B3EF7E-1297-DE52-187A-6B949010484D}"/>
              </a:ext>
            </a:extLst>
          </p:cNvPr>
          <p:cNvSpPr/>
          <p:nvPr/>
        </p:nvSpPr>
        <p:spPr>
          <a:xfrm>
            <a:off x="1451579" y="2330244"/>
            <a:ext cx="3283974" cy="3156155"/>
          </a:xfrm>
          <a:prstGeom prst="verticalScroll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Scroll: Vertical 6">
            <a:extLst>
              <a:ext uri="{FF2B5EF4-FFF2-40B4-BE49-F238E27FC236}">
                <a16:creationId xmlns:a16="http://schemas.microsoft.com/office/drawing/2014/main" id="{5BA513A7-5F81-9BE1-A551-F7CE554E0CC8}"/>
              </a:ext>
            </a:extLst>
          </p:cNvPr>
          <p:cNvSpPr/>
          <p:nvPr/>
        </p:nvSpPr>
        <p:spPr>
          <a:xfrm>
            <a:off x="4611230" y="2330244"/>
            <a:ext cx="3283974" cy="3156155"/>
          </a:xfrm>
          <a:prstGeom prst="verticalScroll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Scroll: Vertical 7">
            <a:extLst>
              <a:ext uri="{FF2B5EF4-FFF2-40B4-BE49-F238E27FC236}">
                <a16:creationId xmlns:a16="http://schemas.microsoft.com/office/drawing/2014/main" id="{F1E1B045-1CC9-03E3-BA5A-C90D3982E159}"/>
              </a:ext>
            </a:extLst>
          </p:cNvPr>
          <p:cNvSpPr/>
          <p:nvPr/>
        </p:nvSpPr>
        <p:spPr>
          <a:xfrm>
            <a:off x="7770880" y="2330245"/>
            <a:ext cx="3283974" cy="3156155"/>
          </a:xfrm>
          <a:prstGeom prst="verticalScroll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803348-A26B-8EA2-CE55-3F4F1E3C81BD}"/>
              </a:ext>
            </a:extLst>
          </p:cNvPr>
          <p:cNvSpPr txBox="1"/>
          <p:nvPr/>
        </p:nvSpPr>
        <p:spPr>
          <a:xfrm>
            <a:off x="2606638" y="2353487"/>
            <a:ext cx="1335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chemeClr val="bg1"/>
                </a:solidFill>
              </a:rPr>
              <a:t>Data Scale</a:t>
            </a:r>
            <a:endParaRPr lang="en-IN" b="1" i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01E3C9-71CC-9908-030A-45EDAAD93F89}"/>
              </a:ext>
            </a:extLst>
          </p:cNvPr>
          <p:cNvSpPr txBox="1"/>
          <p:nvPr/>
        </p:nvSpPr>
        <p:spPr>
          <a:xfrm>
            <a:off x="5423950" y="2353487"/>
            <a:ext cx="2358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chemeClr val="bg1"/>
                </a:solidFill>
              </a:rPr>
              <a:t>Range of Information</a:t>
            </a:r>
            <a:endParaRPr lang="en-IN" b="1" i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5324D7-A2FA-12B6-4480-7C319D5C3359}"/>
              </a:ext>
            </a:extLst>
          </p:cNvPr>
          <p:cNvSpPr txBox="1"/>
          <p:nvPr/>
        </p:nvSpPr>
        <p:spPr>
          <a:xfrm>
            <a:off x="8908026" y="2353487"/>
            <a:ext cx="1648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chemeClr val="bg1"/>
                </a:solidFill>
              </a:rPr>
              <a:t>Data Cleaning</a:t>
            </a:r>
            <a:endParaRPr lang="en-IN" b="1" i="1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362D07-0020-971D-EA52-FD4ACC21211B}"/>
              </a:ext>
            </a:extLst>
          </p:cNvPr>
          <p:cNvSpPr txBox="1"/>
          <p:nvPr/>
        </p:nvSpPr>
        <p:spPr>
          <a:xfrm>
            <a:off x="2339601" y="2950447"/>
            <a:ext cx="160265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Data of 9552 different restaurant outlets across different countries and cities</a:t>
            </a:r>
          </a:p>
          <a:p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6570DCF-FE0E-25A1-EF2A-839A8B330C20}"/>
              </a:ext>
            </a:extLst>
          </p:cNvPr>
          <p:cNvSpPr txBox="1"/>
          <p:nvPr/>
        </p:nvSpPr>
        <p:spPr>
          <a:xfrm>
            <a:off x="5083248" y="2722819"/>
            <a:ext cx="2358338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bg1"/>
                </a:solidFill>
              </a:rPr>
              <a:t>Gives insights into restaurant rating, price range, cuisines, whether it has table booking, whether it facilitates online delivery, etc.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bg1"/>
                </a:solidFill>
              </a:rPr>
              <a:t>Helps in identifying competitors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bg1"/>
                </a:solidFill>
              </a:rPr>
              <a:t>India has highest number of restaurants</a:t>
            </a:r>
          </a:p>
          <a:p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50DD5FC-7AB4-E5D6-E84B-6B70A5434297}"/>
              </a:ext>
            </a:extLst>
          </p:cNvPr>
          <p:cNvSpPr txBox="1"/>
          <p:nvPr/>
        </p:nvSpPr>
        <p:spPr>
          <a:xfrm>
            <a:off x="8287073" y="2722819"/>
            <a:ext cx="2358338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bg1"/>
                </a:solidFill>
              </a:rPr>
              <a:t>No duplicate rows present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bg1"/>
                </a:solidFill>
              </a:rPr>
              <a:t>Format of </a:t>
            </a:r>
            <a:r>
              <a:rPr lang="en-IN" sz="1600" dirty="0" err="1">
                <a:solidFill>
                  <a:schemeClr val="bg1"/>
                </a:solidFill>
              </a:rPr>
              <a:t>Datekey_opening</a:t>
            </a:r>
            <a:r>
              <a:rPr lang="en-IN" sz="1600" dirty="0">
                <a:solidFill>
                  <a:schemeClr val="bg1"/>
                </a:solidFill>
              </a:rPr>
              <a:t> can be corrected to standard date format, i.e. DD-MM-YYYY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bg1"/>
                </a:solidFill>
              </a:rPr>
              <a:t>Address missing values like filling the cuisines with the most common cuisine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85511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3C5FF-F422-FBEC-25DB-569F49CC8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3200" dirty="0">
                <a:solidFill>
                  <a:schemeClr val="tx2">
                    <a:lumMod val="50000"/>
                  </a:schemeClr>
                </a:solidFill>
              </a:rPr>
              <a:t>METHODOLOGY</a:t>
            </a:r>
            <a:endParaRPr lang="en-IN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98789640-1659-90D0-EC99-9C6123FEBB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7817" y="629618"/>
            <a:ext cx="1229601" cy="1224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croll: Horizontal 2">
            <a:extLst>
              <a:ext uri="{FF2B5EF4-FFF2-40B4-BE49-F238E27FC236}">
                <a16:creationId xmlns:a16="http://schemas.microsoft.com/office/drawing/2014/main" id="{2809504D-5B80-40FA-AC63-28C314549E69}"/>
              </a:ext>
            </a:extLst>
          </p:cNvPr>
          <p:cNvSpPr/>
          <p:nvPr/>
        </p:nvSpPr>
        <p:spPr>
          <a:xfrm>
            <a:off x="1451579" y="1991032"/>
            <a:ext cx="4644421" cy="798885"/>
          </a:xfrm>
          <a:prstGeom prst="horizontalScroll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Scroll: Horizontal 9">
            <a:extLst>
              <a:ext uri="{FF2B5EF4-FFF2-40B4-BE49-F238E27FC236}">
                <a16:creationId xmlns:a16="http://schemas.microsoft.com/office/drawing/2014/main" id="{02FFA5D2-11BF-A647-E8F3-D9023DA32071}"/>
              </a:ext>
            </a:extLst>
          </p:cNvPr>
          <p:cNvSpPr/>
          <p:nvPr/>
        </p:nvSpPr>
        <p:spPr>
          <a:xfrm>
            <a:off x="6096000" y="2624193"/>
            <a:ext cx="4958854" cy="964610"/>
          </a:xfrm>
          <a:prstGeom prst="horizontalScroll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Scroll: Horizontal 14">
            <a:extLst>
              <a:ext uri="{FF2B5EF4-FFF2-40B4-BE49-F238E27FC236}">
                <a16:creationId xmlns:a16="http://schemas.microsoft.com/office/drawing/2014/main" id="{9E392456-E9F5-543F-E1C8-ED0B9694F6FF}"/>
              </a:ext>
            </a:extLst>
          </p:cNvPr>
          <p:cNvSpPr/>
          <p:nvPr/>
        </p:nvSpPr>
        <p:spPr>
          <a:xfrm>
            <a:off x="1451578" y="3726080"/>
            <a:ext cx="4644421" cy="798885"/>
          </a:xfrm>
          <a:prstGeom prst="horizontalScroll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Scroll: Horizontal 15">
            <a:extLst>
              <a:ext uri="{FF2B5EF4-FFF2-40B4-BE49-F238E27FC236}">
                <a16:creationId xmlns:a16="http://schemas.microsoft.com/office/drawing/2014/main" id="{609531DD-4BDF-181E-9455-51F2314CE05D}"/>
              </a:ext>
            </a:extLst>
          </p:cNvPr>
          <p:cNvSpPr/>
          <p:nvPr/>
        </p:nvSpPr>
        <p:spPr>
          <a:xfrm>
            <a:off x="6096001" y="4496518"/>
            <a:ext cx="4958853" cy="798885"/>
          </a:xfrm>
          <a:prstGeom prst="horizontalScroll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Scroll: Horizontal 16">
            <a:extLst>
              <a:ext uri="{FF2B5EF4-FFF2-40B4-BE49-F238E27FC236}">
                <a16:creationId xmlns:a16="http://schemas.microsoft.com/office/drawing/2014/main" id="{F894EF00-F4AE-F9C0-D3CC-F031B5DF9731}"/>
              </a:ext>
            </a:extLst>
          </p:cNvPr>
          <p:cNvSpPr/>
          <p:nvPr/>
        </p:nvSpPr>
        <p:spPr>
          <a:xfrm>
            <a:off x="1451578" y="5295403"/>
            <a:ext cx="4644421" cy="798885"/>
          </a:xfrm>
          <a:prstGeom prst="horizontalScroll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0CDF92B-D32F-65BA-239F-3A94440D1FF8}"/>
              </a:ext>
            </a:extLst>
          </p:cNvPr>
          <p:cNvSpPr txBox="1"/>
          <p:nvPr/>
        </p:nvSpPr>
        <p:spPr>
          <a:xfrm>
            <a:off x="1553497" y="2081533"/>
            <a:ext cx="4739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Data visualisation using Pivot Charts and use those in creating a dashboard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57C0D79-5797-5974-A61A-73A513BC00DD}"/>
              </a:ext>
            </a:extLst>
          </p:cNvPr>
          <p:cNvSpPr txBox="1"/>
          <p:nvPr/>
        </p:nvSpPr>
        <p:spPr>
          <a:xfrm>
            <a:off x="6156692" y="2716526"/>
            <a:ext cx="503411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bg1"/>
                </a:solidFill>
              </a:rPr>
              <a:t>Create Pivot tables for summarising various information and analysing the correlation between various parameters</a:t>
            </a:r>
          </a:p>
          <a:p>
            <a:endParaRPr lang="en-IN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29455ED-31C1-222D-1EF9-EF9F2ACA8240}"/>
              </a:ext>
            </a:extLst>
          </p:cNvPr>
          <p:cNvSpPr txBox="1"/>
          <p:nvPr/>
        </p:nvSpPr>
        <p:spPr>
          <a:xfrm>
            <a:off x="1661654" y="3852649"/>
            <a:ext cx="47588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bg1"/>
                </a:solidFill>
              </a:rPr>
              <a:t>Make use of functions like VLOOKUP, ARRAYFORMULA, etc.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A37C894-1912-4D16-24EC-0C25F942CC99}"/>
              </a:ext>
            </a:extLst>
          </p:cNvPr>
          <p:cNvSpPr txBox="1"/>
          <p:nvPr/>
        </p:nvSpPr>
        <p:spPr>
          <a:xfrm>
            <a:off x="6990736" y="4711294"/>
            <a:ext cx="2956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Apply filters for simplicity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E4C22CA-DB3A-E825-9A9C-B4AAE159BA25}"/>
              </a:ext>
            </a:extLst>
          </p:cNvPr>
          <p:cNvSpPr txBox="1"/>
          <p:nvPr/>
        </p:nvSpPr>
        <p:spPr>
          <a:xfrm>
            <a:off x="2076368" y="5498803"/>
            <a:ext cx="3394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Data Cleaning and formatting</a:t>
            </a:r>
          </a:p>
        </p:txBody>
      </p:sp>
    </p:spTree>
    <p:extLst>
      <p:ext uri="{BB962C8B-B14F-4D97-AF65-F5344CB8AC3E}">
        <p14:creationId xmlns:p14="http://schemas.microsoft.com/office/powerpoint/2010/main" val="2228089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6C75-1461-B4A4-B297-0C553EF09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3200" dirty="0">
                <a:solidFill>
                  <a:schemeClr val="tx2">
                    <a:lumMod val="50000"/>
                  </a:schemeClr>
                </a:solidFill>
              </a:rPr>
              <a:t>ABOUT  THE  DATA</a:t>
            </a:r>
            <a:endParaRPr lang="en-IN" dirty="0"/>
          </a:p>
        </p:txBody>
      </p:sp>
      <p:sp>
        <p:nvSpPr>
          <p:cNvPr id="4" name="Ribbon: Tilted Down 3">
            <a:extLst>
              <a:ext uri="{FF2B5EF4-FFF2-40B4-BE49-F238E27FC236}">
                <a16:creationId xmlns:a16="http://schemas.microsoft.com/office/drawing/2014/main" id="{9E11D69C-C058-18D4-5E93-F28DB24085D1}"/>
              </a:ext>
            </a:extLst>
          </p:cNvPr>
          <p:cNvSpPr/>
          <p:nvPr/>
        </p:nvSpPr>
        <p:spPr>
          <a:xfrm>
            <a:off x="1451579" y="2005781"/>
            <a:ext cx="5801033" cy="894735"/>
          </a:xfrm>
          <a:prstGeom prst="ribb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15449A-2986-CE8E-4B0A-1A9E0BEFD158}"/>
              </a:ext>
            </a:extLst>
          </p:cNvPr>
          <p:cNvSpPr txBox="1"/>
          <p:nvPr/>
        </p:nvSpPr>
        <p:spPr>
          <a:xfrm>
            <a:off x="3096215" y="2167610"/>
            <a:ext cx="29997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i="1" dirty="0">
                <a:solidFill>
                  <a:schemeClr val="bg1"/>
                </a:solidFill>
              </a:rPr>
              <a:t>2 tables – Raw Data and Country Description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6" name="Ribbon: Tilted Down 5">
            <a:extLst>
              <a:ext uri="{FF2B5EF4-FFF2-40B4-BE49-F238E27FC236}">
                <a16:creationId xmlns:a16="http://schemas.microsoft.com/office/drawing/2014/main" id="{15AD82A2-9391-857D-944D-30FADCF929AA}"/>
              </a:ext>
            </a:extLst>
          </p:cNvPr>
          <p:cNvSpPr/>
          <p:nvPr/>
        </p:nvSpPr>
        <p:spPr>
          <a:xfrm>
            <a:off x="5053781" y="3062750"/>
            <a:ext cx="6154993" cy="894735"/>
          </a:xfrm>
          <a:prstGeom prst="ribb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ibbon: Tilted Down 6">
            <a:extLst>
              <a:ext uri="{FF2B5EF4-FFF2-40B4-BE49-F238E27FC236}">
                <a16:creationId xmlns:a16="http://schemas.microsoft.com/office/drawing/2014/main" id="{46F502A2-CBCE-EA3A-D051-7A30DAAF42DA}"/>
              </a:ext>
            </a:extLst>
          </p:cNvPr>
          <p:cNvSpPr/>
          <p:nvPr/>
        </p:nvSpPr>
        <p:spPr>
          <a:xfrm>
            <a:off x="1443068" y="4044466"/>
            <a:ext cx="5801033" cy="894735"/>
          </a:xfrm>
          <a:prstGeom prst="ribb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ibbon: Tilted Down 7">
            <a:extLst>
              <a:ext uri="{FF2B5EF4-FFF2-40B4-BE49-F238E27FC236}">
                <a16:creationId xmlns:a16="http://schemas.microsoft.com/office/drawing/2014/main" id="{60C3C525-5DA1-0D86-06F1-44F60B118ED7}"/>
              </a:ext>
            </a:extLst>
          </p:cNvPr>
          <p:cNvSpPr/>
          <p:nvPr/>
        </p:nvSpPr>
        <p:spPr>
          <a:xfrm>
            <a:off x="5182921" y="5091228"/>
            <a:ext cx="5801033" cy="894735"/>
          </a:xfrm>
          <a:prstGeom prst="ribb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B193F9-5B98-36F7-92C3-B9C1B935E31E}"/>
              </a:ext>
            </a:extLst>
          </p:cNvPr>
          <p:cNvSpPr txBox="1"/>
          <p:nvPr/>
        </p:nvSpPr>
        <p:spPr>
          <a:xfrm>
            <a:off x="6597444" y="3169978"/>
            <a:ext cx="32348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i="1" dirty="0">
                <a:solidFill>
                  <a:schemeClr val="bg1"/>
                </a:solidFill>
              </a:rPr>
              <a:t>Total no. of attributes is 21 (20 in Raw data table and 1 extra in country description)</a:t>
            </a:r>
            <a:endParaRPr lang="en-IN" sz="16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45AAD7E-22CE-708E-3C6A-5E95485E7539}"/>
              </a:ext>
            </a:extLst>
          </p:cNvPr>
          <p:cNvSpPr txBox="1"/>
          <p:nvPr/>
        </p:nvSpPr>
        <p:spPr>
          <a:xfrm>
            <a:off x="3012879" y="4292870"/>
            <a:ext cx="29749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i="1" dirty="0">
                <a:solidFill>
                  <a:schemeClr val="bg1"/>
                </a:solidFill>
              </a:rPr>
              <a:t>13 Categorical columns are present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9E2D02-2CE1-DE36-7909-05CACD89FDD6}"/>
              </a:ext>
            </a:extLst>
          </p:cNvPr>
          <p:cNvSpPr txBox="1"/>
          <p:nvPr/>
        </p:nvSpPr>
        <p:spPr>
          <a:xfrm>
            <a:off x="6622025" y="5319251"/>
            <a:ext cx="30185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i="1" dirty="0">
                <a:solidFill>
                  <a:schemeClr val="bg1"/>
                </a:solidFill>
              </a:rPr>
              <a:t>There are a total of 388 restaurants in India in the price range of 4.</a:t>
            </a:r>
            <a:endParaRPr lang="en-IN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4388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D2FABE0-FA73-2F9A-37B4-7B6231E3300F}"/>
              </a:ext>
            </a:extLst>
          </p:cNvPr>
          <p:cNvSpPr/>
          <p:nvPr/>
        </p:nvSpPr>
        <p:spPr>
          <a:xfrm>
            <a:off x="0" y="707924"/>
            <a:ext cx="4640826" cy="50144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 Interest and Satisfaction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9583AAB-7E85-7405-EE54-B226148FB2B9}"/>
              </a:ext>
            </a:extLst>
          </p:cNvPr>
          <p:cNvSpPr/>
          <p:nvPr/>
        </p:nvSpPr>
        <p:spPr>
          <a:xfrm>
            <a:off x="3706761" y="1484670"/>
            <a:ext cx="7354529" cy="8062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D39E372-2027-1C21-5C57-86299A103070}"/>
              </a:ext>
            </a:extLst>
          </p:cNvPr>
          <p:cNvSpPr/>
          <p:nvPr/>
        </p:nvSpPr>
        <p:spPr>
          <a:xfrm>
            <a:off x="2703871" y="2566216"/>
            <a:ext cx="7354529" cy="90457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01C019C-0C8D-8DE2-76D9-F33E734AAEAD}"/>
              </a:ext>
            </a:extLst>
          </p:cNvPr>
          <p:cNvSpPr/>
          <p:nvPr/>
        </p:nvSpPr>
        <p:spPr>
          <a:xfrm>
            <a:off x="3706761" y="3647764"/>
            <a:ext cx="7354529" cy="10348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D8827F5-8BF7-F811-ACC1-6E85AE16D029}"/>
              </a:ext>
            </a:extLst>
          </p:cNvPr>
          <p:cNvSpPr/>
          <p:nvPr/>
        </p:nvSpPr>
        <p:spPr>
          <a:xfrm>
            <a:off x="3146322" y="1425677"/>
            <a:ext cx="963562" cy="92423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A5A82B3-27AB-0B1F-6529-10256A0189CB}"/>
              </a:ext>
            </a:extLst>
          </p:cNvPr>
          <p:cNvSpPr/>
          <p:nvPr/>
        </p:nvSpPr>
        <p:spPr>
          <a:xfrm>
            <a:off x="2177845" y="2526667"/>
            <a:ext cx="1052052" cy="96601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B146DFD-474E-16B3-F918-1217F33FEAC8}"/>
              </a:ext>
            </a:extLst>
          </p:cNvPr>
          <p:cNvSpPr/>
          <p:nvPr/>
        </p:nvSpPr>
        <p:spPr>
          <a:xfrm>
            <a:off x="3146322" y="3667207"/>
            <a:ext cx="1052052" cy="99389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D31FC6D-DF74-250E-549B-D9A5A1EDE055}"/>
              </a:ext>
            </a:extLst>
          </p:cNvPr>
          <p:cNvSpPr txBox="1"/>
          <p:nvPr/>
        </p:nvSpPr>
        <p:spPr>
          <a:xfrm>
            <a:off x="4218040" y="1565996"/>
            <a:ext cx="67449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i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The average number of voters for the restaurants in each country according to the data is 637 (after rounding up)</a:t>
            </a:r>
            <a:endParaRPr lang="en-IN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3BC8879-4D8F-3DDC-13F3-ED8A6DC9719F}"/>
              </a:ext>
            </a:extLst>
          </p:cNvPr>
          <p:cNvSpPr txBox="1"/>
          <p:nvPr/>
        </p:nvSpPr>
        <p:spPr>
          <a:xfrm>
            <a:off x="4375355" y="3699174"/>
            <a:ext cx="6862916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IN" sz="1400" i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The average rating for all the restaurants that have </a:t>
            </a:r>
            <a:r>
              <a:rPr lang="en-IN" sz="1400" i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price_range</a:t>
            </a:r>
            <a:r>
              <a:rPr lang="en-IN" sz="1400" i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&lt; 4 and provide online delivery is 3.27381151</a:t>
            </a:r>
            <a:endParaRPr lang="en-IN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lvl="0"/>
            <a:r>
              <a:rPr lang="en-IN" sz="1400" b="1" i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Formula used: </a:t>
            </a:r>
            <a:r>
              <a:rPr lang="en-IN" sz="1400" i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=AVERAGEIFS('Raw Data'!T2:T9552,'Raw Data'!Q2:Q9552,"&lt;4",'Raw Data'!N2:N9552,"Yes")</a:t>
            </a:r>
            <a:endParaRPr lang="en-IN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2911D20-9E09-2DB5-839B-31775D57EB18}"/>
              </a:ext>
            </a:extLst>
          </p:cNvPr>
          <p:cNvSpPr txBox="1"/>
          <p:nvPr/>
        </p:nvSpPr>
        <p:spPr>
          <a:xfrm>
            <a:off x="3283975" y="2560702"/>
            <a:ext cx="69120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i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Criteria used to filter the preferred countries: 1. Has a rating&gt;=4 (suggests popularity of restaurants, i.e. indicating the interest of population as well), 2. </a:t>
            </a:r>
            <a:r>
              <a:rPr lang="en-IN" sz="1400" i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Has_Online_delivery</a:t>
            </a:r>
            <a:r>
              <a:rPr lang="en-IN" sz="1400" i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as “Yes” (</a:t>
            </a:r>
            <a:r>
              <a:rPr lang="en-IN" sz="1400" b="1" i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Excluded India since it already has the highest number of restaurants</a:t>
            </a:r>
            <a:r>
              <a:rPr lang="en-IN" sz="1400" i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)</a:t>
            </a:r>
            <a:endParaRPr lang="en-IN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4C93336-9F96-5BD5-512E-E6492E128A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8529" y="4849534"/>
            <a:ext cx="9802761" cy="1797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0171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C605F-AD02-1CED-8B9D-6ED89BBBE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cap="none" dirty="0"/>
              <a:t>Year and Country-wise Count of Restaurants</a:t>
            </a:r>
            <a:endParaRPr lang="en-IN" cap="none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59B71AE-A7DA-08E6-F786-E90BAE42A97C}"/>
              </a:ext>
            </a:extLst>
          </p:cNvPr>
          <p:cNvSpPr/>
          <p:nvPr/>
        </p:nvSpPr>
        <p:spPr>
          <a:xfrm>
            <a:off x="1379534" y="1853754"/>
            <a:ext cx="9747363" cy="227579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C37AED-CE7C-1121-861B-1F536B85D86F}"/>
              </a:ext>
            </a:extLst>
          </p:cNvPr>
          <p:cNvSpPr txBox="1"/>
          <p:nvPr/>
        </p:nvSpPr>
        <p:spPr>
          <a:xfrm>
            <a:off x="1559735" y="1915833"/>
            <a:ext cx="1010132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IN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few countries where the team can open newer restaurants with lesser competition are as follows –</a:t>
            </a:r>
          </a:p>
          <a:p>
            <a:pPr marL="285750" lvl="0" indent="-285750" fontAlgn="base">
              <a:buFont typeface="Courier New" pitchFamily="49" charset="0"/>
              <a:buChar char="o"/>
            </a:pPr>
            <a:r>
              <a:rPr lang="en-IN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Canada 1 (4 restaurants)</a:t>
            </a:r>
          </a:p>
          <a:p>
            <a:pPr marL="285750" lvl="0" indent="-285750" fontAlgn="base">
              <a:buFont typeface="Courier New" pitchFamily="49" charset="0"/>
              <a:buChar char="o"/>
            </a:pPr>
            <a:r>
              <a:rPr lang="en-IN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Sri-Lanka (20 restaurants)</a:t>
            </a:r>
          </a:p>
          <a:p>
            <a:pPr marL="285750" lvl="0" indent="-285750" fontAlgn="base">
              <a:buFont typeface="Courier New" pitchFamily="49" charset="0"/>
              <a:buChar char="o"/>
            </a:pPr>
            <a:r>
              <a:rPr lang="en-IN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Singapore (20 restaurants)</a:t>
            </a:r>
          </a:p>
          <a:p>
            <a:pPr marL="285750" lvl="0" indent="-285750" fontAlgn="base">
              <a:buFont typeface="Courier New" pitchFamily="49" charset="0"/>
              <a:buChar char="o"/>
            </a:pPr>
            <a:r>
              <a:rPr lang="en-IN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Qatar (20 restaurants)</a:t>
            </a:r>
          </a:p>
          <a:p>
            <a:pPr marL="285750" lvl="0" indent="-285750" fontAlgn="base">
              <a:buFont typeface="Courier New" pitchFamily="49" charset="0"/>
              <a:buChar char="o"/>
            </a:pPr>
            <a:r>
              <a:rPr lang="en-IN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Indonesia (21 restaurants)</a:t>
            </a:r>
          </a:p>
          <a:p>
            <a:pPr marL="285750" lvl="0" indent="-285750" fontAlgn="base">
              <a:buFont typeface="Courier New" pitchFamily="49" charset="0"/>
              <a:buChar char="o"/>
            </a:pPr>
            <a:r>
              <a:rPr lang="en-IN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Philippines (22 restaurants)</a:t>
            </a:r>
          </a:p>
          <a:p>
            <a:pPr marL="285750" indent="-285750">
              <a:buFont typeface="Courier New" pitchFamily="49" charset="0"/>
              <a:buChar char="o"/>
            </a:pPr>
            <a:r>
              <a:rPr lang="en-IN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Australia (24 restaurants)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C2F6A006-1CC6-20E9-7C1F-9156A0D9803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03951525"/>
              </p:ext>
            </p:extLst>
          </p:nvPr>
        </p:nvGraphicFramePr>
        <p:xfrm>
          <a:off x="1379534" y="4191627"/>
          <a:ext cx="9675320" cy="23736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070060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14BC899F-A901-6C12-8185-052D52D07C05}"/>
              </a:ext>
            </a:extLst>
          </p:cNvPr>
          <p:cNvGraphicFramePr>
            <a:graphicFrameLocks/>
          </p:cNvGraphicFramePr>
          <p:nvPr/>
        </p:nvGraphicFramePr>
        <p:xfrm>
          <a:off x="715886" y="1918926"/>
          <a:ext cx="10760228" cy="30201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1246478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5919</TotalTime>
  <Words>1262</Words>
  <Application>Microsoft Office PowerPoint</Application>
  <PresentationFormat>Widescreen</PresentationFormat>
  <Paragraphs>143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Courier New</vt:lpstr>
      <vt:lpstr>Gill Sans MT</vt:lpstr>
      <vt:lpstr>Wingdings</vt:lpstr>
      <vt:lpstr>Gallery</vt:lpstr>
      <vt:lpstr>Zomato Restaurant expansion</vt:lpstr>
      <vt:lpstr>Zomato Business Model</vt:lpstr>
      <vt:lpstr>Introduction And Objectives</vt:lpstr>
      <vt:lpstr>DATA OVERVIEW</vt:lpstr>
      <vt:lpstr>METHODOLOGY</vt:lpstr>
      <vt:lpstr>ABOUT  THE  DATA</vt:lpstr>
      <vt:lpstr>PowerPoint Presentation</vt:lpstr>
      <vt:lpstr>Year and Country-wise Count of Restaurants</vt:lpstr>
      <vt:lpstr>PowerPoint Presentation</vt:lpstr>
      <vt:lpstr>Average Number of voters in each country</vt:lpstr>
      <vt:lpstr>Cities are opening restaurants based on low competition</vt:lpstr>
      <vt:lpstr>PowerPoint Presentation</vt:lpstr>
      <vt:lpstr>PowerPoint Presentation</vt:lpstr>
      <vt:lpstr>PowerPoint Presentation</vt:lpstr>
      <vt:lpstr>PowerPoint Presentation</vt:lpstr>
      <vt:lpstr>Expenditure Analysis</vt:lpstr>
      <vt:lpstr>PowerPoint Presentation</vt:lpstr>
      <vt:lpstr>Market Leaders And The Ones Lagging Behind</vt:lpstr>
      <vt:lpstr>Strategic recommendations</vt:lpstr>
      <vt:lpstr>Dashboard And Visualizations</vt:lpstr>
      <vt:lpstr>Conclusion</vt:lpstr>
      <vt:lpstr>Acknowledgement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Sristhi Kesarwani</dc:creator>
  <cp:lastModifiedBy>Sristhi Kesarwani</cp:lastModifiedBy>
  <cp:revision>6</cp:revision>
  <dcterms:created xsi:type="dcterms:W3CDTF">2024-12-22T17:02:23Z</dcterms:created>
  <dcterms:modified xsi:type="dcterms:W3CDTF">2025-01-21T10:35:36Z</dcterms:modified>
</cp:coreProperties>
</file>