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59" r:id="rId2"/>
    <p:sldId id="257" r:id="rId3"/>
    <p:sldId id="296" r:id="rId4"/>
    <p:sldId id="298" r:id="rId5"/>
    <p:sldId id="300" r:id="rId6"/>
    <p:sldId id="303" r:id="rId7"/>
    <p:sldId id="304" r:id="rId8"/>
    <p:sldId id="305" r:id="rId9"/>
    <p:sldId id="306" r:id="rId10"/>
    <p:sldId id="302" r:id="rId11"/>
  </p:sldIdLst>
  <p:sldSz cx="9144000" cy="5143500" type="screen16x9"/>
  <p:notesSz cx="6858000" cy="9144000"/>
  <p:embeddedFontLst>
    <p:embeddedFont>
      <p:font typeface="Titillium Web" charset="0"/>
      <p:regular r:id="rId13"/>
      <p:bold r:id="rId14"/>
      <p:italic r:id="rId15"/>
      <p:boldItalic r:id="rId16"/>
    </p:embeddedFont>
    <p:embeddedFont>
      <p:font typeface="Titillium Web Light" charset="0"/>
      <p:regular r:id="rId17"/>
      <p:bold r:id="rId18"/>
      <p:italic r:id="rId19"/>
      <p:boldItalic r:id="rId20"/>
    </p:embeddedFont>
    <p:embeddedFont>
      <p:font typeface="Red Hat Display Black" charset="0"/>
      <p:bold r:id="rId21"/>
      <p:boldItalic r:id="rId22"/>
    </p:embeddedFont>
    <p:embeddedFont>
      <p:font typeface="Red Hat Text" charset="0"/>
      <p:regular r:id="rId23"/>
      <p:bold r:id="rId24"/>
      <p:italic r:id="rId25"/>
      <p:boldItalic r:id="rId26"/>
    </p:embeddedFont>
    <p:embeddedFont>
      <p:font typeface="Tahoma" pitchFamily="34" charset="0"/>
      <p:regular r:id="rId27"/>
      <p:bold r:id="rId28"/>
    </p:embeddedFont>
    <p:embeddedFont>
      <p:font typeface="Corbel" pitchFamily="34" charset="0"/>
      <p:regular r:id="rId29"/>
      <p:bold r:id="rId30"/>
      <p:italic r:id="rId31"/>
      <p:boldItalic r:id="rId32"/>
    </p:embeddedFont>
    <p:embeddedFont>
      <p:font typeface="Calibri"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F2D9952-A10D-4D55-9DEC-9E26A92BCCDD}">
  <a:tblStyle styleId="{BF2D9952-A10D-4D55-9DEC-9E26A92BCC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67EAC1-20D5-496E-A8D6-1ACDD8FE3D6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8" d="100"/>
          <a:sy n="118" d="100"/>
        </p:scale>
        <p:origin x="-230" y="-7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855302" y="2726350"/>
            <a:ext cx="5969100" cy="11598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
        <p:nvSpPr>
          <p:cNvPr id="16" name="Google Shape;16;p3"/>
          <p:cNvSpPr txBox="1">
            <a:spLocks noGrp="1"/>
          </p:cNvSpPr>
          <p:nvPr>
            <p:ph type="subTitle" idx="1"/>
          </p:nvPr>
        </p:nvSpPr>
        <p:spPr>
          <a:xfrm>
            <a:off x="855302" y="3983051"/>
            <a:ext cx="59691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a:endParaRPr/>
          </a:p>
        </p:txBody>
      </p:sp>
      <p:grpSp>
        <p:nvGrpSpPr>
          <p:cNvPr id="17" name="Google Shape;17;p3"/>
          <p:cNvGrpSpPr/>
          <p:nvPr/>
        </p:nvGrpSpPr>
        <p:grpSpPr>
          <a:xfrm>
            <a:off x="-5" y="-2"/>
            <a:ext cx="3882108" cy="2241339"/>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3"/>
          <p:cNvGrpSpPr/>
          <p:nvPr/>
        </p:nvGrpSpPr>
        <p:grpSpPr>
          <a:xfrm>
            <a:off x="6975704" y="3891625"/>
            <a:ext cx="2167838" cy="1251620"/>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6"/>
          <p:cNvGrpSpPr/>
          <p:nvPr/>
        </p:nvGrpSpPr>
        <p:grpSpPr>
          <a:xfrm>
            <a:off x="-5" y="-2"/>
            <a:ext cx="3882108" cy="2241339"/>
            <a:chOff x="-5" y="-4"/>
            <a:chExt cx="3882108" cy="2241339"/>
          </a:xfrm>
        </p:grpSpPr>
        <p:sp>
          <p:nvSpPr>
            <p:cNvPr id="42" name="Google Shape;42;p6"/>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6"/>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 name="Google Shape;44;p6"/>
          <p:cNvGrpSpPr/>
          <p:nvPr/>
        </p:nvGrpSpPr>
        <p:grpSpPr>
          <a:xfrm>
            <a:off x="6975704" y="3891625"/>
            <a:ext cx="2167838" cy="1251620"/>
            <a:chOff x="6975702" y="3891625"/>
            <a:chExt cx="2167839" cy="1251620"/>
          </a:xfrm>
        </p:grpSpPr>
        <p:sp>
          <p:nvSpPr>
            <p:cNvPr id="45" name="Google Shape;45;p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 name="Google Shape;47;p6"/>
          <p:cNvSpPr txBox="1">
            <a:spLocks noGrp="1"/>
          </p:cNvSpPr>
          <p:nvPr>
            <p:ph type="title"/>
          </p:nvPr>
        </p:nvSpPr>
        <p:spPr>
          <a:xfrm>
            <a:off x="855301" y="836000"/>
            <a:ext cx="7433401"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8" name="Google Shape;48;p6"/>
          <p:cNvSpPr txBox="1">
            <a:spLocks noGrp="1"/>
          </p:cNvSpPr>
          <p:nvPr>
            <p:ph type="body" idx="1"/>
          </p:nvPr>
        </p:nvSpPr>
        <p:spPr>
          <a:xfrm>
            <a:off x="855278" y="1627901"/>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49" name="Google Shape;49;p6"/>
          <p:cNvSpPr txBox="1">
            <a:spLocks noGrp="1"/>
          </p:cNvSpPr>
          <p:nvPr>
            <p:ph type="body" idx="2"/>
          </p:nvPr>
        </p:nvSpPr>
        <p:spPr>
          <a:xfrm>
            <a:off x="4815599" y="1627901"/>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50" name="Google Shape;50;p6"/>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grpSp>
        <p:nvGrpSpPr>
          <p:cNvPr id="73" name="Google Shape;73;p9"/>
          <p:cNvGrpSpPr/>
          <p:nvPr/>
        </p:nvGrpSpPr>
        <p:grpSpPr>
          <a:xfrm>
            <a:off x="6975704" y="3891625"/>
            <a:ext cx="2167838" cy="1251620"/>
            <a:chOff x="6975702" y="3891625"/>
            <a:chExt cx="2167839" cy="1251620"/>
          </a:xfrm>
        </p:grpSpPr>
        <p:sp>
          <p:nvSpPr>
            <p:cNvPr id="74" name="Google Shape;74;p9"/>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9"/>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76;p9"/>
          <p:cNvSpPr txBox="1">
            <a:spLocks noGrp="1"/>
          </p:cNvSpPr>
          <p:nvPr>
            <p:ph type="body" idx="1"/>
          </p:nvPr>
        </p:nvSpPr>
        <p:spPr>
          <a:xfrm>
            <a:off x="855301" y="4406300"/>
            <a:ext cx="7433401" cy="343500"/>
          </a:xfrm>
          <a:prstGeom prst="rect">
            <a:avLst/>
          </a:prstGeom>
        </p:spPr>
        <p:txBody>
          <a:bodyPr spcFirstLastPara="1" wrap="square" lIns="0" tIns="0" rIns="0" bIns="0" anchor="t" anchorCtr="0">
            <a:noAutofit/>
          </a:bodyPr>
          <a:lstStyle>
            <a:lvl1pPr marL="457200" lvl="0" indent="-228600" rtl="0">
              <a:spcBef>
                <a:spcPts val="0"/>
              </a:spcBef>
              <a:spcAft>
                <a:spcPts val="1000"/>
              </a:spcAft>
              <a:buSzPts val="1800"/>
              <a:buNone/>
              <a:defRPr sz="1800"/>
            </a:lvl1pPr>
          </a:lstStyle>
          <a:p>
            <a:endParaRPr/>
          </a:p>
        </p:txBody>
      </p:sp>
      <p:sp>
        <p:nvSpPr>
          <p:cNvPr id="77" name="Google Shape;77;p9"/>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1" y="836000"/>
            <a:ext cx="7433401"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855301" y="1627900"/>
            <a:ext cx="7433401"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Light"/>
              <a:buChar char="⦿"/>
              <a:defRPr sz="2400">
                <a:solidFill>
                  <a:schemeClr val="dk2"/>
                </a:solidFill>
                <a:latin typeface="Titillium Web Light"/>
                <a:ea typeface="Titillium Web Light"/>
                <a:cs typeface="Titillium Web Light"/>
                <a:sym typeface="Titillium Web Light"/>
              </a:defRPr>
            </a:lvl1pPr>
            <a:lvl2pPr marL="914400" lvl="1" indent="-381000" rtl="0">
              <a:lnSpc>
                <a:spcPct val="115000"/>
              </a:lnSpc>
              <a:spcBef>
                <a:spcPts val="1000"/>
              </a:spcBef>
              <a:spcAft>
                <a:spcPts val="0"/>
              </a:spcAft>
              <a:buClr>
                <a:schemeClr val="accent4"/>
              </a:buClr>
              <a:buSzPts val="2400"/>
              <a:buFont typeface="Titillium Web Light"/>
              <a:buChar char="⌾"/>
              <a:defRPr sz="2400">
                <a:solidFill>
                  <a:schemeClr val="dk2"/>
                </a:solidFill>
                <a:latin typeface="Titillium Web Light"/>
                <a:ea typeface="Titillium Web Light"/>
                <a:cs typeface="Titillium Web Light"/>
                <a:sym typeface="Titillium Web Light"/>
              </a:defRPr>
            </a:lvl2pPr>
            <a:lvl3pPr marL="1371600" lvl="2" indent="-381000" rtl="0">
              <a:lnSpc>
                <a:spcPct val="115000"/>
              </a:lnSpc>
              <a:spcBef>
                <a:spcPts val="1000"/>
              </a:spcBef>
              <a:spcAft>
                <a:spcPts val="0"/>
              </a:spcAft>
              <a:buClr>
                <a:schemeClr val="accent5"/>
              </a:buClr>
              <a:buSzPts val="2400"/>
              <a:buFont typeface="Titillium Web Light"/>
              <a:buChar char="•"/>
              <a:defRPr sz="2400">
                <a:solidFill>
                  <a:schemeClr val="dk2"/>
                </a:solidFill>
                <a:latin typeface="Titillium Web Light"/>
                <a:ea typeface="Titillium Web Light"/>
                <a:cs typeface="Titillium Web Light"/>
                <a:sym typeface="Titillium Web Light"/>
              </a:defRPr>
            </a:lvl3pPr>
            <a:lvl4pPr marL="1828800" lvl="3" indent="-381000" rtl="0">
              <a:lnSpc>
                <a:spcPct val="115000"/>
              </a:lnSpc>
              <a:spcBef>
                <a:spcPts val="1000"/>
              </a:spcBef>
              <a:spcAft>
                <a:spcPts val="0"/>
              </a:spcAft>
              <a:buClr>
                <a:schemeClr val="accent6"/>
              </a:buClr>
              <a:buSzPts val="2400"/>
              <a:buFont typeface="Titillium Web Light"/>
              <a:buChar char="●"/>
              <a:defRPr sz="2400">
                <a:solidFill>
                  <a:schemeClr val="dk2"/>
                </a:solidFill>
                <a:latin typeface="Titillium Web Light"/>
                <a:ea typeface="Titillium Web Light"/>
                <a:cs typeface="Titillium Web Light"/>
                <a:sym typeface="Titillium Web Light"/>
              </a:defRPr>
            </a:lvl4pPr>
            <a:lvl5pPr marL="2286000" lvl="4"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5pPr>
            <a:lvl6pPr marL="2743200" lvl="5"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6pPr>
            <a:lvl7pPr marL="3200400" lvl="6"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7pPr>
            <a:lvl8pPr marL="3657600" lvl="7"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8pPr>
            <a:lvl9pPr marL="4114800" lvl="8" indent="-381000" rtl="0">
              <a:lnSpc>
                <a:spcPct val="115000"/>
              </a:lnSpc>
              <a:spcBef>
                <a:spcPts val="1000"/>
              </a:spcBef>
              <a:spcAft>
                <a:spcPts val="100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3"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9pPr>
          </a:lstStyle>
          <a:p>
            <a:pPr marL="0" lvl="0" indent="0" algn="r" rtl="0">
              <a:spcBef>
                <a:spcPts val="0"/>
              </a:spcBef>
              <a:spcAft>
                <a:spcPts val="0"/>
              </a:spcAft>
              <a:buClr>
                <a:schemeClr val="lt1"/>
              </a:buClr>
              <a:buSzPts val="1200"/>
              <a:buFont typeface="Titillium Web"/>
              <a:buNone/>
            </a:pPr>
            <a:fld id="{00000000-1234-1234-1234-123412341234}" type="slidenum">
              <a:rPr lang="en"/>
              <a:pPr marL="0" lvl="0" indent="0" algn="r" rtl="0">
                <a:spcBef>
                  <a:spcPts val="0"/>
                </a:spcBef>
                <a:spcAft>
                  <a:spcPts val="0"/>
                </a:spcAft>
                <a:buClr>
                  <a:schemeClr val="lt1"/>
                </a:buClr>
                <a:buSzPts val="1200"/>
                <a:buFont typeface="Titillium Web"/>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5"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ctrTitle"/>
          </p:nvPr>
        </p:nvSpPr>
        <p:spPr>
          <a:xfrm>
            <a:off x="1879500" y="2038350"/>
            <a:ext cx="5969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DUES NOTIFICATION SYSTEM</a:t>
            </a:r>
            <a:endParaRPr/>
          </a:p>
        </p:txBody>
      </p:sp>
      <p:sp>
        <p:nvSpPr>
          <p:cNvPr id="118" name="Google Shape;118;p15"/>
          <p:cNvSpPr txBox="1">
            <a:spLocks noGrp="1"/>
          </p:cNvSpPr>
          <p:nvPr>
            <p:ph type="subTitle" idx="1"/>
          </p:nvPr>
        </p:nvSpPr>
        <p:spPr>
          <a:xfrm>
            <a:off x="1879500" y="3105151"/>
            <a:ext cx="5969100" cy="428100"/>
          </a:xfrm>
          <a:prstGeom prst="rect">
            <a:avLst/>
          </a:prstGeom>
        </p:spPr>
        <p:txBody>
          <a:bodyPr spcFirstLastPara="1" wrap="square" lIns="0" tIns="0" rIns="0" bIns="0" anchor="t" anchorCtr="0">
            <a:noAutofit/>
          </a:bodyPr>
          <a:lstStyle/>
          <a:p>
            <a:pPr marL="0" lvl="0" indent="0" algn="l" rtl="0">
              <a:spcBef>
                <a:spcPts val="0"/>
              </a:spcBef>
              <a:spcAft>
                <a:spcPts val="1000"/>
              </a:spcAft>
              <a:buNone/>
            </a:pPr>
            <a:r>
              <a:rPr lang="en" dirty="0" smtClean="0"/>
              <a:t>Presentation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2" name="Title 1"/>
          <p:cNvSpPr txBox="1">
            <a:spLocks/>
          </p:cNvSpPr>
          <p:nvPr/>
        </p:nvSpPr>
        <p:spPr>
          <a:xfrm>
            <a:off x="2971800" y="2114550"/>
            <a:ext cx="3048000" cy="533400"/>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0" tIns="0" rIns="0" bIns="0" anchor="t" anchorCtr="0">
            <a:noAutofit/>
          </a:bodyPr>
          <a:lstStyle/>
          <a:p>
            <a:pPr marL="0" marR="0" lvl="0" indent="0" algn="ctr" defTabSz="914400" rtl="0" eaLnBrk="1" fontAlgn="auto" latinLnBrk="0" hangingPunct="1">
              <a:lnSpc>
                <a:spcPct val="90000"/>
              </a:lnSpc>
              <a:spcBef>
                <a:spcPts val="0"/>
              </a:spcBef>
              <a:spcAft>
                <a:spcPts val="0"/>
              </a:spcAft>
              <a:buClr>
                <a:schemeClr val="dk1"/>
              </a:buClr>
              <a:buSzPts val="3600"/>
              <a:buFont typeface="Titillium Web"/>
              <a:buNone/>
              <a:tabLst/>
              <a:defRPr/>
            </a:pPr>
            <a:r>
              <a:rPr kumimoji="0" lang="en-US" sz="3600" b="1" i="0" u="none" strike="noStrike" kern="0" cap="none" spc="0" normalizeH="0" baseline="0" noProof="0" dirty="0" smtClean="0">
                <a:ln>
                  <a:noFill/>
                </a:ln>
                <a:solidFill>
                  <a:schemeClr val="dk1"/>
                </a:solidFill>
                <a:effectLst/>
                <a:uLnTx/>
                <a:uFillTx/>
                <a:latin typeface="Titillium Web"/>
                <a:ea typeface="Titillium Web"/>
                <a:cs typeface="Titillium Web"/>
                <a:sym typeface="Titillium Web"/>
              </a:rPr>
              <a:t>Thank you</a:t>
            </a:r>
            <a:endParaRPr kumimoji="0" lang="en-US" sz="3600" b="1" i="0" u="none" strike="noStrike" kern="0" cap="none" spc="0" normalizeH="0" baseline="0" noProof="0" dirty="0">
              <a:ln>
                <a:noFill/>
              </a:ln>
              <a:solidFill>
                <a:schemeClr val="dk1"/>
              </a:solidFill>
              <a:effectLst/>
              <a:uLnTx/>
              <a:uFillTx/>
              <a:latin typeface="Titillium Web"/>
              <a:ea typeface="Titillium Web"/>
              <a:cs typeface="Titillium Web"/>
              <a:sym typeface="Titillium Web"/>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4" name="Google Shape;104;p13"/>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11" name="Google Shape;97;p14"/>
          <p:cNvSpPr txBox="1">
            <a:spLocks/>
          </p:cNvSpPr>
          <p:nvPr/>
        </p:nvSpPr>
        <p:spPr>
          <a:xfrm>
            <a:off x="4430400" y="361950"/>
            <a:ext cx="4256400" cy="2133600"/>
          </a:xfrm>
          <a:prstGeom prst="rect">
            <a:avLst/>
          </a:prstGeom>
          <a:noFill/>
          <a:ln>
            <a:noFill/>
          </a:ln>
        </p:spPr>
        <p:txBody>
          <a:bodyPr spcFirstLastPara="1" wrap="square" lIns="0" tIns="0" rIns="0" bIns="0" anchor="t" anchorCtr="0">
            <a:noAutofit/>
          </a:bodyPr>
          <a:lstStyle/>
          <a:p>
            <a:pPr marL="400050" marR="0" lvl="0" indent="-400050" algn="l" defTabSz="457200" rtl="0" eaLnBrk="1" fontAlgn="auto" latinLnBrk="0" hangingPunct="1">
              <a:lnSpc>
                <a:spcPct val="115000"/>
              </a:lnSpc>
              <a:spcBef>
                <a:spcPct val="20000"/>
              </a:spcBef>
              <a:spcAft>
                <a:spcPts val="600"/>
              </a:spcAft>
              <a:buClr>
                <a:schemeClr val="tx1"/>
              </a:buClr>
              <a:buSzPct val="145000"/>
              <a:buFont typeface="Titillium Web Light"/>
              <a:buNone/>
              <a:tabLst/>
              <a:defRPr/>
            </a:pPr>
            <a:r>
              <a:rPr kumimoji="0" lang="en-US" sz="2400" b="1" i="0" u="sng" strike="noStrike" kern="1200" cap="none" spc="0" normalizeH="0" baseline="0" noProof="0" dirty="0" smtClean="0">
                <a:ln>
                  <a:noFill/>
                </a:ln>
                <a:solidFill>
                  <a:schemeClr val="tx1"/>
                </a:solidFill>
                <a:effectLst/>
                <a:uLnTx/>
                <a:uFillTx/>
                <a:latin typeface="Red Hat Display Black" charset="0"/>
                <a:ea typeface="Titillium Web Light"/>
                <a:cs typeface="Arial" pitchFamily="34" charset="0"/>
                <a:sym typeface="Titillium Web Light"/>
              </a:rPr>
              <a:t>Submitted By</a:t>
            </a:r>
          </a:p>
          <a:p>
            <a:pPr marL="400050" marR="0" lvl="0" indent="-400050" algn="l" defTabSz="457200" rtl="0" eaLnBrk="1" fontAlgn="auto" latinLnBrk="0" hangingPunct="1">
              <a:lnSpc>
                <a:spcPct val="115000"/>
              </a:lnSpc>
              <a:spcBef>
                <a:spcPct val="20000"/>
              </a:spcBef>
              <a:spcAft>
                <a:spcPts val="600"/>
              </a:spcAft>
              <a:buClr>
                <a:schemeClr val="tx1"/>
              </a:buClr>
              <a:buSzPct val="145000"/>
              <a:buFont typeface="Wingdings" pitchFamily="2" charset="2"/>
              <a:buChar char="§"/>
              <a:tabLst/>
              <a:defRPr/>
            </a:pPr>
            <a:r>
              <a:rPr kumimoji="0" lang="en-US" sz="1600" b="0" i="0" u="none" strike="noStrike" kern="1200" cap="none" spc="0" normalizeH="0" baseline="0" noProof="0" dirty="0" err="1" smtClean="0">
                <a:ln>
                  <a:noFill/>
                </a:ln>
                <a:solidFill>
                  <a:schemeClr val="tx1"/>
                </a:solidFill>
                <a:effectLst/>
                <a:uLnTx/>
                <a:uFillTx/>
                <a:latin typeface="+mn-lt"/>
                <a:ea typeface="Titillium Web Light"/>
                <a:cs typeface="Arial" pitchFamily="34" charset="0"/>
                <a:sym typeface="Titillium Web Light"/>
              </a:rPr>
              <a:t>Yash</a:t>
            </a:r>
            <a:r>
              <a:rPr kumimoji="0" lang="en-US" sz="1600" b="0" i="0" u="none" strike="noStrike" kern="1200" cap="none" spc="0" normalizeH="0" baseline="0" noProof="0" dirty="0" smtClean="0">
                <a:ln>
                  <a:noFill/>
                </a:ln>
                <a:solidFill>
                  <a:schemeClr val="tx1"/>
                </a:solidFill>
                <a:effectLst/>
                <a:uLnTx/>
                <a:uFillTx/>
                <a:latin typeface="+mn-lt"/>
                <a:ea typeface="Titillium Web Light"/>
                <a:cs typeface="Arial" pitchFamily="34" charset="0"/>
                <a:sym typeface="Titillium Web Light"/>
              </a:rPr>
              <a:t>  </a:t>
            </a:r>
            <a:r>
              <a:rPr kumimoji="0" lang="en-US" sz="1600" b="0" i="0" u="none" strike="noStrike" kern="1200" cap="none" spc="0" normalizeH="0" baseline="0" noProof="0" dirty="0" err="1" smtClean="0">
                <a:ln>
                  <a:noFill/>
                </a:ln>
                <a:solidFill>
                  <a:schemeClr val="tx1"/>
                </a:solidFill>
                <a:effectLst/>
                <a:uLnTx/>
                <a:uFillTx/>
                <a:latin typeface="+mn-lt"/>
                <a:ea typeface="Titillium Web Light"/>
                <a:cs typeface="Arial" pitchFamily="34" charset="0"/>
                <a:sym typeface="Titillium Web Light"/>
              </a:rPr>
              <a:t>Gedam</a:t>
            </a:r>
            <a:r>
              <a:rPr kumimoji="0" lang="en-US" sz="1600" b="0" i="0" u="none" strike="noStrike" kern="1200" cap="none" spc="0" normalizeH="0" baseline="0" noProof="0" dirty="0" smtClean="0">
                <a:ln>
                  <a:noFill/>
                </a:ln>
                <a:solidFill>
                  <a:schemeClr val="tx1"/>
                </a:solidFill>
                <a:effectLst/>
                <a:uLnTx/>
                <a:uFillTx/>
                <a:latin typeface="+mn-lt"/>
                <a:ea typeface="Titillium Web Light"/>
                <a:cs typeface="Arial" pitchFamily="34" charset="0"/>
                <a:sym typeface="Titillium Web Light"/>
              </a:rPr>
              <a:t>			36	8C</a:t>
            </a:r>
          </a:p>
          <a:p>
            <a:pPr marL="400050" marR="0" lvl="0" indent="-400050" algn="l" defTabSz="457200" rtl="0" eaLnBrk="1" fontAlgn="auto" latinLnBrk="0" hangingPunct="1">
              <a:lnSpc>
                <a:spcPct val="115000"/>
              </a:lnSpc>
              <a:spcBef>
                <a:spcPct val="20000"/>
              </a:spcBef>
              <a:spcAft>
                <a:spcPts val="600"/>
              </a:spcAft>
              <a:buClr>
                <a:schemeClr val="tx1"/>
              </a:buClr>
              <a:buSzPct val="145000"/>
              <a:buFont typeface="Wingdings" pitchFamily="2" charset="2"/>
              <a:buChar char="§"/>
              <a:tabLst/>
              <a:defRPr/>
            </a:pPr>
            <a:r>
              <a:rPr kumimoji="0" lang="en-US" sz="1600" b="0" i="0" u="none" strike="noStrike" kern="1200" cap="none" spc="0" normalizeH="0" baseline="0" noProof="0" dirty="0" err="1" smtClean="0">
                <a:ln>
                  <a:noFill/>
                </a:ln>
                <a:solidFill>
                  <a:schemeClr val="tx1"/>
                </a:solidFill>
                <a:effectLst/>
                <a:uLnTx/>
                <a:uFillTx/>
                <a:latin typeface="+mn-lt"/>
                <a:ea typeface="Titillium Web Light"/>
                <a:cs typeface="Arial" pitchFamily="34" charset="0"/>
                <a:sym typeface="Titillium Web Light"/>
              </a:rPr>
              <a:t>Yash</a:t>
            </a:r>
            <a:r>
              <a:rPr kumimoji="0" lang="en-US" sz="1600" b="0" i="0" u="none" strike="noStrike" kern="1200" cap="none" spc="0" normalizeH="0" baseline="0" noProof="0" dirty="0" smtClean="0">
                <a:ln>
                  <a:noFill/>
                </a:ln>
                <a:solidFill>
                  <a:schemeClr val="tx1"/>
                </a:solidFill>
                <a:effectLst/>
                <a:uLnTx/>
                <a:uFillTx/>
                <a:latin typeface="+mn-lt"/>
                <a:ea typeface="Titillium Web Light"/>
                <a:cs typeface="Arial" pitchFamily="34" charset="0"/>
                <a:sym typeface="Titillium Web Light"/>
              </a:rPr>
              <a:t> Kumar </a:t>
            </a:r>
            <a:r>
              <a:rPr kumimoji="0" lang="en-US" sz="1600" b="0" i="0" u="none" strike="noStrike" kern="1200" cap="none" spc="0" normalizeH="0" baseline="0" noProof="0" dirty="0" err="1" smtClean="0">
                <a:ln>
                  <a:noFill/>
                </a:ln>
                <a:solidFill>
                  <a:schemeClr val="tx1"/>
                </a:solidFill>
                <a:effectLst/>
                <a:uLnTx/>
                <a:uFillTx/>
                <a:latin typeface="+mn-lt"/>
                <a:ea typeface="Titillium Web Light"/>
                <a:cs typeface="Arial" pitchFamily="34" charset="0"/>
                <a:sym typeface="Titillium Web Light"/>
              </a:rPr>
              <a:t>Soni</a:t>
            </a:r>
            <a:r>
              <a:rPr kumimoji="0" lang="en-US" sz="1600" b="0" i="0" u="none" strike="noStrike" kern="1200" cap="none" spc="0" normalizeH="0" baseline="0" noProof="0" dirty="0" smtClean="0">
                <a:ln>
                  <a:noFill/>
                </a:ln>
                <a:solidFill>
                  <a:schemeClr val="tx1"/>
                </a:solidFill>
                <a:effectLst/>
                <a:uLnTx/>
                <a:uFillTx/>
                <a:latin typeface="+mn-lt"/>
                <a:ea typeface="Titillium Web Light"/>
                <a:cs typeface="Arial" pitchFamily="34" charset="0"/>
                <a:sym typeface="Titillium Web Light"/>
              </a:rPr>
              <a:t>		37	8C</a:t>
            </a:r>
          </a:p>
          <a:p>
            <a:pPr marL="400050" marR="0" lvl="0" indent="-400050" algn="l" defTabSz="457200" rtl="0" eaLnBrk="1" fontAlgn="auto" latinLnBrk="0" hangingPunct="1">
              <a:lnSpc>
                <a:spcPct val="115000"/>
              </a:lnSpc>
              <a:spcBef>
                <a:spcPct val="20000"/>
              </a:spcBef>
              <a:spcAft>
                <a:spcPts val="600"/>
              </a:spcAft>
              <a:buClr>
                <a:schemeClr val="tx1"/>
              </a:buClr>
              <a:buSzPct val="145000"/>
              <a:buFont typeface="Wingdings" pitchFamily="2" charset="2"/>
              <a:buChar char="§"/>
              <a:tabLst/>
              <a:defRPr/>
            </a:pPr>
            <a:r>
              <a:rPr kumimoji="0" lang="en-US" sz="1600" b="0" i="0" u="none" strike="noStrike" kern="1200" cap="none" spc="0" normalizeH="0" baseline="0" noProof="0" dirty="0" err="1" smtClean="0">
                <a:ln>
                  <a:noFill/>
                </a:ln>
                <a:solidFill>
                  <a:schemeClr val="tx1"/>
                </a:solidFill>
                <a:effectLst/>
                <a:uLnTx/>
                <a:uFillTx/>
                <a:latin typeface="+mn-lt"/>
                <a:ea typeface="Titillium Web Light"/>
                <a:cs typeface="Arial" pitchFamily="34" charset="0"/>
                <a:sym typeface="Titillium Web Light"/>
              </a:rPr>
              <a:t>Yashraj</a:t>
            </a:r>
            <a:r>
              <a:rPr kumimoji="0" lang="en-US" sz="1600" b="0" i="0" u="none" strike="noStrike" kern="1200" cap="none" spc="0" normalizeH="0" baseline="0" noProof="0" dirty="0" smtClean="0">
                <a:ln>
                  <a:noFill/>
                </a:ln>
                <a:solidFill>
                  <a:schemeClr val="tx1"/>
                </a:solidFill>
                <a:effectLst/>
                <a:uLnTx/>
                <a:uFillTx/>
                <a:latin typeface="+mn-lt"/>
                <a:ea typeface="Titillium Web Light"/>
                <a:cs typeface="Arial" pitchFamily="34" charset="0"/>
                <a:sym typeface="Titillium Web Light"/>
              </a:rPr>
              <a:t> </a:t>
            </a:r>
            <a:r>
              <a:rPr kumimoji="0" lang="en-US" sz="1600" b="0" i="0" u="none" strike="noStrike" kern="1200" cap="none" spc="0" normalizeH="0" baseline="0" noProof="0" dirty="0" err="1" smtClean="0">
                <a:ln>
                  <a:noFill/>
                </a:ln>
                <a:solidFill>
                  <a:schemeClr val="tx1"/>
                </a:solidFill>
                <a:effectLst/>
                <a:uLnTx/>
                <a:uFillTx/>
                <a:latin typeface="+mn-lt"/>
                <a:ea typeface="Titillium Web Light"/>
                <a:cs typeface="Arial" pitchFamily="34" charset="0"/>
                <a:sym typeface="Titillium Web Light"/>
              </a:rPr>
              <a:t>Chaturvedi</a:t>
            </a:r>
            <a:r>
              <a:rPr kumimoji="0" lang="en-US" sz="1600" b="0" i="0" u="none" strike="noStrike" kern="1200" cap="none" spc="0" normalizeH="0" baseline="0" noProof="0" dirty="0" smtClean="0">
                <a:ln>
                  <a:noFill/>
                </a:ln>
                <a:solidFill>
                  <a:schemeClr val="tx1"/>
                </a:solidFill>
                <a:effectLst/>
                <a:uLnTx/>
                <a:uFillTx/>
                <a:latin typeface="+mn-lt"/>
                <a:ea typeface="Titillium Web Light"/>
                <a:cs typeface="Arial" pitchFamily="34" charset="0"/>
                <a:sym typeface="Titillium Web Light"/>
              </a:rPr>
              <a:t> 		38	8C</a:t>
            </a:r>
          </a:p>
          <a:p>
            <a:pPr marL="400050" marR="0" lvl="0" indent="-400050" algn="l" defTabSz="457200" rtl="0" eaLnBrk="1" fontAlgn="auto" latinLnBrk="0" hangingPunct="1">
              <a:lnSpc>
                <a:spcPct val="115000"/>
              </a:lnSpc>
              <a:spcBef>
                <a:spcPct val="20000"/>
              </a:spcBef>
              <a:spcAft>
                <a:spcPts val="600"/>
              </a:spcAft>
              <a:buClr>
                <a:schemeClr val="tx1"/>
              </a:buClr>
              <a:buSzPct val="145000"/>
              <a:buFont typeface="Wingdings" pitchFamily="2" charset="2"/>
              <a:buChar char="§"/>
              <a:tabLst/>
              <a:defRPr/>
            </a:pPr>
            <a:r>
              <a:rPr kumimoji="0" lang="en-US" sz="1600" b="0" i="0" u="none" strike="noStrike" kern="1200" cap="none" spc="0" normalizeH="0" baseline="0" noProof="0" dirty="0" err="1" smtClean="0">
                <a:ln>
                  <a:noFill/>
                </a:ln>
                <a:solidFill>
                  <a:schemeClr val="tx1"/>
                </a:solidFill>
                <a:effectLst/>
                <a:uLnTx/>
                <a:uFillTx/>
                <a:latin typeface="+mn-lt"/>
                <a:ea typeface="Titillium Web Light"/>
                <a:cs typeface="Arial" pitchFamily="34" charset="0"/>
                <a:sym typeface="Titillium Web Light"/>
              </a:rPr>
              <a:t>Yukta</a:t>
            </a:r>
            <a:r>
              <a:rPr kumimoji="0" lang="en-US" sz="1600" b="0" i="0" u="none" strike="noStrike" kern="1200" cap="none" spc="0" normalizeH="0" baseline="0" noProof="0" dirty="0" smtClean="0">
                <a:ln>
                  <a:noFill/>
                </a:ln>
                <a:solidFill>
                  <a:schemeClr val="tx1"/>
                </a:solidFill>
                <a:effectLst/>
                <a:uLnTx/>
                <a:uFillTx/>
                <a:latin typeface="+mn-lt"/>
                <a:ea typeface="Titillium Web Light"/>
                <a:cs typeface="Arial" pitchFamily="34" charset="0"/>
                <a:sym typeface="Titillium Web Light"/>
              </a:rPr>
              <a:t> </a:t>
            </a:r>
            <a:r>
              <a:rPr kumimoji="0" lang="en-US" sz="1600" b="0" i="0" u="none" strike="noStrike" kern="1200" cap="none" spc="0" normalizeH="0" baseline="0" noProof="0" dirty="0" err="1" smtClean="0">
                <a:ln>
                  <a:noFill/>
                </a:ln>
                <a:solidFill>
                  <a:schemeClr val="tx1"/>
                </a:solidFill>
                <a:effectLst/>
                <a:uLnTx/>
                <a:uFillTx/>
                <a:latin typeface="+mn-lt"/>
                <a:ea typeface="Titillium Web Light"/>
                <a:cs typeface="Arial" pitchFamily="34" charset="0"/>
                <a:sym typeface="Titillium Web Light"/>
              </a:rPr>
              <a:t>Manek</a:t>
            </a:r>
            <a:r>
              <a:rPr kumimoji="0" lang="en-US" sz="1600" b="0" i="0" u="none" strike="noStrike" kern="1200" cap="none" spc="0" normalizeH="0" baseline="0" noProof="0" dirty="0" smtClean="0">
                <a:ln>
                  <a:noFill/>
                </a:ln>
                <a:solidFill>
                  <a:schemeClr val="tx1"/>
                </a:solidFill>
                <a:effectLst/>
                <a:uLnTx/>
                <a:uFillTx/>
                <a:latin typeface="+mn-lt"/>
                <a:ea typeface="Titillium Web Light"/>
                <a:cs typeface="Arial" pitchFamily="34" charset="0"/>
                <a:sym typeface="Titillium Web Light"/>
              </a:rPr>
              <a:t>		 	40	8C</a:t>
            </a:r>
          </a:p>
          <a:p>
            <a:pPr marL="0" marR="0" lvl="0" indent="0" algn="l" defTabSz="914400" rtl="0" eaLnBrk="1" fontAlgn="auto" latinLnBrk="0" hangingPunct="1">
              <a:lnSpc>
                <a:spcPct val="115000"/>
              </a:lnSpc>
              <a:spcBef>
                <a:spcPts val="0"/>
              </a:spcBef>
              <a:spcAft>
                <a:spcPts val="0"/>
              </a:spcAft>
              <a:buClr>
                <a:schemeClr val="accent3"/>
              </a:buClr>
              <a:buSzPts val="2400"/>
              <a:buFont typeface="Titillium Web Light"/>
              <a:buNone/>
              <a:tabLst/>
              <a:defRPr/>
            </a:pPr>
            <a:endParaRPr kumimoji="0" lang="en-US" sz="1600" b="1" i="0" u="none" strike="noStrike" kern="0" cap="none" spc="0" normalizeH="0" baseline="0" noProof="0" dirty="0">
              <a:ln>
                <a:noFill/>
              </a:ln>
              <a:solidFill>
                <a:schemeClr val="tx1"/>
              </a:solidFill>
              <a:effectLst/>
              <a:uLnTx/>
              <a:uFillTx/>
              <a:latin typeface="Titillium Web Light"/>
              <a:ea typeface="Titillium Web Light"/>
              <a:cs typeface="Titillium Web Light"/>
              <a:sym typeface="Titillium Web Light"/>
            </a:endParaRPr>
          </a:p>
        </p:txBody>
      </p:sp>
      <p:sp>
        <p:nvSpPr>
          <p:cNvPr id="12" name="Google Shape;97;p14"/>
          <p:cNvSpPr txBox="1">
            <a:spLocks/>
          </p:cNvSpPr>
          <p:nvPr/>
        </p:nvSpPr>
        <p:spPr>
          <a:xfrm>
            <a:off x="772800" y="3714750"/>
            <a:ext cx="4256400" cy="1371600"/>
          </a:xfrm>
          <a:prstGeom prst="rect">
            <a:avLst/>
          </a:prstGeom>
          <a:noFill/>
          <a:ln>
            <a:noFill/>
          </a:ln>
        </p:spPr>
        <p:txBody>
          <a:bodyPr spcFirstLastPara="1" wrap="square" lIns="0" tIns="0" rIns="0" bIns="0" anchor="t" anchorCtr="0">
            <a:noAutofit/>
          </a:bodyPr>
          <a:lstStyle/>
          <a:p>
            <a:pPr marL="400050" marR="0" lvl="0" indent="-400050" algn="l" defTabSz="457200" rtl="0" eaLnBrk="1" fontAlgn="auto" latinLnBrk="0" hangingPunct="1">
              <a:lnSpc>
                <a:spcPct val="100000"/>
              </a:lnSpc>
              <a:spcBef>
                <a:spcPct val="20000"/>
              </a:spcBef>
              <a:spcAft>
                <a:spcPts val="600"/>
              </a:spcAft>
              <a:buClr>
                <a:schemeClr val="tx1"/>
              </a:buClr>
              <a:buSzPct val="145000"/>
              <a:buFont typeface="Red Hat Text"/>
              <a:buNone/>
              <a:tabLst/>
              <a:defRPr/>
            </a:pPr>
            <a:r>
              <a:rPr kumimoji="0" lang="en-US" sz="2400" b="1" i="0" u="sng" strike="noStrike" kern="1200" cap="none" spc="0" normalizeH="0" baseline="0" noProof="0" dirty="0" smtClean="0">
                <a:ln>
                  <a:noFill/>
                </a:ln>
                <a:solidFill>
                  <a:schemeClr val="tx1"/>
                </a:solidFill>
                <a:effectLst/>
                <a:uLnTx/>
                <a:uFillTx/>
                <a:latin typeface="Red Hat Display Black" charset="0"/>
                <a:ea typeface="Red Hat Text"/>
                <a:cs typeface="Arial" pitchFamily="34" charset="0"/>
                <a:sym typeface="Red Hat Text"/>
              </a:rPr>
              <a:t>Guided By</a:t>
            </a:r>
          </a:p>
          <a:p>
            <a:pPr marL="400050" indent="-400050">
              <a:lnSpc>
                <a:spcPct val="90000"/>
              </a:lnSpc>
              <a:spcBef>
                <a:spcPts val="1000"/>
              </a:spcBef>
              <a:buClr>
                <a:schemeClr val="tx1"/>
              </a:buClr>
              <a:buSzPct val="108000"/>
              <a:buFont typeface="Wingdings" pitchFamily="2" charset="2"/>
              <a:buChar char="§"/>
            </a:pPr>
            <a:r>
              <a:rPr lang="en-US" sz="1600" dirty="0" smtClean="0">
                <a:solidFill>
                  <a:schemeClr val="tx1"/>
                </a:solidFill>
              </a:rPr>
              <a:t>Mr. </a:t>
            </a:r>
            <a:r>
              <a:rPr lang="en-US" sz="1600" dirty="0" err="1" smtClean="0">
                <a:solidFill>
                  <a:schemeClr val="tx1"/>
                </a:solidFill>
              </a:rPr>
              <a:t>Prageet</a:t>
            </a:r>
            <a:r>
              <a:rPr lang="en-US" sz="1600" dirty="0" smtClean="0">
                <a:solidFill>
                  <a:schemeClr val="tx1"/>
                </a:solidFill>
              </a:rPr>
              <a:t> </a:t>
            </a:r>
            <a:r>
              <a:rPr lang="en-US" sz="1600" dirty="0" err="1" smtClean="0">
                <a:solidFill>
                  <a:schemeClr val="tx1"/>
                </a:solidFill>
              </a:rPr>
              <a:t>Bajpai</a:t>
            </a:r>
            <a:r>
              <a:rPr lang="en-US" sz="1600" dirty="0" smtClean="0">
                <a:solidFill>
                  <a:schemeClr val="tx1"/>
                </a:solidFill>
              </a:rPr>
              <a:t> Sir</a:t>
            </a:r>
          </a:p>
          <a:p>
            <a:pPr marL="0" marR="0" lvl="0" indent="0" algn="l" defTabSz="914400" rtl="0" eaLnBrk="1" fontAlgn="auto" latinLnBrk="0" hangingPunct="1">
              <a:lnSpc>
                <a:spcPct val="100000"/>
              </a:lnSpc>
              <a:spcBef>
                <a:spcPts val="0"/>
              </a:spcBef>
              <a:spcAft>
                <a:spcPts val="0"/>
              </a:spcAft>
              <a:buClr>
                <a:schemeClr val="dk2"/>
              </a:buClr>
              <a:buSzPts val="2400"/>
              <a:buFont typeface="Red Hat Text"/>
              <a:buNone/>
              <a:tabLst/>
              <a:defRPr/>
            </a:pPr>
            <a:endParaRPr kumimoji="0" lang="en-US" sz="1600" b="1" i="0" u="none" strike="noStrike" kern="0" cap="none" spc="0" normalizeH="0" baseline="0" noProof="0" dirty="0">
              <a:ln>
                <a:noFill/>
              </a:ln>
              <a:solidFill>
                <a:schemeClr val="tx1"/>
              </a:solidFill>
              <a:effectLst/>
              <a:uLnTx/>
              <a:uFillTx/>
              <a:latin typeface="Red Hat Text"/>
              <a:ea typeface="Red Hat Text"/>
              <a:cs typeface="Red Hat Text"/>
              <a:sym typeface="Red Hat Tex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4" name="Google Shape;104;p13"/>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a:p>
        </p:txBody>
      </p:sp>
      <p:sp>
        <p:nvSpPr>
          <p:cNvPr id="22" name="Google Shape;85;p13"/>
          <p:cNvSpPr txBox="1">
            <a:spLocks noGrp="1"/>
          </p:cNvSpPr>
          <p:nvPr>
            <p:ph type="title"/>
          </p:nvPr>
        </p:nvSpPr>
        <p:spPr>
          <a:xfrm>
            <a:off x="855300" y="1108650"/>
            <a:ext cx="74334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400" u="sng" dirty="0" smtClean="0">
                <a:solidFill>
                  <a:schemeClr val="tx1"/>
                </a:solidFill>
              </a:rPr>
              <a:t>Instructions</a:t>
            </a:r>
            <a:endParaRPr sz="2400" u="sng">
              <a:solidFill>
                <a:schemeClr val="tx1"/>
              </a:solidFill>
            </a:endParaRPr>
          </a:p>
        </p:txBody>
      </p:sp>
      <p:sp>
        <p:nvSpPr>
          <p:cNvPr id="23" name="Google Shape;87;p13"/>
          <p:cNvSpPr txBox="1">
            <a:spLocks noGrp="1"/>
          </p:cNvSpPr>
          <p:nvPr>
            <p:ph type="body" idx="1"/>
          </p:nvPr>
        </p:nvSpPr>
        <p:spPr>
          <a:xfrm>
            <a:off x="855274" y="1733550"/>
            <a:ext cx="7374325" cy="3038600"/>
          </a:xfrm>
          <a:prstGeom prst="rect">
            <a:avLst/>
          </a:prstGeom>
        </p:spPr>
        <p:txBody>
          <a:bodyPr spcFirstLastPara="1" wrap="square" lIns="0" tIns="0" rIns="0" bIns="0" anchor="t" anchorCtr="0">
            <a:noAutofit/>
          </a:bodyPr>
          <a:lstStyle/>
          <a:p>
            <a:pPr marL="0" indent="0" algn="ctr">
              <a:buClr>
                <a:schemeClr val="dk1"/>
              </a:buClr>
              <a:buSzPts val="1100"/>
              <a:buNone/>
            </a:pPr>
            <a:r>
              <a:rPr lang="en-US" sz="1600" kern="1200" dirty="0" smtClean="0">
                <a:solidFill>
                  <a:schemeClr val="tx1"/>
                </a:solidFill>
                <a:latin typeface="Arial"/>
                <a:cs typeface="Arial" panose="020B0604020202020204" pitchFamily="34" charset="0"/>
              </a:rPr>
              <a:t>The </a:t>
            </a:r>
            <a:r>
              <a:rPr lang="en-US" sz="1600" kern="1200" dirty="0" smtClean="0">
                <a:solidFill>
                  <a:schemeClr val="tx1"/>
                </a:solidFill>
                <a:latin typeface="Arial"/>
                <a:cs typeface="Arial" panose="020B0604020202020204" pitchFamily="34" charset="0"/>
              </a:rPr>
              <a:t>Dues Notification Systems </a:t>
            </a:r>
            <a:r>
              <a:rPr lang="en-US" sz="1600" kern="1200" dirty="0" smtClean="0">
                <a:solidFill>
                  <a:schemeClr val="tx1"/>
                </a:solidFill>
                <a:latin typeface="Arial"/>
                <a:cs typeface="Arial" panose="020B0604020202020204" pitchFamily="34" charset="0"/>
              </a:rPr>
              <a:t>objective is to give an easier way for alerting </a:t>
            </a:r>
            <a:r>
              <a:rPr lang="en-US" sz="1600" kern="1200" dirty="0" smtClean="0">
                <a:solidFill>
                  <a:schemeClr val="tx1"/>
                </a:solidFill>
                <a:latin typeface="Arial"/>
                <a:cs typeface="Arial" panose="020B0604020202020204" pitchFamily="34" charset="0"/>
              </a:rPr>
              <a:t>dues. </a:t>
            </a:r>
            <a:r>
              <a:rPr lang="en-US" sz="1600" kern="1200" dirty="0" smtClean="0">
                <a:solidFill>
                  <a:schemeClr val="tx1"/>
                </a:solidFill>
                <a:latin typeface="Arial"/>
                <a:cs typeface="Arial" panose="020B0604020202020204" pitchFamily="34" charset="0"/>
              </a:rPr>
              <a:t>It consumes less amount of time when compared to the usual method of knowing that any students has been imposed with any </a:t>
            </a:r>
            <a:r>
              <a:rPr lang="en-US" sz="1600" kern="1200" dirty="0" smtClean="0">
                <a:solidFill>
                  <a:schemeClr val="tx1"/>
                </a:solidFill>
                <a:latin typeface="Arial"/>
                <a:cs typeface="Arial" panose="020B0604020202020204" pitchFamily="34" charset="0"/>
              </a:rPr>
              <a:t>dues. </a:t>
            </a:r>
            <a:r>
              <a:rPr lang="en-US" sz="1600" kern="1200" dirty="0" smtClean="0">
                <a:solidFill>
                  <a:schemeClr val="tx1"/>
                </a:solidFill>
                <a:latin typeface="Arial"/>
                <a:cs typeface="Arial" panose="020B0604020202020204" pitchFamily="34" charset="0"/>
              </a:rPr>
              <a:t>Even the details of every student and their different </a:t>
            </a:r>
            <a:r>
              <a:rPr lang="en-US" sz="1600" kern="1200" dirty="0" smtClean="0">
                <a:solidFill>
                  <a:schemeClr val="tx1"/>
                </a:solidFill>
                <a:latin typeface="Arial"/>
                <a:cs typeface="Arial" panose="020B0604020202020204" pitchFamily="34" charset="0"/>
              </a:rPr>
              <a:t>dues </a:t>
            </a:r>
            <a:r>
              <a:rPr lang="en-US" sz="1600" kern="1200" dirty="0" smtClean="0">
                <a:solidFill>
                  <a:schemeClr val="tx1"/>
                </a:solidFill>
                <a:latin typeface="Arial"/>
                <a:cs typeface="Arial" panose="020B0604020202020204" pitchFamily="34" charset="0"/>
              </a:rPr>
              <a:t>can be easily seen and can be checked more efficiently.</a:t>
            </a:r>
          </a:p>
        </p:txBody>
      </p:sp>
      <p:sp>
        <p:nvSpPr>
          <p:cNvPr id="24" name="Google Shape;89;p13"/>
          <p:cNvSpPr txBox="1">
            <a:spLocks/>
          </p:cNvSpPr>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p>
            <a:pPr marL="0" marR="0" lvl="0" indent="0" algn="r" defTabSz="914400" rtl="0" eaLnBrk="1" fontAlgn="auto" latinLnBrk="0" hangingPunct="1">
              <a:lnSpc>
                <a:spcPct val="90000"/>
              </a:lnSpc>
              <a:spcBef>
                <a:spcPts val="0"/>
              </a:spcBef>
              <a:spcAft>
                <a:spcPts val="0"/>
              </a:spcAft>
              <a:buClr>
                <a:srgbClr val="000000"/>
              </a:buClr>
              <a:buSzPts val="1200"/>
              <a:buFont typeface="Arial"/>
              <a:buNone/>
              <a:tabLst/>
              <a:defRPr/>
            </a:pPr>
            <a:fld id="{00000000-1234-1234-1234-123412341234}" type="slidenum">
              <a:rPr kumimoji="0" lang="en" sz="1200" b="1" i="0" u="none" strike="noStrike" kern="0" cap="none" spc="0" normalizeH="0" baseline="0" noProof="0" smtClean="0">
                <a:ln>
                  <a:noFill/>
                </a:ln>
                <a:solidFill>
                  <a:schemeClr val="bg1"/>
                </a:solidFill>
                <a:effectLst/>
                <a:uLnTx/>
                <a:uFillTx/>
                <a:latin typeface="Titillium Web"/>
                <a:ea typeface="Titillium Web"/>
                <a:cs typeface="Titillium Web"/>
                <a:sym typeface="Titillium Web"/>
              </a:rPr>
              <a:pPr marL="0" marR="0" lvl="0" indent="0" algn="r" defTabSz="914400" rtl="0" eaLnBrk="1" fontAlgn="auto" latinLnBrk="0" hangingPunct="1">
                <a:lnSpc>
                  <a:spcPct val="90000"/>
                </a:lnSpc>
                <a:spcBef>
                  <a:spcPts val="0"/>
                </a:spcBef>
                <a:spcAft>
                  <a:spcPts val="0"/>
                </a:spcAft>
                <a:buClr>
                  <a:srgbClr val="000000"/>
                </a:buClr>
                <a:buSzPts val="1200"/>
                <a:buFont typeface="Arial"/>
                <a:buNone/>
                <a:tabLst/>
                <a:defRPr/>
              </a:pPr>
              <a:t>3</a:t>
            </a:fld>
            <a:endParaRPr kumimoji="0" lang="en" sz="1200" b="1" i="0" u="none" strike="noStrike" kern="0" cap="none" spc="0" normalizeH="0" baseline="0" noProof="0" dirty="0">
              <a:ln>
                <a:noFill/>
              </a:ln>
              <a:solidFill>
                <a:schemeClr val="bg1"/>
              </a:solidFill>
              <a:effectLst/>
              <a:uLnTx/>
              <a:uFillTx/>
              <a:latin typeface="Titillium Web"/>
              <a:ea typeface="Titillium Web"/>
              <a:cs typeface="Titillium Web"/>
              <a:sym typeface="Titillium Web"/>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4" name="Google Shape;104;p13"/>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11" name="Google Shape;102;p15"/>
          <p:cNvSpPr txBox="1">
            <a:spLocks/>
          </p:cNvSpPr>
          <p:nvPr/>
        </p:nvSpPr>
        <p:spPr>
          <a:xfrm>
            <a:off x="2167800" y="895350"/>
            <a:ext cx="4614000" cy="333538"/>
          </a:xfrm>
          <a:prstGeom prst="rect">
            <a:avLst/>
          </a:prstGeom>
          <a:noFill/>
          <a:ln>
            <a:noFill/>
          </a:ln>
          <a:effectLst>
            <a:outerShdw dist="9525" dir="16200000" algn="bl" rotWithShape="0">
              <a:schemeClr val="lt1">
                <a:alpha val="35000"/>
              </a:schemeClr>
            </a:outerShdw>
          </a:effectLst>
        </p:spPr>
        <p:txBody>
          <a:bodyPr spcFirstLastPara="1" wrap="square" lIns="0" tIns="0" rIns="0" bIns="0" anchor="b" anchorCtr="0">
            <a:noAutofit/>
          </a:bodyPr>
          <a:lstStyle/>
          <a:p>
            <a:pPr marL="0" marR="0" lvl="0" indent="0" algn="ctr" defTabSz="914400" rtl="0" eaLnBrk="1" fontAlgn="auto" latinLnBrk="0" hangingPunct="1">
              <a:lnSpc>
                <a:spcPct val="90000"/>
              </a:lnSpc>
              <a:spcBef>
                <a:spcPts val="0"/>
              </a:spcBef>
              <a:spcAft>
                <a:spcPts val="0"/>
              </a:spcAft>
              <a:buClr>
                <a:schemeClr val="dk1"/>
              </a:buClr>
              <a:buSzPts val="3600"/>
              <a:buFont typeface="Titillium Web"/>
              <a:buNone/>
              <a:tabLst/>
              <a:defRPr/>
            </a:pPr>
            <a:r>
              <a:rPr kumimoji="0" lang="en-US" sz="2800" b="1" i="0" u="sng" strike="noStrike" kern="0" cap="none" spc="0" normalizeH="0" baseline="0" noProof="0" dirty="0" smtClean="0">
                <a:ln>
                  <a:noFill/>
                </a:ln>
                <a:solidFill>
                  <a:schemeClr val="dk1"/>
                </a:solidFill>
                <a:effectLst/>
                <a:uLnTx/>
                <a:uFillTx/>
                <a:latin typeface="Titillium Web"/>
                <a:ea typeface="Titillium Web"/>
                <a:cs typeface="Titillium Web"/>
                <a:sym typeface="Titillium Web"/>
              </a:rPr>
              <a:t>Literature review</a:t>
            </a:r>
            <a:endParaRPr kumimoji="0" lang="en-US" sz="2800" b="1" i="0" u="sng" strike="noStrike" kern="0" cap="none" spc="0" normalizeH="0" baseline="0" noProof="0" dirty="0">
              <a:ln>
                <a:noFill/>
              </a:ln>
              <a:solidFill>
                <a:schemeClr val="dk1"/>
              </a:solidFill>
              <a:effectLst/>
              <a:uLnTx/>
              <a:uFillTx/>
              <a:latin typeface="Titillium Web"/>
              <a:ea typeface="Titillium Web"/>
              <a:cs typeface="Titillium Web"/>
              <a:sym typeface="Titillium Web"/>
            </a:endParaRPr>
          </a:p>
        </p:txBody>
      </p:sp>
      <p:sp>
        <p:nvSpPr>
          <p:cNvPr id="12" name="Google Shape;103;p15"/>
          <p:cNvSpPr txBox="1">
            <a:spLocks/>
          </p:cNvSpPr>
          <p:nvPr/>
        </p:nvSpPr>
        <p:spPr>
          <a:xfrm>
            <a:off x="1524000" y="1428750"/>
            <a:ext cx="6400800" cy="295275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15000"/>
              </a:lnSpc>
              <a:spcBef>
                <a:spcPts val="0"/>
              </a:spcBef>
              <a:spcAft>
                <a:spcPts val="600"/>
              </a:spcAft>
              <a:buClr>
                <a:schemeClr val="tx1"/>
              </a:buClr>
              <a:buSzPts val="2000"/>
              <a:tabLst/>
              <a:defRPr/>
            </a:pPr>
            <a:r>
              <a:rPr kumimoji="0" lang="en-US" b="0" i="0" u="none" strike="noStrike" kern="0" cap="none" spc="0" normalizeH="0" baseline="0" noProof="0" dirty="0" smtClean="0">
                <a:ln>
                  <a:noFill/>
                </a:ln>
                <a:solidFill>
                  <a:schemeClr val="tx1"/>
                </a:solidFill>
                <a:effectLst/>
                <a:uLnTx/>
                <a:uFillTx/>
                <a:latin typeface="+mn-lt"/>
                <a:ea typeface="Titillium Web Light"/>
                <a:cs typeface="Titillium Web Light"/>
                <a:sym typeface="Titillium Web Light"/>
              </a:rPr>
              <a:t>In this presentation we are going to discuss about how dues are imposed on students and sometimes they don’t even get to know about it. There are various dues like lab dues, late fees dues, library dues, etc which are imposed on students and when the students don’t know about that, it keeps on increasing. Some students don’t even go college regularly or it is hard for faculties to contact them so that they can inform that particular student that they are imposed with some dues. Some colleges have their own website which have student login system where students can check all their details but many students forget to check regularly their dues and it keeps building up. In this project we have worked on a Dues Notification System where when a dues is imposed on a </a:t>
            </a:r>
            <a:r>
              <a:rPr kumimoji="0" lang="en-US" b="0" i="0" u="none" strike="noStrike" kern="0" cap="none" spc="0" normalizeH="0" baseline="0" noProof="0" dirty="0" err="1" smtClean="0">
                <a:ln>
                  <a:noFill/>
                </a:ln>
                <a:solidFill>
                  <a:schemeClr val="tx1"/>
                </a:solidFill>
                <a:effectLst/>
                <a:uLnTx/>
                <a:uFillTx/>
                <a:latin typeface="+mn-lt"/>
                <a:ea typeface="Titillium Web Light"/>
                <a:cs typeface="Titillium Web Light"/>
                <a:sym typeface="Titillium Web Light"/>
              </a:rPr>
              <a:t>a</a:t>
            </a:r>
            <a:r>
              <a:rPr kumimoji="0" lang="en-US" b="0" i="0" u="none" strike="noStrike" kern="0" cap="none" spc="0" normalizeH="0" baseline="0" noProof="0" dirty="0" smtClean="0">
                <a:ln>
                  <a:noFill/>
                </a:ln>
                <a:solidFill>
                  <a:schemeClr val="tx1"/>
                </a:solidFill>
                <a:effectLst/>
                <a:uLnTx/>
                <a:uFillTx/>
                <a:latin typeface="+mn-lt"/>
                <a:ea typeface="Titillium Web Light"/>
                <a:cs typeface="Titillium Web Light"/>
                <a:sym typeface="Titillium Web Light"/>
              </a:rPr>
              <a:t> student, they will receive a text message that he/she is imposed with any kind of dues with some amount. It is easy for admin to keep and notify every student about their dues.</a:t>
            </a:r>
            <a:endParaRPr kumimoji="0" lang="en-US" b="0" i="0" u="none" strike="noStrike" kern="0" cap="none" spc="0" normalizeH="0" baseline="0" noProof="0" dirty="0">
              <a:ln>
                <a:noFill/>
              </a:ln>
              <a:solidFill>
                <a:schemeClr val="tx1"/>
              </a:solidFill>
              <a:effectLst/>
              <a:uLnTx/>
              <a:uFillTx/>
              <a:latin typeface="+mn-lt"/>
              <a:ea typeface="Titillium Web Light"/>
              <a:cs typeface="Titillium Web Light"/>
              <a:sym typeface="Titillium Web Ligh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4" name="Google Shape;104;p13"/>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11" name="Google Shape;149;p20"/>
          <p:cNvSpPr txBox="1">
            <a:spLocks noGrp="1"/>
          </p:cNvSpPr>
          <p:nvPr>
            <p:ph type="title"/>
          </p:nvPr>
        </p:nvSpPr>
        <p:spPr>
          <a:xfrm>
            <a:off x="4800600" y="285750"/>
            <a:ext cx="4191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u="sng" dirty="0" smtClean="0"/>
              <a:t>Hardware Requirement</a:t>
            </a:r>
            <a:endParaRPr sz="2800" u="sng"/>
          </a:p>
        </p:txBody>
      </p:sp>
      <p:sp>
        <p:nvSpPr>
          <p:cNvPr id="12" name="Google Shape;150;p20"/>
          <p:cNvSpPr txBox="1">
            <a:spLocks noGrp="1"/>
          </p:cNvSpPr>
          <p:nvPr>
            <p:ph type="body" idx="1"/>
          </p:nvPr>
        </p:nvSpPr>
        <p:spPr>
          <a:xfrm>
            <a:off x="4800600" y="742950"/>
            <a:ext cx="3962400" cy="1447800"/>
          </a:xfrm>
          <a:prstGeom prst="rect">
            <a:avLst/>
          </a:prstGeom>
        </p:spPr>
        <p:txBody>
          <a:bodyPr spcFirstLastPara="1" wrap="square" lIns="0" tIns="0" rIns="0" bIns="0" anchor="t" anchorCtr="0">
            <a:noAutofit/>
          </a:bodyPr>
          <a:lstStyle/>
          <a:p>
            <a:pPr>
              <a:buClr>
                <a:schemeClr val="tx1"/>
              </a:buClr>
              <a:buFont typeface="Wingdings" pitchFamily="2" charset="2"/>
              <a:buChar char="§"/>
            </a:pPr>
            <a:r>
              <a:rPr lang="en-US" sz="1200" dirty="0" smtClean="0">
                <a:solidFill>
                  <a:schemeClr val="tx1"/>
                </a:solidFill>
                <a:latin typeface="+mn-lt"/>
              </a:rPr>
              <a:t>System : 	Intel3core</a:t>
            </a:r>
          </a:p>
          <a:p>
            <a:pPr>
              <a:buClr>
                <a:schemeClr val="tx1"/>
              </a:buClr>
              <a:buFont typeface="Wingdings" pitchFamily="2" charset="2"/>
              <a:buChar char="§"/>
            </a:pPr>
            <a:r>
              <a:rPr lang="en-US" sz="1200" dirty="0" smtClean="0">
                <a:solidFill>
                  <a:schemeClr val="tx1"/>
                </a:solidFill>
                <a:latin typeface="+mn-lt"/>
              </a:rPr>
              <a:t>Hard disk : 	8GB</a:t>
            </a:r>
          </a:p>
          <a:p>
            <a:pPr>
              <a:buClr>
                <a:schemeClr val="tx1"/>
              </a:buClr>
              <a:buFont typeface="Wingdings" pitchFamily="2" charset="2"/>
              <a:buChar char="§"/>
            </a:pPr>
            <a:r>
              <a:rPr lang="en-US" sz="1200" dirty="0" smtClean="0">
                <a:solidFill>
                  <a:schemeClr val="tx1"/>
                </a:solidFill>
                <a:latin typeface="+mn-lt"/>
              </a:rPr>
              <a:t>Monitor : 	14’ color monitor</a:t>
            </a:r>
          </a:p>
          <a:p>
            <a:pPr>
              <a:buClr>
                <a:schemeClr val="tx1"/>
              </a:buClr>
              <a:buFont typeface="Wingdings" pitchFamily="2" charset="2"/>
              <a:buChar char="§"/>
            </a:pPr>
            <a:r>
              <a:rPr lang="en-US" sz="1200" dirty="0" smtClean="0">
                <a:solidFill>
                  <a:schemeClr val="tx1"/>
                </a:solidFill>
                <a:latin typeface="+mn-lt"/>
              </a:rPr>
              <a:t>Mouse : 	Optical mouse</a:t>
            </a:r>
          </a:p>
          <a:p>
            <a:pPr marL="0" lvl="0" indent="0" algn="l" rtl="0">
              <a:spcBef>
                <a:spcPts val="0"/>
              </a:spcBef>
              <a:spcAft>
                <a:spcPts val="0"/>
              </a:spcAft>
              <a:buClr>
                <a:schemeClr val="tx1"/>
              </a:buClr>
              <a:buFont typeface="Wingdings" pitchFamily="2" charset="2"/>
              <a:buChar char="§"/>
            </a:pPr>
            <a:endParaRPr sz="1200">
              <a:solidFill>
                <a:schemeClr val="tx1"/>
              </a:solidFill>
              <a:latin typeface="+mn-lt"/>
            </a:endParaRPr>
          </a:p>
        </p:txBody>
      </p:sp>
      <p:sp>
        <p:nvSpPr>
          <p:cNvPr id="13" name="Google Shape;149;p20"/>
          <p:cNvSpPr txBox="1">
            <a:spLocks/>
          </p:cNvSpPr>
          <p:nvPr/>
        </p:nvSpPr>
        <p:spPr>
          <a:xfrm>
            <a:off x="457200" y="2343150"/>
            <a:ext cx="4184267" cy="396300"/>
          </a:xfrm>
          <a:prstGeom prst="rect">
            <a:avLst/>
          </a:prstGeom>
          <a:noFill/>
          <a:ln>
            <a:noFill/>
          </a:ln>
        </p:spPr>
        <p:txBody>
          <a:bodyPr spcFirstLastPara="1" wrap="square" lIns="0" tIns="0" rIns="0" bIns="0" anchor="b" anchorCtr="0">
            <a:noAutofit/>
          </a:bodyPr>
          <a:lstStyle/>
          <a:p>
            <a:pPr marL="0" marR="0" lvl="0" indent="0" defTabSz="914400" rtl="0" eaLnBrk="1" fontAlgn="auto" latinLnBrk="0" hangingPunct="1">
              <a:lnSpc>
                <a:spcPct val="90000"/>
              </a:lnSpc>
              <a:spcBef>
                <a:spcPts val="0"/>
              </a:spcBef>
              <a:spcAft>
                <a:spcPts val="0"/>
              </a:spcAft>
              <a:buClr>
                <a:schemeClr val="dk1"/>
              </a:buClr>
              <a:buSzPts val="3200"/>
              <a:buFont typeface="Red Hat Display Black"/>
              <a:buNone/>
              <a:tabLst/>
              <a:defRPr/>
            </a:pPr>
            <a:r>
              <a:rPr kumimoji="0" lang="en-US" sz="2800" b="1" i="0" u="sng" strike="noStrike" kern="0" cap="none" spc="0" normalizeH="0" baseline="0" noProof="0" dirty="0" smtClean="0">
                <a:ln>
                  <a:noFill/>
                </a:ln>
                <a:solidFill>
                  <a:schemeClr val="dk1"/>
                </a:solidFill>
                <a:effectLst/>
                <a:uLnTx/>
                <a:uFillTx/>
                <a:latin typeface="Titillium Web" charset="0"/>
                <a:ea typeface="Tahoma" pitchFamily="34" charset="0"/>
                <a:cs typeface="Tahoma" pitchFamily="34" charset="0"/>
                <a:sym typeface="Red Hat Display Black"/>
              </a:rPr>
              <a:t>Software Requirement</a:t>
            </a:r>
            <a:endParaRPr kumimoji="0" lang="en-US" sz="2800" b="1" i="0" u="sng" strike="noStrike" kern="0" cap="none" spc="0" normalizeH="0" baseline="0" noProof="0" dirty="0">
              <a:ln>
                <a:noFill/>
              </a:ln>
              <a:solidFill>
                <a:schemeClr val="dk1"/>
              </a:solidFill>
              <a:effectLst/>
              <a:uLnTx/>
              <a:uFillTx/>
              <a:latin typeface="Titillium Web" charset="0"/>
              <a:ea typeface="Tahoma" pitchFamily="34" charset="0"/>
              <a:cs typeface="Tahoma" pitchFamily="34" charset="0"/>
              <a:sym typeface="Red Hat Display Black"/>
            </a:endParaRPr>
          </a:p>
        </p:txBody>
      </p:sp>
      <p:sp>
        <p:nvSpPr>
          <p:cNvPr id="14" name="Google Shape;150;p20"/>
          <p:cNvSpPr txBox="1">
            <a:spLocks noGrp="1"/>
          </p:cNvSpPr>
          <p:nvPr>
            <p:ph type="body" idx="1"/>
          </p:nvPr>
        </p:nvSpPr>
        <p:spPr>
          <a:xfrm>
            <a:off x="516300" y="2800350"/>
            <a:ext cx="4267200" cy="1905000"/>
          </a:xfrm>
          <a:prstGeom prst="rect">
            <a:avLst/>
          </a:prstGeom>
        </p:spPr>
        <p:txBody>
          <a:bodyPr spcFirstLastPara="1" wrap="square" lIns="0" tIns="0" rIns="0" bIns="0" anchor="t" anchorCtr="0">
            <a:noAutofit/>
          </a:bodyPr>
          <a:lstStyle/>
          <a:p>
            <a:pPr>
              <a:buClr>
                <a:schemeClr val="tx1"/>
              </a:buClr>
              <a:buFont typeface="Wingdings" pitchFamily="2" charset="2"/>
              <a:buChar char="§"/>
            </a:pPr>
            <a:r>
              <a:rPr lang="en-US" sz="1200" dirty="0" smtClean="0">
                <a:solidFill>
                  <a:schemeClr val="tx1"/>
                </a:solidFill>
                <a:latin typeface="+mn-lt"/>
              </a:rPr>
              <a:t>Operating system : Windows 7/8/10</a:t>
            </a:r>
          </a:p>
          <a:p>
            <a:pPr>
              <a:buClr>
                <a:schemeClr val="tx1"/>
              </a:buClr>
              <a:buFont typeface="Wingdings" pitchFamily="2" charset="2"/>
              <a:buChar char="§"/>
            </a:pPr>
            <a:r>
              <a:rPr lang="en-US" sz="1200" dirty="0" smtClean="0">
                <a:solidFill>
                  <a:schemeClr val="tx1"/>
                </a:solidFill>
                <a:latin typeface="+mn-lt"/>
              </a:rPr>
              <a:t>Coding language : </a:t>
            </a:r>
          </a:p>
          <a:p>
            <a:pPr lvl="1">
              <a:buClr>
                <a:schemeClr val="tx1"/>
              </a:buClr>
              <a:buFont typeface="Courier New" pitchFamily="49" charset="0"/>
              <a:buChar char="o"/>
            </a:pPr>
            <a:r>
              <a:rPr lang="en-US" sz="1200" dirty="0" smtClean="0">
                <a:solidFill>
                  <a:schemeClr val="tx1"/>
                </a:solidFill>
                <a:latin typeface="+mn-lt"/>
              </a:rPr>
              <a:t>Front End :- HTML, CSS, Bootstrap, JavaScript</a:t>
            </a:r>
          </a:p>
          <a:p>
            <a:pPr lvl="1">
              <a:buClr>
                <a:schemeClr val="tx1"/>
              </a:buClr>
              <a:buFont typeface="Courier New" pitchFamily="49" charset="0"/>
              <a:buChar char="o"/>
            </a:pPr>
            <a:r>
              <a:rPr lang="en-US" sz="1200" dirty="0" smtClean="0">
                <a:solidFill>
                  <a:schemeClr val="tx1"/>
                </a:solidFill>
                <a:latin typeface="+mn-lt"/>
              </a:rPr>
              <a:t>Back End :- PHP, </a:t>
            </a:r>
            <a:r>
              <a:rPr lang="en-US" sz="1200" dirty="0" err="1" smtClean="0">
                <a:solidFill>
                  <a:schemeClr val="tx1"/>
                </a:solidFill>
                <a:latin typeface="+mn-lt"/>
              </a:rPr>
              <a:t>MySQL</a:t>
            </a:r>
            <a:endParaRPr lang="en-US" sz="1200" dirty="0" smtClean="0">
              <a:solidFill>
                <a:schemeClr val="tx1"/>
              </a:solidFill>
              <a:latin typeface="+mn-lt"/>
            </a:endParaRPr>
          </a:p>
          <a:p>
            <a:pPr lvl="1">
              <a:buClr>
                <a:schemeClr val="tx1"/>
              </a:buClr>
              <a:buFont typeface="Wingdings" pitchFamily="2" charset="2"/>
              <a:buChar char="§"/>
            </a:pPr>
            <a:endParaRPr lang="en-US" sz="1200" dirty="0" smtClean="0">
              <a:solidFill>
                <a:schemeClr val="tx1"/>
              </a:solidFill>
              <a:latin typeface="+mn-lt"/>
            </a:endParaRPr>
          </a:p>
          <a:p>
            <a:pPr>
              <a:buClr>
                <a:schemeClr val="tx1"/>
              </a:buClr>
              <a:buFont typeface="Wingdings" pitchFamily="2" charset="2"/>
              <a:buChar char="§"/>
            </a:pPr>
            <a:r>
              <a:rPr lang="en-US" sz="1200" dirty="0" smtClean="0">
                <a:solidFill>
                  <a:schemeClr val="tx1"/>
                </a:solidFill>
                <a:latin typeface="+mn-lt"/>
              </a:rPr>
              <a:t>Database : </a:t>
            </a:r>
            <a:r>
              <a:rPr lang="en-US" sz="1200" dirty="0" err="1" smtClean="0">
                <a:solidFill>
                  <a:schemeClr val="tx1"/>
                </a:solidFill>
                <a:latin typeface="+mn-lt"/>
              </a:rPr>
              <a:t>phpMyAdmin</a:t>
            </a:r>
            <a:endParaRPr lang="en-US" sz="1200" dirty="0" smtClean="0">
              <a:solidFill>
                <a:schemeClr val="tx1"/>
              </a:solidFill>
              <a:latin typeface="+mn-lt"/>
            </a:endParaRPr>
          </a:p>
          <a:p>
            <a:endParaRPr lang="en-US" sz="1200" dirty="0" smtClean="0">
              <a:solidFill>
                <a:schemeClr val="tx1"/>
              </a:solidFill>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4" name="Google Shape;104;p13"/>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13" name="Title 1"/>
          <p:cNvSpPr txBox="1">
            <a:spLocks/>
          </p:cNvSpPr>
          <p:nvPr/>
        </p:nvSpPr>
        <p:spPr>
          <a:xfrm>
            <a:off x="2303100" y="438150"/>
            <a:ext cx="4631100" cy="609600"/>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6000"/>
              <a:buFont typeface="Red Hat Display Black"/>
              <a:buNone/>
              <a:tabLst/>
              <a:defRPr/>
            </a:pPr>
            <a:r>
              <a:rPr kumimoji="0" lang="en-US" sz="2000" b="1" i="0" u="sng" strike="noStrike" kern="0" cap="none" spc="0" normalizeH="0" baseline="0" noProof="0" dirty="0" smtClean="0">
                <a:ln>
                  <a:noFill/>
                </a:ln>
                <a:solidFill>
                  <a:schemeClr val="tx1"/>
                </a:solidFill>
                <a:effectLst/>
                <a:uLnTx/>
                <a:uFillTx/>
                <a:latin typeface="Red Hat Display Black"/>
                <a:ea typeface="Red Hat Display Black"/>
                <a:cs typeface="Red Hat Display Black"/>
                <a:sym typeface="Red Hat Display Black"/>
              </a:rPr>
              <a:t>Work Flow Diagram</a:t>
            </a:r>
            <a:endParaRPr kumimoji="0" lang="en-US" sz="2000" b="1" i="0" u="sng" strike="noStrike" kern="0" cap="none" spc="0" normalizeH="0" baseline="0" noProof="0" dirty="0">
              <a:ln>
                <a:noFill/>
              </a:ln>
              <a:solidFill>
                <a:schemeClr val="tx1"/>
              </a:solidFill>
              <a:effectLst/>
              <a:uLnTx/>
              <a:uFillTx/>
              <a:latin typeface="Red Hat Display Black"/>
              <a:ea typeface="Red Hat Display Black"/>
              <a:cs typeface="Red Hat Display Black"/>
              <a:sym typeface="Red Hat Display Black"/>
            </a:endParaRPr>
          </a:p>
        </p:txBody>
      </p:sp>
      <p:pic>
        <p:nvPicPr>
          <p:cNvPr id="1026" name="Picture 2" descr="C:\Users\user\Desktop\major- (fine alert system)\Screenshot (1281).png"/>
          <p:cNvPicPr>
            <a:picLocks noChangeAspect="1" noChangeArrowheads="1"/>
          </p:cNvPicPr>
          <p:nvPr/>
        </p:nvPicPr>
        <p:blipFill>
          <a:blip r:embed="rId3"/>
          <a:srcRect/>
          <a:stretch>
            <a:fillRect/>
          </a:stretch>
        </p:blipFill>
        <p:spPr bwMode="auto">
          <a:xfrm>
            <a:off x="2057400" y="1123950"/>
            <a:ext cx="5441950" cy="3638550"/>
          </a:xfrm>
          <a:prstGeom prst="rect">
            <a:avLst/>
          </a:prstGeom>
          <a:noFill/>
          <a:ln w="12700">
            <a:solidFill>
              <a:schemeClr val="tx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4" name="Google Shape;104;p13"/>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11" name="Google Shape;114;p17"/>
          <p:cNvSpPr txBox="1">
            <a:spLocks noGrp="1"/>
          </p:cNvSpPr>
          <p:nvPr>
            <p:ph type="title"/>
          </p:nvPr>
        </p:nvSpPr>
        <p:spPr>
          <a:xfrm>
            <a:off x="2548800" y="895350"/>
            <a:ext cx="4004400" cy="548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800" u="sng" dirty="0" smtClean="0"/>
              <a:t>Application</a:t>
            </a:r>
            <a:endParaRPr sz="2800" u="sng"/>
          </a:p>
        </p:txBody>
      </p:sp>
      <p:sp>
        <p:nvSpPr>
          <p:cNvPr id="15" name="Google Shape;103;p15"/>
          <p:cNvSpPr txBox="1">
            <a:spLocks/>
          </p:cNvSpPr>
          <p:nvPr/>
        </p:nvSpPr>
        <p:spPr>
          <a:xfrm>
            <a:off x="1600200" y="1600200"/>
            <a:ext cx="5943600" cy="2343150"/>
          </a:xfrm>
          <a:prstGeom prst="rect">
            <a:avLst/>
          </a:prstGeom>
          <a:noFill/>
          <a:ln>
            <a:noFill/>
          </a:ln>
        </p:spPr>
        <p:txBody>
          <a:bodyPr spcFirstLastPara="1" wrap="square" lIns="0" tIns="0" rIns="0" bIns="0" anchor="t" anchorCtr="0">
            <a:noAutofit/>
          </a:bodyPr>
          <a:lstStyle/>
          <a:p>
            <a:pPr algn="ctr">
              <a:buClr>
                <a:schemeClr val="tx1"/>
              </a:buClr>
              <a:buSzPct val="162000"/>
              <a:buNone/>
            </a:pPr>
            <a:r>
              <a:rPr lang="en-US" dirty="0" smtClean="0"/>
              <a:t>This system can be used in various colleges and schools where students are imposed with </a:t>
            </a:r>
            <a:r>
              <a:rPr lang="en-US" dirty="0" smtClean="0"/>
              <a:t>dues </a:t>
            </a:r>
            <a:r>
              <a:rPr lang="en-US" dirty="0" smtClean="0"/>
              <a:t>and they should be notified about that. In school, parents will get notified when their children’s fees is </a:t>
            </a:r>
            <a:r>
              <a:rPr lang="en-US" dirty="0" smtClean="0"/>
              <a:t>dues </a:t>
            </a:r>
            <a:r>
              <a:rPr lang="en-US" dirty="0" smtClean="0"/>
              <a:t>or when a children is imposed with some </a:t>
            </a:r>
            <a:r>
              <a:rPr lang="en-US" dirty="0" smtClean="0"/>
              <a:t>dues. </a:t>
            </a:r>
            <a:r>
              <a:rPr lang="en-US" dirty="0" smtClean="0"/>
              <a:t>Usually parents doesn’t know about their children misbehavior and </a:t>
            </a:r>
            <a:r>
              <a:rPr lang="en-US" dirty="0" smtClean="0"/>
              <a:t>dues </a:t>
            </a:r>
            <a:r>
              <a:rPr lang="en-US" dirty="0" smtClean="0"/>
              <a:t>to that they are imposed with some </a:t>
            </a:r>
            <a:r>
              <a:rPr lang="en-US" dirty="0" smtClean="0"/>
              <a:t>dues, </a:t>
            </a:r>
            <a:r>
              <a:rPr lang="en-US" dirty="0" smtClean="0"/>
              <a:t>and sometimes they lie about the </a:t>
            </a:r>
            <a:r>
              <a:rPr lang="en-US" dirty="0" smtClean="0"/>
              <a:t>dues </a:t>
            </a:r>
            <a:r>
              <a:rPr lang="en-US" dirty="0" smtClean="0"/>
              <a:t>and take money for other reasons. It will be very effective as the school faculties will directly be sending message to the parent.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4" name="Google Shape;104;p13"/>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11" name="Google Shape;149;p20"/>
          <p:cNvSpPr txBox="1">
            <a:spLocks/>
          </p:cNvSpPr>
          <p:nvPr/>
        </p:nvSpPr>
        <p:spPr>
          <a:xfrm>
            <a:off x="4419600" y="285750"/>
            <a:ext cx="4707300" cy="396300"/>
          </a:xfrm>
          <a:prstGeom prst="rect">
            <a:avLst/>
          </a:prstGeom>
          <a:noFill/>
          <a:ln>
            <a:noFill/>
          </a:ln>
        </p:spPr>
        <p:txBody>
          <a:bodyPr spcFirstLastPara="1" wrap="square" lIns="0" tIns="0" rIns="0" bIns="0" anchor="b" anchorCtr="0">
            <a:noAutofit/>
          </a:bodyPr>
          <a:lstStyle/>
          <a:p>
            <a:pPr marL="0" marR="0" lvl="0" indent="0" algn="l" defTabSz="914400" rtl="0" eaLnBrk="1" fontAlgn="auto" latinLnBrk="0" hangingPunct="1">
              <a:lnSpc>
                <a:spcPct val="90000"/>
              </a:lnSpc>
              <a:spcBef>
                <a:spcPts val="0"/>
              </a:spcBef>
              <a:spcAft>
                <a:spcPts val="0"/>
              </a:spcAft>
              <a:buClr>
                <a:schemeClr val="dk1"/>
              </a:buClr>
              <a:buSzPts val="6000"/>
              <a:buFont typeface="Red Hat Display Black"/>
              <a:buNone/>
              <a:tabLst/>
              <a:defRPr/>
            </a:pPr>
            <a:r>
              <a:rPr kumimoji="0" lang="en-US" sz="2400" b="1" i="0" u="sng" strike="noStrike" kern="0" cap="none" spc="0" normalizeH="0" baseline="0" noProof="0" dirty="0" smtClean="0">
                <a:ln>
                  <a:noFill/>
                </a:ln>
                <a:solidFill>
                  <a:schemeClr val="dk1"/>
                </a:solidFill>
                <a:effectLst/>
                <a:uLnTx/>
                <a:uFillTx/>
                <a:latin typeface="Red Hat Display Black"/>
                <a:ea typeface="Red Hat Display Black"/>
                <a:cs typeface="Red Hat Display Black"/>
                <a:sym typeface="Red Hat Display Black"/>
              </a:rPr>
              <a:t>Advantages</a:t>
            </a:r>
            <a:endParaRPr kumimoji="0" lang="en-US" sz="2400" b="1" i="0" u="sng" strike="noStrike" kern="0" cap="none" spc="0" normalizeH="0" baseline="0" noProof="0" dirty="0">
              <a:ln>
                <a:noFill/>
              </a:ln>
              <a:solidFill>
                <a:schemeClr val="dk1"/>
              </a:solidFill>
              <a:effectLst/>
              <a:uLnTx/>
              <a:uFillTx/>
              <a:latin typeface="Red Hat Display Black"/>
              <a:ea typeface="Red Hat Display Black"/>
              <a:cs typeface="Red Hat Display Black"/>
              <a:sym typeface="Red Hat Display Black"/>
            </a:endParaRPr>
          </a:p>
        </p:txBody>
      </p:sp>
      <p:sp>
        <p:nvSpPr>
          <p:cNvPr id="12" name="Google Shape;150;p20"/>
          <p:cNvSpPr txBox="1">
            <a:spLocks/>
          </p:cNvSpPr>
          <p:nvPr/>
        </p:nvSpPr>
        <p:spPr>
          <a:xfrm>
            <a:off x="4419600" y="742950"/>
            <a:ext cx="3962400" cy="1447800"/>
          </a:xfrm>
          <a:prstGeom prst="rect">
            <a:avLst/>
          </a:prstGeom>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chemeClr val="tx1"/>
              </a:buClr>
              <a:buSzTx/>
              <a:buFont typeface="Wingdings" pitchFamily="2" charset="2"/>
              <a:buChar char="§"/>
              <a:tabLst/>
              <a:defRPr/>
            </a:pPr>
            <a:r>
              <a:rPr kumimoji="0" lang="en-US" sz="1400" b="0" i="0" u="none" strike="noStrike" kern="0" cap="none" spc="0" normalizeH="0" baseline="0" noProof="0" dirty="0" smtClean="0">
                <a:ln>
                  <a:noFill/>
                </a:ln>
                <a:solidFill>
                  <a:schemeClr val="tx1"/>
                </a:solidFill>
                <a:effectLst/>
                <a:uLnTx/>
                <a:uFillTx/>
                <a:latin typeface="+mn-lt"/>
                <a:ea typeface="Arial"/>
                <a:cs typeface="Arial"/>
                <a:sym typeface="Arial"/>
              </a:rPr>
              <a:t>Easy and immediate notification of imposed</a:t>
            </a:r>
            <a:r>
              <a:rPr kumimoji="0" lang="en-US" sz="1400" b="0" i="0" u="none" strike="noStrike" kern="0" cap="none" spc="0" normalizeH="0" noProof="0" dirty="0" smtClean="0">
                <a:ln>
                  <a:noFill/>
                </a:ln>
                <a:solidFill>
                  <a:schemeClr val="tx1"/>
                </a:solidFill>
                <a:effectLst/>
                <a:uLnTx/>
                <a:uFillTx/>
                <a:latin typeface="+mn-lt"/>
                <a:ea typeface="Arial"/>
                <a:cs typeface="Arial"/>
                <a:sym typeface="Arial"/>
              </a:rPr>
              <a:t> </a:t>
            </a:r>
            <a:r>
              <a:rPr kumimoji="0" lang="en-US" sz="1400" b="0" i="0" u="none" strike="noStrike" kern="0" cap="none" spc="0" normalizeH="0" noProof="0" dirty="0" smtClean="0">
                <a:ln>
                  <a:noFill/>
                </a:ln>
                <a:solidFill>
                  <a:schemeClr val="tx1"/>
                </a:solidFill>
                <a:effectLst/>
                <a:uLnTx/>
                <a:uFillTx/>
                <a:latin typeface="+mn-lt"/>
                <a:ea typeface="Arial"/>
                <a:cs typeface="Arial"/>
                <a:sym typeface="Arial"/>
              </a:rPr>
              <a:t>dues.</a:t>
            </a:r>
            <a:endParaRPr kumimoji="0" lang="en-US" sz="1400" b="0" i="0" u="none" strike="noStrike" kern="0" cap="none" spc="0" normalizeH="0" noProof="0" dirty="0" smtClean="0">
              <a:ln>
                <a:noFill/>
              </a:ln>
              <a:solidFill>
                <a:schemeClr val="tx1"/>
              </a:solidFill>
              <a:effectLst/>
              <a:uLnTx/>
              <a:uFillTx/>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
                <a:schemeClr val="tx1"/>
              </a:buClr>
              <a:buSzTx/>
              <a:buFont typeface="Wingdings" pitchFamily="2" charset="2"/>
              <a:buChar char="§"/>
              <a:tabLst/>
              <a:defRPr/>
            </a:pPr>
            <a:r>
              <a:rPr lang="en-US" baseline="0" dirty="0" smtClean="0">
                <a:solidFill>
                  <a:schemeClr val="tx1"/>
                </a:solidFill>
                <a:latin typeface="+mn-lt"/>
              </a:rPr>
              <a:t>Efficiently</a:t>
            </a:r>
            <a:r>
              <a:rPr lang="en-US" dirty="0" smtClean="0">
                <a:solidFill>
                  <a:schemeClr val="tx1"/>
                </a:solidFill>
                <a:latin typeface="+mn-lt"/>
              </a:rPr>
              <a:t> organized students previous </a:t>
            </a:r>
            <a:r>
              <a:rPr lang="en-US" dirty="0" smtClean="0">
                <a:solidFill>
                  <a:schemeClr val="tx1"/>
                </a:solidFill>
                <a:latin typeface="+mn-lt"/>
              </a:rPr>
              <a:t>dues </a:t>
            </a:r>
            <a:r>
              <a:rPr lang="en-US" dirty="0" smtClean="0">
                <a:solidFill>
                  <a:schemeClr val="tx1"/>
                </a:solidFill>
                <a:latin typeface="+mn-lt"/>
              </a:rPr>
              <a:t>and details.</a:t>
            </a:r>
          </a:p>
          <a:p>
            <a:pPr marL="0" marR="0" lvl="0" indent="0" algn="l" defTabSz="914400" rtl="0" eaLnBrk="1" fontAlgn="auto" latinLnBrk="0" hangingPunct="1">
              <a:lnSpc>
                <a:spcPct val="100000"/>
              </a:lnSpc>
              <a:spcBef>
                <a:spcPts val="0"/>
              </a:spcBef>
              <a:spcAft>
                <a:spcPts val="0"/>
              </a:spcAft>
              <a:buClr>
                <a:schemeClr val="tx1"/>
              </a:buClr>
              <a:buSzTx/>
              <a:buFont typeface="Wingdings" pitchFamily="2" charset="2"/>
              <a:buChar char="§"/>
              <a:tabLst/>
              <a:defRPr/>
            </a:pPr>
            <a:r>
              <a:rPr kumimoji="0" lang="en-US" sz="1400" b="0" i="0" u="none" strike="noStrike" kern="0" cap="none" spc="0" normalizeH="0" baseline="0" noProof="0" dirty="0" smtClean="0">
                <a:ln>
                  <a:noFill/>
                </a:ln>
                <a:solidFill>
                  <a:schemeClr val="tx1"/>
                </a:solidFill>
                <a:effectLst/>
                <a:uLnTx/>
                <a:uFillTx/>
                <a:latin typeface="+mn-lt"/>
                <a:ea typeface="Arial"/>
                <a:cs typeface="Arial"/>
                <a:sym typeface="Arial"/>
              </a:rPr>
              <a:t>Reduced complexity in maintain data.</a:t>
            </a:r>
            <a:endParaRPr kumimoji="0" lang="en-US" sz="1400" b="0" i="0" u="none" strike="noStrike" kern="0" cap="none" spc="0" normalizeH="0" baseline="0" noProof="0" dirty="0">
              <a:ln>
                <a:noFill/>
              </a:ln>
              <a:solidFill>
                <a:schemeClr val="tx1"/>
              </a:solidFill>
              <a:effectLst/>
              <a:uLnTx/>
              <a:uFillTx/>
              <a:latin typeface="+mn-lt"/>
              <a:ea typeface="Arial"/>
              <a:cs typeface="Arial"/>
              <a:sym typeface="Arial"/>
            </a:endParaRPr>
          </a:p>
        </p:txBody>
      </p:sp>
      <p:sp>
        <p:nvSpPr>
          <p:cNvPr id="13" name="Google Shape;149;p20"/>
          <p:cNvSpPr txBox="1">
            <a:spLocks/>
          </p:cNvSpPr>
          <p:nvPr/>
        </p:nvSpPr>
        <p:spPr>
          <a:xfrm>
            <a:off x="702900" y="2876550"/>
            <a:ext cx="4707300" cy="396300"/>
          </a:xfrm>
          <a:prstGeom prst="rect">
            <a:avLst/>
          </a:prstGeom>
          <a:noFill/>
          <a:ln>
            <a:noFill/>
          </a:ln>
        </p:spPr>
        <p:txBody>
          <a:bodyPr spcFirstLastPara="1" wrap="square" lIns="0" tIns="0" rIns="0" bIns="0" anchor="b" anchorCtr="0">
            <a:noAutofit/>
          </a:bodyPr>
          <a:lstStyle/>
          <a:p>
            <a:pPr marL="0" marR="0" lvl="0" indent="0" defTabSz="914400" rtl="0" eaLnBrk="1" fontAlgn="auto" latinLnBrk="0" hangingPunct="1">
              <a:lnSpc>
                <a:spcPct val="90000"/>
              </a:lnSpc>
              <a:spcBef>
                <a:spcPts val="0"/>
              </a:spcBef>
              <a:spcAft>
                <a:spcPts val="0"/>
              </a:spcAft>
              <a:buClr>
                <a:schemeClr val="dk1"/>
              </a:buClr>
              <a:buSzPts val="3200"/>
              <a:buFont typeface="Red Hat Display Black"/>
              <a:buNone/>
              <a:tabLst/>
              <a:defRPr/>
            </a:pPr>
            <a:r>
              <a:rPr kumimoji="0" lang="en-US" sz="2400" b="1" i="0" u="sng" strike="noStrike" kern="0" cap="none" spc="0" normalizeH="0" baseline="0" noProof="0" dirty="0" smtClean="0">
                <a:ln>
                  <a:noFill/>
                </a:ln>
                <a:solidFill>
                  <a:schemeClr val="dk1"/>
                </a:solidFill>
                <a:effectLst/>
                <a:uLnTx/>
                <a:uFillTx/>
                <a:latin typeface="Red Hat Display Black"/>
                <a:ea typeface="Red Hat Display Black"/>
                <a:cs typeface="Red Hat Display Black"/>
                <a:sym typeface="Red Hat Display Black"/>
              </a:rPr>
              <a:t>Disadvantages</a:t>
            </a:r>
            <a:endParaRPr kumimoji="0" lang="en-US" sz="2400" b="1" i="0" u="sng" strike="noStrike" kern="0" cap="none" spc="0" normalizeH="0" baseline="0" noProof="0" dirty="0">
              <a:ln>
                <a:noFill/>
              </a:ln>
              <a:solidFill>
                <a:schemeClr val="dk1"/>
              </a:solidFill>
              <a:effectLst/>
              <a:uLnTx/>
              <a:uFillTx/>
              <a:latin typeface="Red Hat Display Black"/>
              <a:ea typeface="Red Hat Display Black"/>
              <a:cs typeface="Red Hat Display Black"/>
              <a:sym typeface="Red Hat Display Black"/>
            </a:endParaRPr>
          </a:p>
        </p:txBody>
      </p:sp>
      <p:sp>
        <p:nvSpPr>
          <p:cNvPr id="14" name="Google Shape;150;p20"/>
          <p:cNvSpPr txBox="1">
            <a:spLocks/>
          </p:cNvSpPr>
          <p:nvPr/>
        </p:nvSpPr>
        <p:spPr>
          <a:xfrm>
            <a:off x="762000" y="3333750"/>
            <a:ext cx="4648200" cy="685800"/>
          </a:xfrm>
          <a:prstGeom prst="rect">
            <a:avLst/>
          </a:prstGeom>
        </p:spPr>
        <p:txBody>
          <a:bodyPr spcFirstLastPara="1" wrap="square" lIns="0" tIns="0" rIns="0" bIns="0" anchor="t" anchorCtr="0">
            <a:noAutofit/>
          </a:bodyPr>
          <a:lstStyle/>
          <a:p>
            <a:pPr lvl="2">
              <a:buClr>
                <a:schemeClr val="tx1"/>
              </a:buClr>
              <a:buFont typeface="Wingdings" pitchFamily="2" charset="2"/>
              <a:buChar char="§"/>
            </a:pPr>
            <a:r>
              <a:rPr lang="en-US" dirty="0" smtClean="0">
                <a:solidFill>
                  <a:schemeClr val="tx1"/>
                </a:solidFill>
                <a:latin typeface="+mn-lt"/>
              </a:rPr>
              <a:t> We can not pay time immediately when the </a:t>
            </a:r>
            <a:r>
              <a:rPr lang="en-US" dirty="0" smtClean="0">
                <a:solidFill>
                  <a:schemeClr val="tx1"/>
                </a:solidFill>
                <a:latin typeface="+mn-lt"/>
              </a:rPr>
              <a:t>dues </a:t>
            </a:r>
            <a:r>
              <a:rPr lang="en-US" dirty="0" smtClean="0">
                <a:solidFill>
                  <a:schemeClr val="tx1"/>
                </a:solidFill>
                <a:latin typeface="+mn-lt"/>
              </a:rPr>
              <a:t>is imposed, students have to go student section to pay the </a:t>
            </a:r>
            <a:r>
              <a:rPr lang="en-US" dirty="0" smtClean="0">
                <a:solidFill>
                  <a:schemeClr val="tx1"/>
                </a:solidFill>
                <a:latin typeface="+mn-lt"/>
              </a:rPr>
              <a:t>dues.</a:t>
            </a:r>
            <a:endParaRPr kumimoji="0" lang="en-US" b="0" i="0" u="none" strike="noStrike" kern="0" cap="none" spc="0" normalizeH="0" baseline="0" noProof="0" dirty="0" smtClean="0">
              <a:ln>
                <a:noFill/>
              </a:ln>
              <a:solidFill>
                <a:schemeClr val="tx1"/>
              </a:solidFill>
              <a:effectLst/>
              <a:uLnTx/>
              <a:uFillTx/>
              <a:latin typeface="+mn-lt"/>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4" name="Google Shape;104;p13"/>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11" name="Text Placeholder 7">
            <a:extLst>
              <a:ext uri="{FF2B5EF4-FFF2-40B4-BE49-F238E27FC236}">
                <a16:creationId xmlns="" xmlns:a16="http://schemas.microsoft.com/office/drawing/2014/main" id="{47DC4E62-1A34-4F98-A451-214F1808519C}"/>
              </a:ext>
            </a:extLst>
          </p:cNvPr>
          <p:cNvSpPr txBox="1">
            <a:spLocks/>
          </p:cNvSpPr>
          <p:nvPr/>
        </p:nvSpPr>
        <p:spPr>
          <a:xfrm>
            <a:off x="1066800" y="1912621"/>
            <a:ext cx="7315200" cy="1649729"/>
          </a:xfrm>
          <a:prstGeom prst="rect">
            <a:avLst/>
          </a:prstGeom>
        </p:spPr>
        <p:txBody>
          <a:bodyPr/>
          <a:lstStyle/>
          <a:p>
            <a:pPr marL="285750" marR="0" lvl="0" indent="-285750" algn="ctr"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en-US" b="0" i="0" u="none" strike="noStrike" kern="1200" cap="none" spc="0" normalizeH="0" baseline="0" noProof="0" dirty="0" smtClean="0">
                <a:ln>
                  <a:noFill/>
                </a:ln>
                <a:solidFill>
                  <a:schemeClr val="tx1"/>
                </a:solidFill>
                <a:effectLst/>
                <a:uLnTx/>
                <a:uFillTx/>
                <a:latin typeface="Corbel"/>
                <a:ea typeface="+mn-ea"/>
                <a:cs typeface="+mn-cs"/>
              </a:rPr>
              <a:t>Dues Notification System </a:t>
            </a:r>
            <a:r>
              <a:rPr kumimoji="0" lang="en-US" b="0" i="0" u="none" strike="noStrike" kern="1200" cap="none" spc="0" normalizeH="0" baseline="0" noProof="0" dirty="0" smtClean="0">
                <a:ln>
                  <a:noFill/>
                </a:ln>
                <a:solidFill>
                  <a:schemeClr val="tx1"/>
                </a:solidFill>
                <a:effectLst/>
                <a:uLnTx/>
                <a:uFillTx/>
                <a:latin typeface="Corbel"/>
                <a:ea typeface="+mn-ea"/>
                <a:cs typeface="+mn-cs"/>
              </a:rPr>
              <a:t>is not only rewarding but is</a:t>
            </a:r>
            <a:r>
              <a:rPr kumimoji="0" lang="en-US" b="0" i="0" u="none" strike="noStrike" kern="1200" cap="none" spc="0" normalizeH="0" noProof="0" dirty="0" smtClean="0">
                <a:ln>
                  <a:noFill/>
                </a:ln>
                <a:solidFill>
                  <a:schemeClr val="tx1"/>
                </a:solidFill>
                <a:effectLst/>
                <a:uLnTx/>
                <a:uFillTx/>
                <a:latin typeface="Corbel"/>
                <a:ea typeface="+mn-ea"/>
                <a:cs typeface="+mn-cs"/>
              </a:rPr>
              <a:t> </a:t>
            </a:r>
            <a:r>
              <a:rPr kumimoji="0" lang="en-US" b="0" i="0" u="none" strike="noStrike" kern="1200" cap="none" spc="0" normalizeH="0" baseline="0" noProof="0" dirty="0" smtClean="0">
                <a:ln>
                  <a:noFill/>
                </a:ln>
                <a:solidFill>
                  <a:schemeClr val="tx1"/>
                </a:solidFill>
                <a:effectLst/>
                <a:uLnTx/>
                <a:uFillTx/>
                <a:latin typeface="Corbel"/>
                <a:ea typeface="+mn-ea"/>
                <a:cs typeface="+mn-cs"/>
              </a:rPr>
              <a:t>also help the admin to quickly and efficiently organize the data and impose </a:t>
            </a:r>
            <a:r>
              <a:rPr kumimoji="0" lang="en-US" b="0" i="0" u="none" strike="noStrike" kern="1200" cap="none" spc="0" normalizeH="0" baseline="0" noProof="0" dirty="0" smtClean="0">
                <a:ln>
                  <a:noFill/>
                </a:ln>
                <a:solidFill>
                  <a:schemeClr val="tx1"/>
                </a:solidFill>
                <a:effectLst/>
                <a:uLnTx/>
                <a:uFillTx/>
                <a:latin typeface="Corbel"/>
                <a:ea typeface="+mn-ea"/>
                <a:cs typeface="+mn-cs"/>
              </a:rPr>
              <a:t>dues </a:t>
            </a:r>
            <a:r>
              <a:rPr kumimoji="0" lang="en-US" b="0" i="0" u="none" strike="noStrike" kern="1200" cap="none" spc="0" normalizeH="0" baseline="0" noProof="0" dirty="0" smtClean="0">
                <a:ln>
                  <a:noFill/>
                </a:ln>
                <a:solidFill>
                  <a:schemeClr val="tx1"/>
                </a:solidFill>
                <a:effectLst/>
                <a:uLnTx/>
                <a:uFillTx/>
                <a:latin typeface="Corbel"/>
                <a:ea typeface="+mn-ea"/>
                <a:cs typeface="+mn-cs"/>
              </a:rPr>
              <a:t>on the students. Students will also get notified when they are imposed with any </a:t>
            </a:r>
            <a:r>
              <a:rPr kumimoji="0" lang="en-US" b="0" i="0" u="none" strike="noStrike" kern="1200" cap="none" spc="0" normalizeH="0" baseline="0" noProof="0" dirty="0" smtClean="0">
                <a:ln>
                  <a:noFill/>
                </a:ln>
                <a:solidFill>
                  <a:schemeClr val="tx1"/>
                </a:solidFill>
                <a:effectLst/>
                <a:uLnTx/>
                <a:uFillTx/>
                <a:latin typeface="Corbel"/>
                <a:ea typeface="+mn-ea"/>
                <a:cs typeface="+mn-cs"/>
              </a:rPr>
              <a:t>dues. </a:t>
            </a:r>
            <a:r>
              <a:rPr kumimoji="0" lang="en-US" b="0" i="0" u="none" strike="noStrike" kern="1200" cap="none" spc="0" normalizeH="0" baseline="0" noProof="0" dirty="0" smtClean="0">
                <a:ln>
                  <a:noFill/>
                </a:ln>
                <a:solidFill>
                  <a:schemeClr val="tx1"/>
                </a:solidFill>
                <a:effectLst/>
                <a:uLnTx/>
                <a:uFillTx/>
                <a:latin typeface="Corbel"/>
                <a:ea typeface="+mn-ea"/>
                <a:cs typeface="+mn-cs"/>
              </a:rPr>
              <a:t>The system is user-friendly and easy to use.</a:t>
            </a:r>
          </a:p>
          <a:p>
            <a:pPr marL="285750" marR="0" lvl="0" indent="-285750" algn="ctr"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endParaRPr kumimoji="0" lang="en-US" b="0" i="0" u="none" strike="noStrike" kern="1200" cap="none" spc="0" normalizeH="0" baseline="0" noProof="0" dirty="0" smtClean="0">
              <a:ln>
                <a:noFill/>
              </a:ln>
              <a:solidFill>
                <a:schemeClr val="tx1"/>
              </a:solidFill>
              <a:effectLst/>
              <a:uLnTx/>
              <a:uFillTx/>
              <a:latin typeface="Corbel"/>
              <a:ea typeface="+mn-ea"/>
              <a:cs typeface="+mn-cs"/>
            </a:endParaRPr>
          </a:p>
          <a:p>
            <a:pPr marL="285750" marR="0" lvl="0" indent="-285750" algn="ctr"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en-US" b="0" i="0" u="none" strike="noStrike" kern="1200" cap="none" spc="0" normalizeH="0" baseline="0" noProof="0" dirty="0" smtClean="0">
                <a:ln>
                  <a:noFill/>
                </a:ln>
                <a:solidFill>
                  <a:schemeClr val="tx1"/>
                </a:solidFill>
                <a:effectLst/>
                <a:uLnTx/>
                <a:uFillTx/>
                <a:latin typeface="Corbel"/>
                <a:ea typeface="+mn-ea"/>
                <a:cs typeface="+mn-cs"/>
              </a:rPr>
              <a:t>We hope that the user would not only enjoy this system, but also get satisfaction from finding how each and every feature of </a:t>
            </a:r>
            <a:r>
              <a:rPr lang="en-US" kern="1200" dirty="0" smtClean="0">
                <a:solidFill>
                  <a:schemeClr val="tx1"/>
                </a:solidFill>
                <a:latin typeface="Corbel"/>
                <a:ea typeface="+mn-ea"/>
                <a:cs typeface="+mn-cs"/>
              </a:rPr>
              <a:t>Dues</a:t>
            </a:r>
            <a:r>
              <a:rPr kumimoji="0" lang="en-US" b="0" i="0" u="none" strike="noStrike" kern="1200" cap="none" spc="0" normalizeH="0" baseline="0" noProof="0" dirty="0" smtClean="0">
                <a:ln>
                  <a:noFill/>
                </a:ln>
                <a:solidFill>
                  <a:schemeClr val="tx1"/>
                </a:solidFill>
                <a:effectLst/>
                <a:uLnTx/>
                <a:uFillTx/>
                <a:latin typeface="Corbel"/>
                <a:ea typeface="+mn-ea"/>
                <a:cs typeface="+mn-cs"/>
              </a:rPr>
              <a:t> Notification </a:t>
            </a:r>
            <a:r>
              <a:rPr lang="en-US" kern="1200" dirty="0" smtClean="0">
                <a:solidFill>
                  <a:schemeClr val="tx1"/>
                </a:solidFill>
                <a:latin typeface="Corbel"/>
                <a:ea typeface="+mn-ea"/>
                <a:cs typeface="+mn-cs"/>
              </a:rPr>
              <a:t>System</a:t>
            </a:r>
            <a:r>
              <a:rPr kumimoji="0" lang="en-US" b="0" i="0" u="none" strike="noStrike" kern="1200" cap="none" spc="0" normalizeH="0" baseline="0" noProof="0" dirty="0" smtClean="0">
                <a:ln>
                  <a:noFill/>
                </a:ln>
                <a:solidFill>
                  <a:schemeClr val="tx1"/>
                </a:solidFill>
                <a:effectLst/>
                <a:uLnTx/>
                <a:uFillTx/>
                <a:latin typeface="Corbel"/>
                <a:ea typeface="+mn-ea"/>
                <a:cs typeface="+mn-cs"/>
              </a:rPr>
              <a:t> </a:t>
            </a:r>
            <a:r>
              <a:rPr kumimoji="0" lang="en-US" b="0" i="0" u="none" strike="noStrike" kern="1200" cap="none" spc="0" normalizeH="0" baseline="0" noProof="0" dirty="0" smtClean="0">
                <a:ln>
                  <a:noFill/>
                </a:ln>
                <a:solidFill>
                  <a:schemeClr val="tx1"/>
                </a:solidFill>
                <a:effectLst/>
                <a:uLnTx/>
                <a:uFillTx/>
                <a:latin typeface="Corbel"/>
                <a:ea typeface="+mn-ea"/>
                <a:cs typeface="+mn-cs"/>
              </a:rPr>
              <a:t>is implemented.</a:t>
            </a:r>
          </a:p>
        </p:txBody>
      </p:sp>
      <p:sp>
        <p:nvSpPr>
          <p:cNvPr id="12" name="Title 3">
            <a:extLst>
              <a:ext uri="{FF2B5EF4-FFF2-40B4-BE49-F238E27FC236}">
                <a16:creationId xmlns="" xmlns:a16="http://schemas.microsoft.com/office/drawing/2014/main" id="{315E3981-F0D7-482C-A8E0-6A57700BECA7}"/>
              </a:ext>
            </a:extLst>
          </p:cNvPr>
          <p:cNvSpPr txBox="1">
            <a:spLocks/>
          </p:cNvSpPr>
          <p:nvPr/>
        </p:nvSpPr>
        <p:spPr>
          <a:xfrm>
            <a:off x="2133600" y="1200150"/>
            <a:ext cx="5029200" cy="535531"/>
          </a:xfrm>
          <a:prstGeom prst="rect">
            <a:avLst/>
          </a:prstGeom>
          <a:effectLst/>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800" b="1" i="0" u="sng" strike="noStrike" kern="1200" cap="none" spc="0" normalizeH="0" baseline="0" noProof="0" dirty="0" smtClean="0">
                <a:ln w="3175" cmpd="sng">
                  <a:noFill/>
                </a:ln>
                <a:solidFill>
                  <a:schemeClr val="tx1"/>
                </a:solidFill>
                <a:effectLst/>
                <a:uLnTx/>
                <a:uFillTx/>
                <a:latin typeface="Corbel"/>
                <a:ea typeface="+mj-ea"/>
                <a:cs typeface="+mj-cs"/>
              </a:rPr>
              <a:t>Conclusion</a:t>
            </a:r>
            <a:endParaRPr kumimoji="0" lang="en-US" sz="2800" b="1" i="0" u="sng" strike="noStrike" kern="1200" cap="none" spc="0" normalizeH="0" baseline="0" noProof="0" dirty="0">
              <a:ln w="3175" cmpd="sng">
                <a:noFill/>
              </a:ln>
              <a:solidFill>
                <a:schemeClr val="tx1"/>
              </a:solidFill>
              <a:effectLst/>
              <a:uLnTx/>
              <a:uFillTx/>
              <a:latin typeface="Corbel"/>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534</Words>
  <PresentationFormat>On-screen Show (16:9)</PresentationFormat>
  <Paragraphs>48</Paragraphs>
  <Slides>10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Titillium Web</vt:lpstr>
      <vt:lpstr>Titillium Web Light</vt:lpstr>
      <vt:lpstr>Red Hat Display Black</vt:lpstr>
      <vt:lpstr>Wingdings</vt:lpstr>
      <vt:lpstr>Red Hat Text</vt:lpstr>
      <vt:lpstr>Tahoma</vt:lpstr>
      <vt:lpstr>Courier New</vt:lpstr>
      <vt:lpstr>Corbel</vt:lpstr>
      <vt:lpstr>Calibri</vt:lpstr>
      <vt:lpstr>Donalbain template</vt:lpstr>
      <vt:lpstr>DUES NOTIFICATION SYSTEM</vt:lpstr>
      <vt:lpstr>Slide 2</vt:lpstr>
      <vt:lpstr>Instructions</vt:lpstr>
      <vt:lpstr>Slide 4</vt:lpstr>
      <vt:lpstr>Hardware Requirement</vt:lpstr>
      <vt:lpstr>Slide 6</vt:lpstr>
      <vt:lpstr>Application</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DUES NOTIFICATION SYSTEM</dc:title>
  <cp:lastModifiedBy>Windows User</cp:lastModifiedBy>
  <cp:revision>10</cp:revision>
  <dcterms:modified xsi:type="dcterms:W3CDTF">2021-06-13T04:41:37Z</dcterms:modified>
</cp:coreProperties>
</file>