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276" r:id="rId3"/>
    <p:sldId id="258" r:id="rId4"/>
    <p:sldId id="266" r:id="rId5"/>
    <p:sldId id="267" r:id="rId6"/>
    <p:sldId id="268" r:id="rId7"/>
    <p:sldId id="260" r:id="rId8"/>
    <p:sldId id="261" r:id="rId9"/>
    <p:sldId id="262" r:id="rId10"/>
    <p:sldId id="269" r:id="rId11"/>
    <p:sldId id="271" r:id="rId12"/>
    <p:sldId id="272" r:id="rId13"/>
    <p:sldId id="270" r:id="rId14"/>
    <p:sldId id="275" r:id="rId15"/>
    <p:sldId id="273"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AD3DC-DCF0-4E20-9934-8DA4181DD46A}"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418AC-0DA2-4D12-83ED-3A8A3690B7D7}" type="slidenum">
              <a:rPr lang="en-US" smtClean="0"/>
              <a:t>‹#›</a:t>
            </a:fld>
            <a:endParaRPr lang="en-US" dirty="0"/>
          </a:p>
        </p:txBody>
      </p:sp>
    </p:spTree>
    <p:extLst>
      <p:ext uri="{BB962C8B-B14F-4D97-AF65-F5344CB8AC3E}">
        <p14:creationId xmlns:p14="http://schemas.microsoft.com/office/powerpoint/2010/main" val="2611801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7418AC-0DA2-4D12-83ED-3A8A3690B7D7}" type="slidenum">
              <a:rPr lang="en-US" smtClean="0"/>
              <a:t>3</a:t>
            </a:fld>
            <a:endParaRPr lang="en-US" dirty="0"/>
          </a:p>
        </p:txBody>
      </p:sp>
    </p:spTree>
    <p:extLst>
      <p:ext uri="{BB962C8B-B14F-4D97-AF65-F5344CB8AC3E}">
        <p14:creationId xmlns:p14="http://schemas.microsoft.com/office/powerpoint/2010/main" val="93644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7418AC-0DA2-4D12-83ED-3A8A3690B7D7}" type="slidenum">
              <a:rPr lang="en-US" smtClean="0"/>
              <a:t>4</a:t>
            </a:fld>
            <a:endParaRPr lang="en-US" dirty="0"/>
          </a:p>
        </p:txBody>
      </p:sp>
    </p:spTree>
    <p:extLst>
      <p:ext uri="{BB962C8B-B14F-4D97-AF65-F5344CB8AC3E}">
        <p14:creationId xmlns:p14="http://schemas.microsoft.com/office/powerpoint/2010/main" val="2814049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7418AC-0DA2-4D12-83ED-3A8A3690B7D7}" type="slidenum">
              <a:rPr lang="en-US" smtClean="0"/>
              <a:t>5</a:t>
            </a:fld>
            <a:endParaRPr lang="en-US" dirty="0"/>
          </a:p>
        </p:txBody>
      </p:sp>
    </p:spTree>
    <p:extLst>
      <p:ext uri="{BB962C8B-B14F-4D97-AF65-F5344CB8AC3E}">
        <p14:creationId xmlns:p14="http://schemas.microsoft.com/office/powerpoint/2010/main" val="2325916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7418AC-0DA2-4D12-83ED-3A8A3690B7D7}" type="slidenum">
              <a:rPr lang="en-US" smtClean="0"/>
              <a:t>6</a:t>
            </a:fld>
            <a:endParaRPr lang="en-US" dirty="0"/>
          </a:p>
        </p:txBody>
      </p:sp>
    </p:spTree>
    <p:extLst>
      <p:ext uri="{BB962C8B-B14F-4D97-AF65-F5344CB8AC3E}">
        <p14:creationId xmlns:p14="http://schemas.microsoft.com/office/powerpoint/2010/main" val="213426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B381-0C15-2EDC-8145-C1A2A748C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CA03F4-F919-B548-97E6-20A10CF61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4B0694-D14A-1E35-CE7A-F7D7F9A3586B}"/>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5" name="Footer Placeholder 4">
            <a:extLst>
              <a:ext uri="{FF2B5EF4-FFF2-40B4-BE49-F238E27FC236}">
                <a16:creationId xmlns:a16="http://schemas.microsoft.com/office/drawing/2014/main" id="{DA617F0A-39BC-47BC-A213-43CF11315A1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97E57E-14DB-96B8-1ADB-C3E1C8A91061}"/>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3741567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3136-0534-3A67-2265-47C2FCA612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B49558-808D-4BFF-094C-A8C5A40DE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81174-D929-DCBD-8C9A-7D34A0F87467}"/>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5" name="Footer Placeholder 4">
            <a:extLst>
              <a:ext uri="{FF2B5EF4-FFF2-40B4-BE49-F238E27FC236}">
                <a16:creationId xmlns:a16="http://schemas.microsoft.com/office/drawing/2014/main" id="{590C2303-87FE-98DD-DB02-060AC394C8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391945B-3080-001A-7AA8-ACB5CFA1A6BB}"/>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401449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6ABF1-CDA8-BC4A-9B7C-605A99BF0D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B8BD53-553E-EBC2-6DC3-7C17B60ABA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16553-1360-A25B-D822-E9822A5767A3}"/>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5" name="Footer Placeholder 4">
            <a:extLst>
              <a:ext uri="{FF2B5EF4-FFF2-40B4-BE49-F238E27FC236}">
                <a16:creationId xmlns:a16="http://schemas.microsoft.com/office/drawing/2014/main" id="{79A1E376-E00C-03CD-A73C-D77591A58DD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CB574F-7AE1-B4ED-29ED-79C9215A98A4}"/>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121226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747E-C684-0E5C-5EDE-BB978B68D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1ED777-442A-A42E-F027-25298937E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056F2-DAAC-E168-D0AF-E33642E1A1DA}"/>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5" name="Footer Placeholder 4">
            <a:extLst>
              <a:ext uri="{FF2B5EF4-FFF2-40B4-BE49-F238E27FC236}">
                <a16:creationId xmlns:a16="http://schemas.microsoft.com/office/drawing/2014/main" id="{E89D4F27-87DB-5EB7-CCA5-531D60D8F0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E5F0910-2C26-4777-0125-3A1D381B4DF6}"/>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309377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EA36-8543-5B9D-CFDB-474C6099CF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B4BBEC-C042-8BDE-2654-DBA4D6E8A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9E5A6-9EA0-3C83-AFA6-CEF941328A7F}"/>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5" name="Footer Placeholder 4">
            <a:extLst>
              <a:ext uri="{FF2B5EF4-FFF2-40B4-BE49-F238E27FC236}">
                <a16:creationId xmlns:a16="http://schemas.microsoft.com/office/drawing/2014/main" id="{2AAD52E2-D556-2293-C044-362B743460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6230378-A13B-D0EB-64E6-4E9B0EC52347}"/>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10919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616B-1D66-111F-2FD3-D5A7FF4FA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5D266B-6024-F2BE-0C7B-4D9D3C3D0E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2B69E5-22D7-2711-1859-18A2CC809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EDA9CA-F74F-D0AE-A2A3-88997BAC56A2}"/>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6" name="Footer Placeholder 5">
            <a:extLst>
              <a:ext uri="{FF2B5EF4-FFF2-40B4-BE49-F238E27FC236}">
                <a16:creationId xmlns:a16="http://schemas.microsoft.com/office/drawing/2014/main" id="{51F005D3-A3A5-D6BA-0471-601FEDA331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61BCA6B-DB77-E3E4-C1AA-87B0DEDBF4BD}"/>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222359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6F5F-22F5-42FB-C1FA-B57DC1289A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060C1E-E9FC-0346-D06D-EC7AC02AA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18C8F-EE4D-6FEF-674D-F53B1E3E8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914C3C-2F02-955F-5FEF-243FEE6EF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EC3C6B-080E-4CCF-7DA2-ED98C5AC18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3C2CC7-2CB6-4719-3F58-D6392C770116}"/>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8" name="Footer Placeholder 7">
            <a:extLst>
              <a:ext uri="{FF2B5EF4-FFF2-40B4-BE49-F238E27FC236}">
                <a16:creationId xmlns:a16="http://schemas.microsoft.com/office/drawing/2014/main" id="{E66DD5D0-0DA8-E76F-B19A-8C922DE1FE8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FA09477-91D5-817F-A918-864C44FC3F79}"/>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15337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23AF-DA63-9D74-399F-A428A93B04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D2667B-DD88-7EDC-8919-F891F29C665B}"/>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4" name="Footer Placeholder 3">
            <a:extLst>
              <a:ext uri="{FF2B5EF4-FFF2-40B4-BE49-F238E27FC236}">
                <a16:creationId xmlns:a16="http://schemas.microsoft.com/office/drawing/2014/main" id="{1CEB1D13-ADE7-57FB-CBA6-A8545F3BC5F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E6A1796-97B1-2A3C-CCC8-DA8766CFB768}"/>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41771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63E8A5-E917-76BB-F6A4-2B07C6913D10}"/>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3" name="Footer Placeholder 2">
            <a:extLst>
              <a:ext uri="{FF2B5EF4-FFF2-40B4-BE49-F238E27FC236}">
                <a16:creationId xmlns:a16="http://schemas.microsoft.com/office/drawing/2014/main" id="{35A6095E-435D-221F-ABEC-E696527AA1D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452EA40-2DEF-8A68-F6F3-3EC69AFA0E6E}"/>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395212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E73-833D-F812-949F-079669314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2B474F-404E-61E8-E3D5-79B3A04E6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28DA37-1B35-A770-AC22-3C7F3AF85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6F108-8A18-55F4-F32D-035F658FF66B}"/>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6" name="Footer Placeholder 5">
            <a:extLst>
              <a:ext uri="{FF2B5EF4-FFF2-40B4-BE49-F238E27FC236}">
                <a16:creationId xmlns:a16="http://schemas.microsoft.com/office/drawing/2014/main" id="{B09B4ADB-481D-8FBA-DE23-2E0A033DF16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A61A501-4221-0DFB-5075-B066A3D2C2FA}"/>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344864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0CB6-C0B7-D4DE-6DE3-432350029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9A5B57-9082-03C6-F932-9DA000A2A9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C9CC011-FCEE-4CC6-A4CC-339947C1A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5EAFE-1DD5-52CC-C28C-9AF22DF98BE2}"/>
              </a:ext>
            </a:extLst>
          </p:cNvPr>
          <p:cNvSpPr>
            <a:spLocks noGrp="1"/>
          </p:cNvSpPr>
          <p:nvPr>
            <p:ph type="dt" sz="half" idx="10"/>
          </p:nvPr>
        </p:nvSpPr>
        <p:spPr/>
        <p:txBody>
          <a:bodyPr/>
          <a:lstStyle/>
          <a:p>
            <a:fld id="{5529C4E1-F72A-454B-8175-C1E1E376C879}" type="datetimeFigureOut">
              <a:rPr lang="en-IN" smtClean="0"/>
              <a:t>21-05-2024</a:t>
            </a:fld>
            <a:endParaRPr lang="en-IN" dirty="0"/>
          </a:p>
        </p:txBody>
      </p:sp>
      <p:sp>
        <p:nvSpPr>
          <p:cNvPr id="6" name="Footer Placeholder 5">
            <a:extLst>
              <a:ext uri="{FF2B5EF4-FFF2-40B4-BE49-F238E27FC236}">
                <a16:creationId xmlns:a16="http://schemas.microsoft.com/office/drawing/2014/main" id="{33C86BF3-8EB0-933C-2D96-52E96F8C23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B39A75-07C8-5A9C-E22B-0259205DD0E2}"/>
              </a:ext>
            </a:extLst>
          </p:cNvPr>
          <p:cNvSpPr>
            <a:spLocks noGrp="1"/>
          </p:cNvSpPr>
          <p:nvPr>
            <p:ph type="sldNum" sz="quarter" idx="12"/>
          </p:nvPr>
        </p:nvSpPr>
        <p:spPr/>
        <p:txBody>
          <a:bodyPr/>
          <a:lstStyle/>
          <a:p>
            <a:fld id="{3F8FC992-F803-47A0-AD3B-5BA0AEC0FC13}" type="slidenum">
              <a:rPr lang="en-IN" smtClean="0"/>
              <a:t>‹#›</a:t>
            </a:fld>
            <a:endParaRPr lang="en-IN" dirty="0"/>
          </a:p>
        </p:txBody>
      </p:sp>
    </p:spTree>
    <p:extLst>
      <p:ext uri="{BB962C8B-B14F-4D97-AF65-F5344CB8AC3E}">
        <p14:creationId xmlns:p14="http://schemas.microsoft.com/office/powerpoint/2010/main" val="93034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1ECBB-09B3-7D19-817B-126A22B426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B4D613-6B84-522F-3D96-251BDDF61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B22B9-6B53-AD56-9F91-4AEEF3541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9C4E1-F72A-454B-8175-C1E1E376C879}" type="datetimeFigureOut">
              <a:rPr lang="en-IN" smtClean="0"/>
              <a:t>21-05-2024</a:t>
            </a:fld>
            <a:endParaRPr lang="en-IN" dirty="0"/>
          </a:p>
        </p:txBody>
      </p:sp>
      <p:sp>
        <p:nvSpPr>
          <p:cNvPr id="5" name="Footer Placeholder 4">
            <a:extLst>
              <a:ext uri="{FF2B5EF4-FFF2-40B4-BE49-F238E27FC236}">
                <a16:creationId xmlns:a16="http://schemas.microsoft.com/office/drawing/2014/main" id="{AEDACD32-23AB-5786-74DA-7B2667448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B68589-B33A-727C-CF94-CEA04FFF2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FC992-F803-47A0-AD3B-5BA0AEC0FC13}" type="slidenum">
              <a:rPr lang="en-IN" smtClean="0"/>
              <a:t>‹#›</a:t>
            </a:fld>
            <a:endParaRPr lang="en-IN" dirty="0"/>
          </a:p>
        </p:txBody>
      </p:sp>
    </p:spTree>
    <p:extLst>
      <p:ext uri="{BB962C8B-B14F-4D97-AF65-F5344CB8AC3E}">
        <p14:creationId xmlns:p14="http://schemas.microsoft.com/office/powerpoint/2010/main" val="77108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1AADF2DE-4AFB-4873-B76F-20814383C0BC}"/>
              </a:ext>
            </a:extLst>
          </p:cNvPr>
          <p:cNvSpPr txBox="1"/>
          <p:nvPr/>
        </p:nvSpPr>
        <p:spPr>
          <a:xfrm>
            <a:off x="2281662" y="1078013"/>
            <a:ext cx="93499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Durgapur Institute of Advanced Technology and Management</a:t>
            </a:r>
            <a:endParaRPr lang="en-IN" sz="2400" b="1"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FB68E004-94F1-428E-855C-B3CBF0B6457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5608" y="573741"/>
            <a:ext cx="1458299" cy="1470211"/>
          </a:xfrm>
          <a:prstGeom prst="rect">
            <a:avLst/>
          </a:prstGeom>
        </p:spPr>
      </p:pic>
      <p:sp>
        <p:nvSpPr>
          <p:cNvPr id="29" name="TextBox 28">
            <a:extLst>
              <a:ext uri="{FF2B5EF4-FFF2-40B4-BE49-F238E27FC236}">
                <a16:creationId xmlns:a16="http://schemas.microsoft.com/office/drawing/2014/main" id="{04058C53-1FF5-48D4-B771-703821021186}"/>
              </a:ext>
            </a:extLst>
          </p:cNvPr>
          <p:cNvSpPr txBox="1"/>
          <p:nvPr/>
        </p:nvSpPr>
        <p:spPr>
          <a:xfrm>
            <a:off x="1961443" y="2317889"/>
            <a:ext cx="8958924" cy="2310504"/>
          </a:xfrm>
          <a:prstGeom prst="rect">
            <a:avLst/>
          </a:prstGeom>
          <a:noFill/>
        </p:spPr>
        <p:txBody>
          <a:bodyPr wrap="square" rtlCol="0">
            <a:spAutoFit/>
          </a:bodyPr>
          <a:lstStyle/>
          <a:p>
            <a:pPr algn="ctr"/>
            <a:r>
              <a:rPr lang="en-US" sz="2000" u="sng" dirty="0">
                <a:latin typeface="Times New Roman" panose="02020603050405020304" pitchFamily="18" charset="0"/>
                <a:cs typeface="Times New Roman" panose="02020603050405020304" pitchFamily="18" charset="0"/>
              </a:rPr>
              <a:t>Project Title: </a:t>
            </a:r>
            <a:r>
              <a:rPr lang="en-US" sz="2000" b="1" u="sng" dirty="0">
                <a:latin typeface="Times New Roman" panose="02020603050405020304" pitchFamily="18" charset="0"/>
                <a:cs typeface="Times New Roman" panose="02020603050405020304" pitchFamily="18" charset="0"/>
              </a:rPr>
              <a:t>REAL TIME EMOTION DETECTION WITH MANWATCHING</a:t>
            </a:r>
            <a:endParaRPr lang="en-US" sz="2000" u="sng" dirty="0">
              <a:latin typeface="Times New Roman" panose="02020603050405020304" pitchFamily="18" charset="0"/>
              <a:cs typeface="Times New Roman" panose="02020603050405020304" pitchFamily="18" charset="0"/>
            </a:endParaRPr>
          </a:p>
          <a:p>
            <a:pPr algn="ctr">
              <a:lnSpc>
                <a:spcPct val="150000"/>
              </a:lnSpc>
            </a:pPr>
            <a:r>
              <a:rPr lang="en-US" b="1" dirty="0">
                <a:latin typeface="Gabriola" panose="04040605051002020D02" pitchFamily="82" charset="0"/>
              </a:rPr>
              <a:t>Under the supervision of</a:t>
            </a:r>
          </a:p>
          <a:p>
            <a:pPr algn="ctr">
              <a:lnSpc>
                <a:spcPct val="150000"/>
              </a:lnSpc>
            </a:pPr>
            <a:r>
              <a:rPr lang="en-IN" b="1" dirty="0">
                <a:latin typeface="Times New Roman" panose="02020603050405020304" pitchFamily="18" charset="0"/>
                <a:cs typeface="Times New Roman" panose="02020603050405020304" pitchFamily="18" charset="0"/>
              </a:rPr>
              <a:t>Prof. Kaustav Sanyal </a:t>
            </a:r>
          </a:p>
          <a:p>
            <a:pPr algn="ctr">
              <a:lnSpc>
                <a:spcPct val="150000"/>
              </a:lnSpc>
            </a:pPr>
            <a:r>
              <a:rPr lang="en-US" b="1" u="sng" dirty="0">
                <a:latin typeface="Gabriola" panose="04040605051002020D02" pitchFamily="82" charset="0"/>
              </a:rPr>
              <a:t>Presented by:</a:t>
            </a:r>
          </a:p>
          <a:p>
            <a:pPr algn="ctr">
              <a:lnSpc>
                <a:spcPct val="150000"/>
              </a:lnSpc>
            </a:pPr>
            <a:r>
              <a:rPr lang="en-US" b="1" dirty="0">
                <a:latin typeface="Book Antiqua" panose="02040602050305030304" pitchFamily="18" charset="0"/>
              </a:rPr>
              <a:t> </a:t>
            </a:r>
            <a:r>
              <a:rPr lang="en-US" b="1" u="sng" dirty="0">
                <a:latin typeface="Times New Roman" panose="02020603050405020304" pitchFamily="18" charset="0"/>
                <a:cs typeface="Times New Roman" panose="02020603050405020304" pitchFamily="18" charset="0"/>
              </a:rPr>
              <a:t>Name</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University Roll</a:t>
            </a:r>
          </a:p>
          <a:p>
            <a:pPr algn="ctr">
              <a:lnSpc>
                <a:spcPct val="150000"/>
              </a:lnSpc>
            </a:pPr>
            <a:endParaRPr lang="en-US" sz="1200" b="1" dirty="0"/>
          </a:p>
        </p:txBody>
      </p:sp>
      <p:sp>
        <p:nvSpPr>
          <p:cNvPr id="35" name="TextBox 34">
            <a:extLst>
              <a:ext uri="{FF2B5EF4-FFF2-40B4-BE49-F238E27FC236}">
                <a16:creationId xmlns:a16="http://schemas.microsoft.com/office/drawing/2014/main" id="{F371B640-98AF-4BA6-8A47-B063CE144FFF}"/>
              </a:ext>
            </a:extLst>
          </p:cNvPr>
          <p:cNvSpPr txBox="1"/>
          <p:nvPr/>
        </p:nvSpPr>
        <p:spPr>
          <a:xfrm>
            <a:off x="519953" y="2626659"/>
            <a:ext cx="2321859" cy="369332"/>
          </a:xfrm>
          <a:prstGeom prst="rect">
            <a:avLst/>
          </a:prstGeom>
          <a:noFill/>
        </p:spPr>
        <p:txBody>
          <a:bodyPr wrap="square" rtlCol="0">
            <a:spAutoFit/>
          </a:bodyPr>
          <a:lstStyle/>
          <a:p>
            <a:r>
              <a:rPr lang="en-US" dirty="0"/>
              <a:t>		</a:t>
            </a:r>
            <a:endParaRPr lang="en-IN" dirty="0"/>
          </a:p>
        </p:txBody>
      </p:sp>
      <p:graphicFrame>
        <p:nvGraphicFramePr>
          <p:cNvPr id="2" name="Table 1">
            <a:extLst>
              <a:ext uri="{FF2B5EF4-FFF2-40B4-BE49-F238E27FC236}">
                <a16:creationId xmlns:a16="http://schemas.microsoft.com/office/drawing/2014/main" id="{8B961D54-A827-9C6E-1C14-F5298E183F55}"/>
              </a:ext>
            </a:extLst>
          </p:cNvPr>
          <p:cNvGraphicFramePr>
            <a:graphicFrameLocks noGrp="1"/>
          </p:cNvGraphicFramePr>
          <p:nvPr>
            <p:extLst>
              <p:ext uri="{D42A27DB-BD31-4B8C-83A1-F6EECF244321}">
                <p14:modId xmlns:p14="http://schemas.microsoft.com/office/powerpoint/2010/main" val="1128396474"/>
              </p:ext>
            </p:extLst>
          </p:nvPr>
        </p:nvGraphicFramePr>
        <p:xfrm>
          <a:off x="3865113" y="4390540"/>
          <a:ext cx="5662863" cy="707500"/>
        </p:xfrm>
        <a:graphic>
          <a:graphicData uri="http://schemas.openxmlformats.org/drawingml/2006/table">
            <a:tbl>
              <a:tblPr firstRow="1" firstCol="1" bandRow="1">
                <a:tableStyleId>{5C22544A-7EE6-4342-B048-85BDC9FD1C3A}</a:tableStyleId>
              </a:tblPr>
              <a:tblGrid>
                <a:gridCol w="2831137">
                  <a:extLst>
                    <a:ext uri="{9D8B030D-6E8A-4147-A177-3AD203B41FA5}">
                      <a16:colId xmlns:a16="http://schemas.microsoft.com/office/drawing/2014/main" val="1995068860"/>
                    </a:ext>
                  </a:extLst>
                </a:gridCol>
                <a:gridCol w="2831726">
                  <a:extLst>
                    <a:ext uri="{9D8B030D-6E8A-4147-A177-3AD203B41FA5}">
                      <a16:colId xmlns:a16="http://schemas.microsoft.com/office/drawing/2014/main" val="2585387676"/>
                    </a:ext>
                  </a:extLst>
                </a:gridCol>
              </a:tblGrid>
              <a:tr h="359042">
                <a:tc>
                  <a:txBody>
                    <a:bodyPr/>
                    <a:lstStyle/>
                    <a:p>
                      <a:r>
                        <a:rPr lang="en-US" sz="1400" dirty="0">
                          <a:solidFill>
                            <a:schemeClr val="tx1"/>
                          </a:solidFill>
                          <a:effectLst/>
                          <a:latin typeface="Times New Roman" panose="02020603050405020304" pitchFamily="18" charset="0"/>
                          <a:ea typeface="+mn-ea"/>
                          <a:cs typeface="Times New Roman" panose="02020603050405020304" pitchFamily="18" charset="0"/>
                        </a:rPr>
                        <a:t>SRISTITA</a:t>
                      </a:r>
                      <a:r>
                        <a:rPr lang="en-US" sz="1400" baseline="0" dirty="0">
                          <a:solidFill>
                            <a:schemeClr val="tx1"/>
                          </a:solidFill>
                          <a:effectLst/>
                          <a:latin typeface="Times New Roman" panose="02020603050405020304" pitchFamily="18" charset="0"/>
                          <a:ea typeface="+mn-ea"/>
                          <a:cs typeface="Times New Roman" panose="02020603050405020304" pitchFamily="18" charset="0"/>
                        </a:rPr>
                        <a:t> PAUL</a:t>
                      </a:r>
                      <a:endParaRPr lang="en-IN" sz="1400" dirty="0">
                        <a:solidFill>
                          <a:schemeClr val="tx1"/>
                        </a:solidFill>
                        <a:effectLst/>
                        <a:latin typeface="Times New Roman" panose="02020603050405020304" pitchFamily="18" charset="0"/>
                        <a:ea typeface="Arial Unicode MS"/>
                        <a:cs typeface="Times New Roman" panose="02020603050405020304" pitchFamily="18" charset="0"/>
                      </a:endParaRPr>
                    </a:p>
                  </a:txBody>
                  <a:tcPr marL="68580" marR="68580" marT="0" marB="0">
                    <a:noFill/>
                  </a:tcPr>
                </a:tc>
                <a:tc>
                  <a:txBody>
                    <a:bodyPr/>
                    <a:lstStyle/>
                    <a:p>
                      <a:pPr algn="ctr"/>
                      <a:r>
                        <a:rPr lang="en-US" sz="1400" b="1" dirty="0">
                          <a:solidFill>
                            <a:schemeClr val="tx1"/>
                          </a:solidFill>
                          <a:effectLst/>
                          <a:latin typeface="Times New Roman" panose="02020603050405020304" pitchFamily="18" charset="0"/>
                          <a:cs typeface="Times New Roman" panose="02020603050405020304" pitchFamily="18" charset="0"/>
                        </a:rPr>
                        <a:t>15500121020</a:t>
                      </a:r>
                      <a:endParaRPr lang="en-IN" sz="1400" b="1" dirty="0">
                        <a:solidFill>
                          <a:schemeClr val="tx1"/>
                        </a:solidFill>
                        <a:effectLst/>
                        <a:latin typeface="Times New Roman" panose="02020603050405020304" pitchFamily="18" charset="0"/>
                        <a:ea typeface="Arial Unicode MS"/>
                        <a:cs typeface="Times New Roman" panose="02020603050405020304" pitchFamily="18" charset="0"/>
                      </a:endParaRPr>
                    </a:p>
                  </a:txBody>
                  <a:tcPr marL="68580" marR="68580" marT="0" marB="0">
                    <a:noFill/>
                  </a:tcPr>
                </a:tc>
                <a:extLst>
                  <a:ext uri="{0D108BD9-81ED-4DB2-BD59-A6C34878D82A}">
                    <a16:rowId xmlns:a16="http://schemas.microsoft.com/office/drawing/2014/main" val="41312949"/>
                  </a:ext>
                </a:extLst>
              </a:tr>
              <a:tr h="348458">
                <a:tc>
                  <a:txBody>
                    <a:bodyPr/>
                    <a:lstStyle/>
                    <a:p>
                      <a:r>
                        <a:rPr lang="en-US" sz="1400" dirty="0">
                          <a:solidFill>
                            <a:schemeClr val="tx1"/>
                          </a:solidFill>
                          <a:effectLst/>
                          <a:latin typeface="Times New Roman" panose="02020603050405020304" pitchFamily="18" charset="0"/>
                          <a:cs typeface="Times New Roman" panose="02020603050405020304" pitchFamily="18" charset="0"/>
                        </a:rPr>
                        <a:t>ROSHNI CHAUBEY</a:t>
                      </a:r>
                      <a:endParaRPr lang="en-IN" sz="1400" dirty="0">
                        <a:solidFill>
                          <a:schemeClr val="tx1"/>
                        </a:solidFill>
                        <a:effectLst/>
                        <a:latin typeface="Times New Roman" panose="02020603050405020304" pitchFamily="18" charset="0"/>
                        <a:ea typeface="Arial Unicode MS"/>
                        <a:cs typeface="Times New Roman" panose="02020603050405020304" pitchFamily="18" charset="0"/>
                      </a:endParaRPr>
                    </a:p>
                  </a:txBody>
                  <a:tcPr marL="68580" marR="68580" marT="0" marB="0">
                    <a:noFill/>
                  </a:tcPr>
                </a:tc>
                <a:tc>
                  <a:txBody>
                    <a:bodyPr/>
                    <a:lstStyle/>
                    <a:p>
                      <a:pPr algn="ctr"/>
                      <a:r>
                        <a:rPr lang="en-US" sz="1400" b="1" dirty="0">
                          <a:effectLst/>
                          <a:latin typeface="Times New Roman" panose="02020603050405020304" pitchFamily="18" charset="0"/>
                          <a:ea typeface="+mn-ea"/>
                          <a:cs typeface="Times New Roman" panose="02020603050405020304" pitchFamily="18" charset="0"/>
                        </a:rPr>
                        <a:t>15500122087</a:t>
                      </a:r>
                      <a:endParaRPr lang="en-IN" sz="1400" b="1" dirty="0">
                        <a:effectLst/>
                        <a:latin typeface="Times New Roman" panose="02020603050405020304" pitchFamily="18" charset="0"/>
                        <a:ea typeface="Arial Unicode MS"/>
                        <a:cs typeface="Times New Roman" panose="02020603050405020304" pitchFamily="18" charset="0"/>
                      </a:endParaRPr>
                    </a:p>
                  </a:txBody>
                  <a:tcPr marL="68580" marR="68580" marT="0" marB="0">
                    <a:noFill/>
                  </a:tcPr>
                </a:tc>
                <a:extLst>
                  <a:ext uri="{0D108BD9-81ED-4DB2-BD59-A6C34878D82A}">
                    <a16:rowId xmlns:a16="http://schemas.microsoft.com/office/drawing/2014/main" val="3937745707"/>
                  </a:ext>
                </a:extLst>
              </a:tr>
            </a:tbl>
          </a:graphicData>
        </a:graphic>
      </p:graphicFrame>
    </p:spTree>
    <p:extLst>
      <p:ext uri="{BB962C8B-B14F-4D97-AF65-F5344CB8AC3E}">
        <p14:creationId xmlns:p14="http://schemas.microsoft.com/office/powerpoint/2010/main" val="83873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6EE7-3513-30B0-4CEC-44079039D055}"/>
              </a:ext>
            </a:extLst>
          </p:cNvPr>
          <p:cNvSpPr>
            <a:spLocks noGrp="1"/>
          </p:cNvSpPr>
          <p:nvPr>
            <p:ph type="title"/>
          </p:nvPr>
        </p:nvSpPr>
        <p:spPr>
          <a:xfrm>
            <a:off x="2909356" y="295782"/>
            <a:ext cx="651978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Tools and Technology (cont.)</a:t>
            </a:r>
          </a:p>
        </p:txBody>
      </p:sp>
      <p:sp>
        <p:nvSpPr>
          <p:cNvPr id="3" name="Content Placeholder 2">
            <a:extLst>
              <a:ext uri="{FF2B5EF4-FFF2-40B4-BE49-F238E27FC236}">
                <a16:creationId xmlns:a16="http://schemas.microsoft.com/office/drawing/2014/main" id="{741BCCCA-8F68-0609-F403-C2A527726F08}"/>
              </a:ext>
            </a:extLst>
          </p:cNvPr>
          <p:cNvSpPr>
            <a:spLocks noGrp="1"/>
          </p:cNvSpPr>
          <p:nvPr>
            <p:ph idx="1"/>
          </p:nvPr>
        </p:nvSpPr>
        <p:spPr>
          <a:xfrm>
            <a:off x="838200" y="1708179"/>
            <a:ext cx="11081084" cy="4351338"/>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Libraries Used For Real-Time Detection:</a:t>
            </a:r>
          </a:p>
          <a:p>
            <a:pPr lvl="1">
              <a:lnSpc>
                <a:spcPct val="150000"/>
              </a:lnSpc>
            </a:pPr>
            <a:r>
              <a:rPr lang="en-US" sz="2000" dirty="0">
                <a:latin typeface="Times New Roman" panose="02020603050405020304" pitchFamily="18" charset="0"/>
                <a:cs typeface="Times New Roman" panose="02020603050405020304" pitchFamily="18" charset="0"/>
              </a:rPr>
              <a:t>NumPy (numpy):</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Handles numerical operations and image data manipulation.</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Random (random):</a:t>
            </a:r>
          </a:p>
          <a:p>
            <a:pPr lvl="1">
              <a:lnSpc>
                <a:spcPct val="150000"/>
              </a:lnSpc>
            </a:pPr>
            <a:r>
              <a:rPr lang="en-US" sz="2000" dirty="0">
                <a:latin typeface="Times New Roman" panose="02020603050405020304" pitchFamily="18" charset="0"/>
                <a:cs typeface="Times New Roman" panose="02020603050405020304" pitchFamily="18" charset="0"/>
              </a:rPr>
              <a:t>CSV (csv):</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Reads the emotion labels from a CSV file and organizes them into groups for random selection.</a:t>
            </a:r>
          </a:p>
        </p:txBody>
      </p:sp>
    </p:spTree>
    <p:extLst>
      <p:ext uri="{BB962C8B-B14F-4D97-AF65-F5344CB8AC3E}">
        <p14:creationId xmlns:p14="http://schemas.microsoft.com/office/powerpoint/2010/main" val="422198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6EE7-3513-30B0-4CEC-44079039D055}"/>
              </a:ext>
            </a:extLst>
          </p:cNvPr>
          <p:cNvSpPr>
            <a:spLocks noGrp="1"/>
          </p:cNvSpPr>
          <p:nvPr>
            <p:ph type="title"/>
          </p:nvPr>
        </p:nvSpPr>
        <p:spPr>
          <a:xfrm>
            <a:off x="2172749" y="236788"/>
            <a:ext cx="6715612"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Tools and Technology (cont.)</a:t>
            </a:r>
          </a:p>
        </p:txBody>
      </p:sp>
      <p:sp>
        <p:nvSpPr>
          <p:cNvPr id="3" name="Content Placeholder 2">
            <a:extLst>
              <a:ext uri="{FF2B5EF4-FFF2-40B4-BE49-F238E27FC236}">
                <a16:creationId xmlns:a16="http://schemas.microsoft.com/office/drawing/2014/main" id="{741BCCCA-8F68-0609-F403-C2A527726F08}"/>
              </a:ext>
            </a:extLst>
          </p:cNvPr>
          <p:cNvSpPr>
            <a:spLocks noGrp="1"/>
          </p:cNvSpPr>
          <p:nvPr>
            <p:ph idx="1"/>
          </p:nvPr>
        </p:nvSpPr>
        <p:spPr>
          <a:xfrm>
            <a:off x="838200" y="1649456"/>
            <a:ext cx="11081084" cy="4351338"/>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Libraries Used For Data Processing:</a:t>
            </a:r>
          </a:p>
          <a:p>
            <a:pPr lvl="1">
              <a:lnSpc>
                <a:spcPct val="150000"/>
              </a:lnSpc>
            </a:pPr>
            <a:r>
              <a:rPr lang="en-US" sz="2000" dirty="0">
                <a:latin typeface="Times New Roman" panose="02020603050405020304" pitchFamily="18" charset="0"/>
                <a:cs typeface="Times New Roman" panose="02020603050405020304" pitchFamily="18" charset="0"/>
              </a:rPr>
              <a:t>os:</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Accesses and interacts with the operating system, particularly for file path operations.</a:t>
            </a:r>
          </a:p>
          <a:p>
            <a:pPr lvl="1">
              <a:lnSpc>
                <a:spcPct val="150000"/>
              </a:lnSpc>
            </a:pPr>
            <a:r>
              <a:rPr lang="en-US" sz="2000" dirty="0">
                <a:latin typeface="Times New Roman" panose="02020603050405020304" pitchFamily="18" charset="0"/>
                <a:cs typeface="Times New Roman" panose="02020603050405020304" pitchFamily="18" charset="0"/>
              </a:rPr>
              <a:t>numpy (np):</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Handles numerical operations and array manipulations efficiently.</a:t>
            </a:r>
          </a:p>
          <a:p>
            <a:pPr lvl="1">
              <a:lnSpc>
                <a:spcPct val="150000"/>
              </a:lnSpc>
            </a:pPr>
            <a:r>
              <a:rPr lang="en-US" sz="2000" dirty="0">
                <a:latin typeface="Times New Roman" panose="02020603050405020304" pitchFamily="18" charset="0"/>
                <a:cs typeface="Times New Roman" panose="02020603050405020304" pitchFamily="18" charset="0"/>
              </a:rPr>
              <a:t>pandas (pd):</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Manages and processes data in DataFrame structures for easier handling of datasets.</a:t>
            </a:r>
          </a:p>
          <a:p>
            <a:pPr lvl="1">
              <a:lnSpc>
                <a:spcPct val="150000"/>
              </a:lnSpc>
            </a:pPr>
            <a:endParaRPr lang="en-US" dirty="0"/>
          </a:p>
        </p:txBody>
      </p:sp>
    </p:spTree>
    <p:extLst>
      <p:ext uri="{BB962C8B-B14F-4D97-AF65-F5344CB8AC3E}">
        <p14:creationId xmlns:p14="http://schemas.microsoft.com/office/powerpoint/2010/main" val="281286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6EE7-3513-30B0-4CEC-44079039D055}"/>
              </a:ext>
            </a:extLst>
          </p:cNvPr>
          <p:cNvSpPr>
            <a:spLocks noGrp="1"/>
          </p:cNvSpPr>
          <p:nvPr>
            <p:ph type="title"/>
          </p:nvPr>
        </p:nvSpPr>
        <p:spPr>
          <a:xfrm>
            <a:off x="2223083" y="236788"/>
            <a:ext cx="6586620" cy="1325563"/>
          </a:xfrm>
        </p:spPr>
        <p:txBody>
          <a:bodyPr>
            <a:normAutofit/>
          </a:bodyPr>
          <a:lstStyle/>
          <a:p>
            <a:r>
              <a:rPr lang="en-IN" sz="4000" b="1" dirty="0">
                <a:latin typeface="Times New Roman" panose="02020603050405020304" pitchFamily="18" charset="0"/>
                <a:cs typeface="Times New Roman" panose="02020603050405020304" pitchFamily="18" charset="0"/>
              </a:rPr>
              <a:t>Tools and Technology (cont.)</a:t>
            </a:r>
          </a:p>
        </p:txBody>
      </p:sp>
      <p:sp>
        <p:nvSpPr>
          <p:cNvPr id="3" name="Content Placeholder 2">
            <a:extLst>
              <a:ext uri="{FF2B5EF4-FFF2-40B4-BE49-F238E27FC236}">
                <a16:creationId xmlns:a16="http://schemas.microsoft.com/office/drawing/2014/main" id="{741BCCCA-8F68-0609-F403-C2A527726F08}"/>
              </a:ext>
            </a:extLst>
          </p:cNvPr>
          <p:cNvSpPr>
            <a:spLocks noGrp="1"/>
          </p:cNvSpPr>
          <p:nvPr>
            <p:ph idx="1"/>
          </p:nvPr>
        </p:nvSpPr>
        <p:spPr>
          <a:xfrm>
            <a:off x="838200" y="1674623"/>
            <a:ext cx="11081084" cy="4351338"/>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Libraries Used For Data Processing:</a:t>
            </a:r>
          </a:p>
          <a:p>
            <a:pPr lvl="1">
              <a:lnSpc>
                <a:spcPct val="150000"/>
              </a:lnSpc>
            </a:pPr>
            <a:r>
              <a:rPr lang="en-US" sz="2000" dirty="0">
                <a:latin typeface="Times New Roman" panose="02020603050405020304" pitchFamily="18" charset="0"/>
                <a:cs typeface="Times New Roman" panose="02020603050405020304" pitchFamily="18" charset="0"/>
              </a:rPr>
              <a:t>sklearn.preprocessing (LabelEncoder):</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Encodes categorical labels into numeric form for machine learning models.</a:t>
            </a:r>
          </a:p>
          <a:p>
            <a:pPr lvl="1">
              <a:lnSpc>
                <a:spcPct val="150000"/>
              </a:lnSpc>
            </a:pPr>
            <a:r>
              <a:rPr lang="en-US" sz="2000" dirty="0">
                <a:latin typeface="Times New Roman" panose="02020603050405020304" pitchFamily="18" charset="0"/>
                <a:cs typeface="Times New Roman" panose="02020603050405020304" pitchFamily="18" charset="0"/>
              </a:rPr>
              <a:t>tensorflow.keras:</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load_img, img_to_array: Loads and converts images to arrays.</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to_categorical: Converts class vectors to binary class matrices.</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Sequential, model_from_json: Builds and loads models.</a:t>
            </a:r>
          </a:p>
          <a:p>
            <a:pPr marL="914400" lvl="2" indent="0">
              <a:lnSpc>
                <a:spcPct val="150000"/>
              </a:lnSpc>
              <a:buNone/>
            </a:pPr>
            <a:endParaRPr lang="en-US" dirty="0"/>
          </a:p>
          <a:p>
            <a:pPr lvl="1">
              <a:lnSpc>
                <a:spcPct val="150000"/>
              </a:lnSpc>
            </a:pPr>
            <a:endParaRPr lang="en-US" dirty="0"/>
          </a:p>
        </p:txBody>
      </p:sp>
    </p:spTree>
    <p:extLst>
      <p:ext uri="{BB962C8B-B14F-4D97-AF65-F5344CB8AC3E}">
        <p14:creationId xmlns:p14="http://schemas.microsoft.com/office/powerpoint/2010/main" val="4173527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6EE7-3513-30B0-4CEC-44079039D055}"/>
              </a:ext>
            </a:extLst>
          </p:cNvPr>
          <p:cNvSpPr>
            <a:spLocks noGrp="1"/>
          </p:cNvSpPr>
          <p:nvPr>
            <p:ph type="title"/>
          </p:nvPr>
        </p:nvSpPr>
        <p:spPr>
          <a:xfrm>
            <a:off x="2105637" y="236788"/>
            <a:ext cx="6378631"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Tools and Technology (cont.)</a:t>
            </a:r>
          </a:p>
        </p:txBody>
      </p:sp>
      <p:sp>
        <p:nvSpPr>
          <p:cNvPr id="3" name="Content Placeholder 2">
            <a:extLst>
              <a:ext uri="{FF2B5EF4-FFF2-40B4-BE49-F238E27FC236}">
                <a16:creationId xmlns:a16="http://schemas.microsoft.com/office/drawing/2014/main" id="{741BCCCA-8F68-0609-F403-C2A527726F08}"/>
              </a:ext>
            </a:extLst>
          </p:cNvPr>
          <p:cNvSpPr>
            <a:spLocks noGrp="1"/>
          </p:cNvSpPr>
          <p:nvPr>
            <p:ph idx="1"/>
          </p:nvPr>
        </p:nvSpPr>
        <p:spPr>
          <a:xfrm>
            <a:off x="838200" y="1825625"/>
            <a:ext cx="11081084" cy="4351338"/>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Libraries Used For Data Processing:</a:t>
            </a:r>
          </a:p>
          <a:p>
            <a:pPr lvl="1">
              <a:lnSpc>
                <a:spcPct val="150000"/>
              </a:lnSpc>
            </a:pPr>
            <a:r>
              <a:rPr lang="en-US" sz="2000" dirty="0">
                <a:latin typeface="Times New Roman" panose="02020603050405020304" pitchFamily="18" charset="0"/>
                <a:cs typeface="Times New Roman" panose="02020603050405020304" pitchFamily="18" charset="0"/>
              </a:rPr>
              <a:t>tensorflow.keras:</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Conv2D, MaxPooling2D, Dropout, Flatten, Dense: Defines layers for the Convolutional Neural Network (CNN).</a:t>
            </a:r>
          </a:p>
          <a:p>
            <a:pPr lvl="1">
              <a:lnSpc>
                <a:spcPct val="150000"/>
              </a:lnSpc>
            </a:pPr>
            <a:r>
              <a:rPr lang="en-US" sz="2000" dirty="0">
                <a:latin typeface="Times New Roman" panose="02020603050405020304" pitchFamily="18" charset="0"/>
                <a:cs typeface="Times New Roman" panose="02020603050405020304" pitchFamily="18" charset="0"/>
              </a:rPr>
              <a:t>Adam: Optimizer used for compiling the model.</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TensorBoard, EarlyStopping: Callbacks for monitoring and early stopping during training</a:t>
            </a:r>
          </a:p>
        </p:txBody>
      </p:sp>
    </p:spTree>
    <p:extLst>
      <p:ext uri="{BB962C8B-B14F-4D97-AF65-F5344CB8AC3E}">
        <p14:creationId xmlns:p14="http://schemas.microsoft.com/office/powerpoint/2010/main" val="21018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454D-7E3F-FADE-0063-EAF2035BEAC4}"/>
              </a:ext>
            </a:extLst>
          </p:cNvPr>
          <p:cNvSpPr>
            <a:spLocks noGrp="1"/>
          </p:cNvSpPr>
          <p:nvPr>
            <p:ph type="title"/>
          </p:nvPr>
        </p:nvSpPr>
        <p:spPr>
          <a:xfrm>
            <a:off x="3231126" y="89822"/>
            <a:ext cx="5729748"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SAMPLE OUTPUT</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2D0489-B37D-2F6D-2086-E592C4368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422" y="1150938"/>
            <a:ext cx="8935155" cy="5026025"/>
          </a:xfrm>
        </p:spPr>
      </p:pic>
    </p:spTree>
    <p:extLst>
      <p:ext uri="{BB962C8B-B14F-4D97-AF65-F5344CB8AC3E}">
        <p14:creationId xmlns:p14="http://schemas.microsoft.com/office/powerpoint/2010/main" val="19656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5654" y="629174"/>
            <a:ext cx="6971252"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Future Improvement</a:t>
            </a:r>
          </a:p>
        </p:txBody>
      </p:sp>
      <p:sp>
        <p:nvSpPr>
          <p:cNvPr id="4" name="Rectangle 3"/>
          <p:cNvSpPr/>
          <p:nvPr/>
        </p:nvSpPr>
        <p:spPr>
          <a:xfrm>
            <a:off x="1442905" y="1943555"/>
            <a:ext cx="10452684" cy="1845185"/>
          </a:xfrm>
          <a:prstGeom prst="rect">
            <a:avLst/>
          </a:prstGeom>
        </p:spPr>
        <p:txBody>
          <a:bodyPr wrap="square">
            <a:spAutoFit/>
          </a:bodyPr>
          <a:lstStyle/>
          <a:p>
            <a:pPr marL="342900"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diverse emotional expressions from various cultures for better accuracy.</a:t>
            </a:r>
          </a:p>
          <a:p>
            <a:pPr marL="342900"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advanced machine learning models for more precise emotion detection.</a:t>
            </a:r>
          </a:p>
          <a:p>
            <a:pPr marL="342900"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 facial recognition with voice and body language etc.</a:t>
            </a:r>
          </a:p>
        </p:txBody>
      </p:sp>
    </p:spTree>
    <p:extLst>
      <p:ext uri="{BB962C8B-B14F-4D97-AF65-F5344CB8AC3E}">
        <p14:creationId xmlns:p14="http://schemas.microsoft.com/office/powerpoint/2010/main" val="77545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95E1-3C75-A0AF-494D-C385431E9095}"/>
              </a:ext>
            </a:extLst>
          </p:cNvPr>
          <p:cNvSpPr>
            <a:spLocks noGrp="1"/>
          </p:cNvSpPr>
          <p:nvPr>
            <p:ph type="title"/>
          </p:nvPr>
        </p:nvSpPr>
        <p:spPr>
          <a:xfrm>
            <a:off x="4221078" y="284915"/>
            <a:ext cx="3749843"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24418D7-CF19-F862-911F-308F4A200FD6}"/>
              </a:ext>
            </a:extLst>
          </p:cNvPr>
          <p:cNvSpPr>
            <a:spLocks noGrp="1"/>
          </p:cNvSpPr>
          <p:nvPr>
            <p:ph idx="1"/>
          </p:nvPr>
        </p:nvSpPr>
        <p:spPr>
          <a:xfrm>
            <a:off x="936523" y="1530658"/>
            <a:ext cx="10515600" cy="4351338"/>
          </a:xfrm>
        </p:spPr>
        <p:txBody>
          <a:bodyPr>
            <a:normAutofit/>
          </a:bodyPr>
          <a:lstStyle/>
          <a:p>
            <a:pPr marL="0" indent="0" algn="just">
              <a:lnSpc>
                <a:spcPct val="200000"/>
              </a:lnSpc>
              <a:buNone/>
            </a:pPr>
            <a:r>
              <a:rPr lang="en-US" sz="2000" dirty="0">
                <a:latin typeface="Times New Roman" panose="02020603050405020304" pitchFamily="18" charset="0"/>
                <a:cs typeface="Times New Roman" panose="02020603050405020304" pitchFamily="18" charset="0"/>
              </a:rPr>
              <a:t>Enhancing real-time emotion detection involves broadening data diversity, integrating multimodal inputs, and utilizing advanced algorithms. These improvements will increase accuracy and speed while ensuring ethical standards, paving the way for more reliable and inclusive emotion recognition systems.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99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D018B9-B5BD-BE19-B3A8-1637EDF612F6}"/>
              </a:ext>
            </a:extLst>
          </p:cNvPr>
          <p:cNvSpPr>
            <a:spLocks noGrp="1"/>
          </p:cNvSpPr>
          <p:nvPr>
            <p:ph type="title"/>
          </p:nvPr>
        </p:nvSpPr>
        <p:spPr>
          <a:xfrm>
            <a:off x="2126486" y="2321702"/>
            <a:ext cx="7939027" cy="1325563"/>
          </a:xfrm>
        </p:spPr>
        <p:txBody>
          <a:bodyPr>
            <a:noAutofit/>
          </a:bodyPr>
          <a:lstStyle/>
          <a:p>
            <a:pPr algn="just"/>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41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731E-9AF9-C09C-DC95-BB3AFDD99FF0}"/>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CONTENTS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21455A-103C-B688-FD2B-0B4A8A094E32}"/>
              </a:ext>
            </a:extLst>
          </p:cNvPr>
          <p:cNvSpPr>
            <a:spLocks noGrp="1"/>
          </p:cNvSpPr>
          <p:nvPr>
            <p:ph idx="1"/>
          </p:nvPr>
        </p:nvSpPr>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Project Objectives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System Overview</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Visual Representation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Example Usage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Tools and Technology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Sample Output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Future Improvements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Conclusion</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55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9210-7F86-9BE2-B9B3-6C505A13C92C}"/>
              </a:ext>
            </a:extLst>
          </p:cNvPr>
          <p:cNvSpPr>
            <a:spLocks noGrp="1"/>
          </p:cNvSpPr>
          <p:nvPr>
            <p:ph type="title"/>
          </p:nvPr>
        </p:nvSpPr>
        <p:spPr>
          <a:xfrm>
            <a:off x="2992239" y="139336"/>
            <a:ext cx="5402179"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63EF1-4E13-A960-1646-40FEE1FA973E}"/>
              </a:ext>
            </a:extLst>
          </p:cNvPr>
          <p:cNvSpPr>
            <a:spLocks noGrp="1"/>
          </p:cNvSpPr>
          <p:nvPr>
            <p:ph idx="1"/>
          </p:nvPr>
        </p:nvSpPr>
        <p:spPr>
          <a:xfrm>
            <a:off x="838199" y="1464899"/>
            <a:ext cx="10515600" cy="5032374"/>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What is Emotion Detection?</a:t>
            </a:r>
          </a:p>
          <a:p>
            <a:pPr lvl="1" algn="just">
              <a:lnSpc>
                <a:spcPct val="150000"/>
              </a:lnSpc>
            </a:pPr>
            <a:r>
              <a:rPr lang="en-US" sz="2000" dirty="0">
                <a:latin typeface="Times New Roman" panose="02020603050405020304" pitchFamily="18" charset="0"/>
                <a:cs typeface="Times New Roman" panose="02020603050405020304" pitchFamily="18" charset="0"/>
              </a:rPr>
              <a:t>Finding out how people feel by looking at their faces, listening to their voices, or checking other signals.</a:t>
            </a:r>
          </a:p>
          <a:p>
            <a:pPr lvl="1" algn="just">
              <a:lnSpc>
                <a:spcPct val="150000"/>
              </a:lnSpc>
            </a:pPr>
            <a:r>
              <a:rPr lang="en-US" sz="2000" dirty="0">
                <a:latin typeface="Times New Roman" panose="02020603050405020304" pitchFamily="18" charset="0"/>
                <a:cs typeface="Times New Roman" panose="02020603050405020304" pitchFamily="18" charset="0"/>
              </a:rPr>
              <a:t>Uses smart technology to figure out emotions</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Why is Real-Time Emotion Detection Important?</a:t>
            </a:r>
          </a:p>
          <a:p>
            <a:pPr lvl="1" algn="just">
              <a:lnSpc>
                <a:spcPct val="150000"/>
              </a:lnSpc>
            </a:pPr>
            <a:r>
              <a:rPr lang="en-US" sz="2000" dirty="0">
                <a:latin typeface="Times New Roman" panose="02020603050405020304" pitchFamily="18" charset="0"/>
                <a:cs typeface="Times New Roman" panose="02020603050405020304" pitchFamily="18" charset="0"/>
              </a:rPr>
              <a:t>Gives instant feedback, making apps and devices more fun and useful.</a:t>
            </a:r>
          </a:p>
          <a:p>
            <a:pPr lvl="1" algn="just">
              <a:lnSpc>
                <a:spcPct val="150000"/>
              </a:lnSpc>
            </a:pPr>
            <a:r>
              <a:rPr lang="en-US" sz="2000" dirty="0">
                <a:latin typeface="Times New Roman" panose="02020603050405020304" pitchFamily="18" charset="0"/>
                <a:cs typeface="Times New Roman" panose="02020603050405020304" pitchFamily="18" charset="0"/>
              </a:rPr>
              <a:t>Helps in mental health, customer service, and studying reactions.</a:t>
            </a:r>
          </a:p>
        </p:txBody>
      </p:sp>
    </p:spTree>
    <p:extLst>
      <p:ext uri="{BB962C8B-B14F-4D97-AF65-F5344CB8AC3E}">
        <p14:creationId xmlns:p14="http://schemas.microsoft.com/office/powerpoint/2010/main" val="46136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9210-7F86-9BE2-B9B3-6C505A13C92C}"/>
              </a:ext>
            </a:extLst>
          </p:cNvPr>
          <p:cNvSpPr>
            <a:spLocks noGrp="1"/>
          </p:cNvSpPr>
          <p:nvPr>
            <p:ph type="title"/>
          </p:nvPr>
        </p:nvSpPr>
        <p:spPr>
          <a:xfrm>
            <a:off x="3394910" y="236788"/>
            <a:ext cx="5402179"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Project Objectives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63EF1-4E13-A960-1646-40FEE1FA973E}"/>
              </a:ext>
            </a:extLst>
          </p:cNvPr>
          <p:cNvSpPr>
            <a:spLocks noGrp="1"/>
          </p:cNvSpPr>
          <p:nvPr>
            <p:ph idx="1"/>
          </p:nvPr>
        </p:nvSpPr>
        <p:spPr>
          <a:xfrm>
            <a:off x="838200" y="1431343"/>
            <a:ext cx="10515600" cy="5032374"/>
          </a:xfrm>
        </p:spPr>
        <p:txBody>
          <a:bodyPr>
            <a:noAutofit/>
          </a:bodyPr>
          <a:lstStyle/>
          <a:p>
            <a:pPr algn="just">
              <a:lnSpc>
                <a:spcPct val="200000"/>
              </a:lnSpc>
            </a:pPr>
            <a:r>
              <a:rPr lang="en-US" sz="2000" dirty="0">
                <a:latin typeface="Times New Roman" panose="02020603050405020304" pitchFamily="18" charset="0"/>
                <a:cs typeface="Times New Roman" panose="02020603050405020304" pitchFamily="18" charset="0"/>
              </a:rPr>
              <a:t>Identify and Categorize Emotions in Real-Time</a:t>
            </a:r>
          </a:p>
          <a:p>
            <a:pPr algn="just">
              <a:lnSpc>
                <a:spcPct val="200000"/>
              </a:lnSpc>
            </a:pPr>
            <a:r>
              <a:rPr lang="en-US" sz="2000" dirty="0">
                <a:latin typeface="Times New Roman" panose="02020603050405020304" pitchFamily="18" charset="0"/>
                <a:cs typeface="Times New Roman" panose="02020603050405020304" pitchFamily="18" charset="0"/>
              </a:rPr>
              <a:t>Create a system that can recognize different emotions as they happen.</a:t>
            </a:r>
          </a:p>
          <a:p>
            <a:pPr algn="just">
              <a:lnSpc>
                <a:spcPct val="200000"/>
              </a:lnSpc>
            </a:pPr>
            <a:r>
              <a:rPr lang="en-US" sz="2000" dirty="0">
                <a:latin typeface="Times New Roman" panose="02020603050405020304" pitchFamily="18" charset="0"/>
                <a:cs typeface="Times New Roman" panose="02020603050405020304" pitchFamily="18" charset="0"/>
              </a:rPr>
              <a:t>Use data from facial expressions to detect emotions like happiness, sadness, anger, etc.</a:t>
            </a:r>
          </a:p>
          <a:p>
            <a:pPr algn="just">
              <a:lnSpc>
                <a:spcPct val="200000"/>
              </a:lnSpc>
            </a:pPr>
            <a:r>
              <a:rPr lang="en-US" sz="2000" dirty="0">
                <a:latin typeface="Times New Roman" panose="02020603050405020304" pitchFamily="18" charset="0"/>
                <a:cs typeface="Times New Roman" panose="02020603050405020304" pitchFamily="18" charset="0"/>
              </a:rPr>
              <a:t>Make the system very accurate in detecting emotions.</a:t>
            </a:r>
          </a:p>
          <a:p>
            <a:pPr algn="just">
              <a:lnSpc>
                <a:spcPct val="200000"/>
              </a:lnSpc>
            </a:pPr>
            <a:endParaRPr lang="en-US" sz="1400" dirty="0"/>
          </a:p>
        </p:txBody>
      </p:sp>
    </p:spTree>
    <p:extLst>
      <p:ext uri="{BB962C8B-B14F-4D97-AF65-F5344CB8AC3E}">
        <p14:creationId xmlns:p14="http://schemas.microsoft.com/office/powerpoint/2010/main" val="415211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9210-7F86-9BE2-B9B3-6C505A13C92C}"/>
              </a:ext>
            </a:extLst>
          </p:cNvPr>
          <p:cNvSpPr>
            <a:spLocks noGrp="1"/>
          </p:cNvSpPr>
          <p:nvPr>
            <p:ph type="title"/>
          </p:nvPr>
        </p:nvSpPr>
        <p:spPr>
          <a:xfrm>
            <a:off x="3394910" y="236788"/>
            <a:ext cx="5402179"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System Overview</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63EF1-4E13-A960-1646-40FEE1FA973E}"/>
              </a:ext>
            </a:extLst>
          </p:cNvPr>
          <p:cNvSpPr>
            <a:spLocks noGrp="1"/>
          </p:cNvSpPr>
          <p:nvPr>
            <p:ph idx="1"/>
          </p:nvPr>
        </p:nvSpPr>
        <p:spPr>
          <a:xfrm>
            <a:off x="838199" y="1562351"/>
            <a:ext cx="10515600" cy="5032374"/>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Data Collection </a:t>
            </a:r>
          </a:p>
          <a:p>
            <a:pPr lvl="1" algn="just">
              <a:lnSpc>
                <a:spcPct val="150000"/>
              </a:lnSpc>
            </a:pPr>
            <a:r>
              <a:rPr lang="en-US" sz="2000" dirty="0">
                <a:latin typeface="Times New Roman" panose="02020603050405020304" pitchFamily="18" charset="0"/>
                <a:cs typeface="Times New Roman" panose="02020603050405020304" pitchFamily="18" charset="0"/>
              </a:rPr>
              <a:t> Collect data from sources like webcams or video recordings.</a:t>
            </a:r>
          </a:p>
          <a:p>
            <a:pPr algn="just">
              <a:lnSpc>
                <a:spcPct val="150000"/>
              </a:lnSpc>
            </a:pPr>
            <a:r>
              <a:rPr lang="en-US" sz="2000" dirty="0">
                <a:latin typeface="Times New Roman" panose="02020603050405020304" pitchFamily="18" charset="0"/>
                <a:cs typeface="Times New Roman" panose="02020603050405020304" pitchFamily="18" charset="0"/>
              </a:rPr>
              <a:t>Data Preprocessing </a:t>
            </a:r>
          </a:p>
          <a:p>
            <a:pPr lvl="1" algn="just">
              <a:lnSpc>
                <a:spcPct val="150000"/>
              </a:lnSpc>
            </a:pPr>
            <a:r>
              <a:rPr lang="en-US" sz="2000" dirty="0">
                <a:latin typeface="Times New Roman" panose="02020603050405020304" pitchFamily="18" charset="0"/>
                <a:cs typeface="Times New Roman" panose="02020603050405020304" pitchFamily="18" charset="0"/>
              </a:rPr>
              <a:t> Clean and prepare the collected data.</a:t>
            </a:r>
          </a:p>
          <a:p>
            <a:pPr algn="just">
              <a:lnSpc>
                <a:spcPct val="150000"/>
              </a:lnSpc>
            </a:pPr>
            <a:r>
              <a:rPr lang="en-US" sz="2000" dirty="0">
                <a:latin typeface="Times New Roman" panose="02020603050405020304" pitchFamily="18" charset="0"/>
                <a:cs typeface="Times New Roman" panose="02020603050405020304" pitchFamily="18" charset="0"/>
              </a:rPr>
              <a:t>Feature Extraction  </a:t>
            </a:r>
          </a:p>
          <a:p>
            <a:pPr lvl="1" algn="just">
              <a:lnSpc>
                <a:spcPct val="150000"/>
              </a:lnSpc>
            </a:pPr>
            <a:r>
              <a:rPr lang="en-US" sz="2000" dirty="0">
                <a:latin typeface="Times New Roman" panose="02020603050405020304" pitchFamily="18" charset="0"/>
                <a:cs typeface="Times New Roman" panose="02020603050405020304" pitchFamily="18" charset="0"/>
              </a:rPr>
              <a:t>Identify key features from the faces, such as eyes, mouth, and overall expression.</a:t>
            </a:r>
          </a:p>
        </p:txBody>
      </p:sp>
    </p:spTree>
    <p:extLst>
      <p:ext uri="{BB962C8B-B14F-4D97-AF65-F5344CB8AC3E}">
        <p14:creationId xmlns:p14="http://schemas.microsoft.com/office/powerpoint/2010/main" val="77736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9210-7F86-9BE2-B9B3-6C505A13C92C}"/>
              </a:ext>
            </a:extLst>
          </p:cNvPr>
          <p:cNvSpPr>
            <a:spLocks noGrp="1"/>
          </p:cNvSpPr>
          <p:nvPr>
            <p:ph type="title"/>
          </p:nvPr>
        </p:nvSpPr>
        <p:spPr>
          <a:xfrm>
            <a:off x="3394910" y="236788"/>
            <a:ext cx="6083387"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System Overview (cont.)</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63EF1-4E13-A960-1646-40FEE1FA973E}"/>
              </a:ext>
            </a:extLst>
          </p:cNvPr>
          <p:cNvSpPr>
            <a:spLocks noGrp="1"/>
          </p:cNvSpPr>
          <p:nvPr>
            <p:ph idx="1"/>
          </p:nvPr>
        </p:nvSpPr>
        <p:spPr>
          <a:xfrm>
            <a:off x="838199" y="1641068"/>
            <a:ext cx="10515600" cy="5032374"/>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Model training:</a:t>
            </a:r>
          </a:p>
          <a:p>
            <a:pPr lvl="1" algn="just">
              <a:lnSpc>
                <a:spcPct val="150000"/>
              </a:lnSpc>
            </a:pPr>
            <a:r>
              <a:rPr lang="en-US" sz="2000" dirty="0">
                <a:latin typeface="Times New Roman" panose="02020603050405020304" pitchFamily="18" charset="0"/>
                <a:cs typeface="Times New Roman" panose="02020603050405020304" pitchFamily="18" charset="0"/>
              </a:rPr>
              <a:t>Train machine learning models using labeled data.</a:t>
            </a:r>
          </a:p>
          <a:p>
            <a:pPr lvl="1" algn="just">
              <a:lnSpc>
                <a:spcPct val="150000"/>
              </a:lnSpc>
            </a:pPr>
            <a:r>
              <a:rPr lang="en-US" sz="2000" dirty="0">
                <a:latin typeface="Times New Roman" panose="02020603050405020304" pitchFamily="18" charset="0"/>
                <a:cs typeface="Times New Roman" panose="02020603050405020304" pitchFamily="18" charset="0"/>
              </a:rPr>
              <a:t>Teach the system to recognize different emotions based on features.</a:t>
            </a:r>
          </a:p>
          <a:p>
            <a:pPr algn="just">
              <a:lnSpc>
                <a:spcPct val="150000"/>
              </a:lnSpc>
            </a:pPr>
            <a:r>
              <a:rPr lang="en-US" sz="2000" dirty="0">
                <a:latin typeface="Times New Roman" panose="02020603050405020304" pitchFamily="18" charset="0"/>
                <a:cs typeface="Times New Roman" panose="02020603050405020304" pitchFamily="18" charset="0"/>
              </a:rPr>
              <a:t>Real-Time Detection:</a:t>
            </a:r>
          </a:p>
          <a:p>
            <a:pPr lvl="1" algn="just">
              <a:lnSpc>
                <a:spcPct val="150000"/>
              </a:lnSpc>
            </a:pPr>
            <a:r>
              <a:rPr lang="en-US" sz="2000" dirty="0">
                <a:latin typeface="Times New Roman" panose="02020603050405020304" pitchFamily="18" charset="0"/>
                <a:cs typeface="Times New Roman" panose="02020603050405020304" pitchFamily="18" charset="0"/>
              </a:rPr>
              <a:t>Apply the trained models to live video feeds.</a:t>
            </a:r>
          </a:p>
          <a:p>
            <a:pPr lvl="1" algn="just">
              <a:lnSpc>
                <a:spcPct val="150000"/>
              </a:lnSpc>
            </a:pPr>
            <a:r>
              <a:rPr lang="en-US" sz="2000" dirty="0">
                <a:latin typeface="Times New Roman" panose="02020603050405020304" pitchFamily="18" charset="0"/>
                <a:cs typeface="Times New Roman" panose="02020603050405020304" pitchFamily="18" charset="0"/>
              </a:rPr>
              <a:t>Detect and categorize emotions as they happen.</a:t>
            </a:r>
          </a:p>
          <a:p>
            <a:pPr lvl="1" algn="just">
              <a:lnSpc>
                <a:spcPct val="150000"/>
              </a:lnSpc>
            </a:pPr>
            <a:r>
              <a:rPr lang="en-US" sz="2000" dirty="0">
                <a:latin typeface="Times New Roman" panose="02020603050405020304" pitchFamily="18" charset="0"/>
                <a:cs typeface="Times New Roman" panose="02020603050405020304" pitchFamily="18" charset="0"/>
              </a:rPr>
              <a:t>Map those emotions to the traits and micro-traits defined in the “Manwatching: A field guide to human behavior” by Desmond Morris.</a:t>
            </a:r>
          </a:p>
          <a:p>
            <a:pPr algn="just">
              <a:lnSpc>
                <a:spcPct val="150000"/>
              </a:lnSpc>
            </a:pPr>
            <a:endParaRPr lang="en-US" sz="2400" dirty="0"/>
          </a:p>
        </p:txBody>
      </p:sp>
    </p:spTree>
    <p:extLst>
      <p:ext uri="{BB962C8B-B14F-4D97-AF65-F5344CB8AC3E}">
        <p14:creationId xmlns:p14="http://schemas.microsoft.com/office/powerpoint/2010/main" val="180415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0638-B50F-E62D-6043-1B0851485A40}"/>
              </a:ext>
            </a:extLst>
          </p:cNvPr>
          <p:cNvSpPr>
            <a:spLocks noGrp="1"/>
          </p:cNvSpPr>
          <p:nvPr>
            <p:ph type="title"/>
          </p:nvPr>
        </p:nvSpPr>
        <p:spPr>
          <a:xfrm>
            <a:off x="2697079" y="220746"/>
            <a:ext cx="6797842"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Visual Representation</a:t>
            </a:r>
          </a:p>
        </p:txBody>
      </p:sp>
      <p:sp>
        <p:nvSpPr>
          <p:cNvPr id="3" name="Content Placeholder 2">
            <a:extLst>
              <a:ext uri="{FF2B5EF4-FFF2-40B4-BE49-F238E27FC236}">
                <a16:creationId xmlns:a16="http://schemas.microsoft.com/office/drawing/2014/main" id="{29567733-C6F6-08BD-7151-0368E506372F}"/>
              </a:ext>
            </a:extLst>
          </p:cNvPr>
          <p:cNvSpPr>
            <a:spLocks noGrp="1"/>
          </p:cNvSpPr>
          <p:nvPr>
            <p:ph idx="1"/>
          </p:nvPr>
        </p:nvSpPr>
        <p:spPr>
          <a:xfrm>
            <a:off x="288757" y="1381610"/>
            <a:ext cx="2017295" cy="560153"/>
          </a:xfrm>
        </p:spPr>
        <p:txBody>
          <a:bodyPr/>
          <a:lstStyle/>
          <a:p>
            <a:pPr marL="0" indent="0">
              <a:buNone/>
            </a:pPr>
            <a:endParaRPr lang="en-US" dirty="0"/>
          </a:p>
          <a:p>
            <a:endParaRPr lang="en-US" dirty="0"/>
          </a:p>
          <a:p>
            <a:endParaRPr lang="en-US" dirty="0"/>
          </a:p>
          <a:p>
            <a:endParaRPr lang="en-US" dirty="0"/>
          </a:p>
          <a:p>
            <a:endParaRPr lang="en-US" dirty="0"/>
          </a:p>
        </p:txBody>
      </p:sp>
      <p:sp>
        <p:nvSpPr>
          <p:cNvPr id="4" name="Rectangle: Rounded Corners 3">
            <a:extLst>
              <a:ext uri="{FF2B5EF4-FFF2-40B4-BE49-F238E27FC236}">
                <a16:creationId xmlns:a16="http://schemas.microsoft.com/office/drawing/2014/main" id="{B3F80993-FAF9-8C7D-CC3F-BC74403F3645}"/>
              </a:ext>
            </a:extLst>
          </p:cNvPr>
          <p:cNvSpPr/>
          <p:nvPr/>
        </p:nvSpPr>
        <p:spPr>
          <a:xfrm>
            <a:off x="288757" y="2174427"/>
            <a:ext cx="1828800" cy="8141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INPUT FACE IMAGE</a:t>
            </a:r>
          </a:p>
        </p:txBody>
      </p:sp>
      <p:sp>
        <p:nvSpPr>
          <p:cNvPr id="5" name="Rectangle: Rounded Corners 4">
            <a:extLst>
              <a:ext uri="{FF2B5EF4-FFF2-40B4-BE49-F238E27FC236}">
                <a16:creationId xmlns:a16="http://schemas.microsoft.com/office/drawing/2014/main" id="{F0B228E1-CAC9-2975-7B22-DAEEB1E33B01}"/>
              </a:ext>
            </a:extLst>
          </p:cNvPr>
          <p:cNvSpPr/>
          <p:nvPr/>
        </p:nvSpPr>
        <p:spPr>
          <a:xfrm>
            <a:off x="2919662" y="2174426"/>
            <a:ext cx="1987898" cy="8141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 </a:t>
            </a:r>
            <a:endParaRPr lang="en-IN" dirty="0"/>
          </a:p>
        </p:txBody>
      </p:sp>
      <p:sp>
        <p:nvSpPr>
          <p:cNvPr id="6" name="Rectangle: Rounded Corners 5">
            <a:extLst>
              <a:ext uri="{FF2B5EF4-FFF2-40B4-BE49-F238E27FC236}">
                <a16:creationId xmlns:a16="http://schemas.microsoft.com/office/drawing/2014/main" id="{3CD6B93F-9387-5EDF-5BC5-28591F16D21C}"/>
              </a:ext>
            </a:extLst>
          </p:cNvPr>
          <p:cNvSpPr/>
          <p:nvPr/>
        </p:nvSpPr>
        <p:spPr>
          <a:xfrm>
            <a:off x="5889070" y="2157466"/>
            <a:ext cx="1551965" cy="8141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EXTRACTION</a:t>
            </a:r>
          </a:p>
        </p:txBody>
      </p:sp>
      <p:sp>
        <p:nvSpPr>
          <p:cNvPr id="7" name="Rectangle: Rounded Corners 6">
            <a:extLst>
              <a:ext uri="{FF2B5EF4-FFF2-40B4-BE49-F238E27FC236}">
                <a16:creationId xmlns:a16="http://schemas.microsoft.com/office/drawing/2014/main" id="{458DFCAD-E7F2-2ABF-6C74-E7B27DDC0CA2}"/>
              </a:ext>
            </a:extLst>
          </p:cNvPr>
          <p:cNvSpPr/>
          <p:nvPr/>
        </p:nvSpPr>
        <p:spPr>
          <a:xfrm>
            <a:off x="6665052" y="3645318"/>
            <a:ext cx="2086707" cy="8141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Load Replacement Rules</a:t>
            </a:r>
          </a:p>
        </p:txBody>
      </p:sp>
      <p:sp>
        <p:nvSpPr>
          <p:cNvPr id="9" name="Rectangle: Rounded Corners 8">
            <a:extLst>
              <a:ext uri="{FF2B5EF4-FFF2-40B4-BE49-F238E27FC236}">
                <a16:creationId xmlns:a16="http://schemas.microsoft.com/office/drawing/2014/main" id="{DBFC7D43-1666-E774-5AE8-FE72044C643C}"/>
              </a:ext>
            </a:extLst>
          </p:cNvPr>
          <p:cNvSpPr/>
          <p:nvPr/>
        </p:nvSpPr>
        <p:spPr>
          <a:xfrm>
            <a:off x="5689796" y="5133171"/>
            <a:ext cx="1625404" cy="80945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EXTRACTION</a:t>
            </a:r>
          </a:p>
        </p:txBody>
      </p:sp>
      <p:sp>
        <p:nvSpPr>
          <p:cNvPr id="10" name="Rectangle: Rounded Corners 9">
            <a:extLst>
              <a:ext uri="{FF2B5EF4-FFF2-40B4-BE49-F238E27FC236}">
                <a16:creationId xmlns:a16="http://schemas.microsoft.com/office/drawing/2014/main" id="{C7F3542B-0085-089F-1D07-74853928736B}"/>
              </a:ext>
            </a:extLst>
          </p:cNvPr>
          <p:cNvSpPr/>
          <p:nvPr/>
        </p:nvSpPr>
        <p:spPr>
          <a:xfrm>
            <a:off x="3009896" y="5145628"/>
            <a:ext cx="1823649" cy="80945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 </a:t>
            </a:r>
            <a:endParaRPr lang="en-IN" dirty="0"/>
          </a:p>
        </p:txBody>
      </p:sp>
      <p:sp>
        <p:nvSpPr>
          <p:cNvPr id="11" name="Rectangle: Rounded Corners 10">
            <a:extLst>
              <a:ext uri="{FF2B5EF4-FFF2-40B4-BE49-F238E27FC236}">
                <a16:creationId xmlns:a16="http://schemas.microsoft.com/office/drawing/2014/main" id="{C90F48AB-9A9D-9D94-4BC2-B5B265121BD0}"/>
              </a:ext>
            </a:extLst>
          </p:cNvPr>
          <p:cNvSpPr/>
          <p:nvPr/>
        </p:nvSpPr>
        <p:spPr>
          <a:xfrm>
            <a:off x="288757" y="5145628"/>
            <a:ext cx="1828800" cy="80945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DATASET FACE IMAGE</a:t>
            </a:r>
          </a:p>
        </p:txBody>
      </p:sp>
      <p:cxnSp>
        <p:nvCxnSpPr>
          <p:cNvPr id="13" name="Straight Arrow Connector 12">
            <a:extLst>
              <a:ext uri="{FF2B5EF4-FFF2-40B4-BE49-F238E27FC236}">
                <a16:creationId xmlns:a16="http://schemas.microsoft.com/office/drawing/2014/main" id="{F853251D-5CB6-53B7-5034-3602933C3E1A}"/>
              </a:ext>
            </a:extLst>
          </p:cNvPr>
          <p:cNvCxnSpPr>
            <a:cxnSpLocks/>
            <a:stCxn id="4" idx="3"/>
            <a:endCxn id="5" idx="1"/>
          </p:cNvCxnSpPr>
          <p:nvPr/>
        </p:nvCxnSpPr>
        <p:spPr>
          <a:xfrm flipV="1">
            <a:off x="2117557" y="2581495"/>
            <a:ext cx="802105"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Straight Arrow Connector 18">
            <a:extLst>
              <a:ext uri="{FF2B5EF4-FFF2-40B4-BE49-F238E27FC236}">
                <a16:creationId xmlns:a16="http://schemas.microsoft.com/office/drawing/2014/main" id="{4E3417A4-1A81-29DC-E2F0-215ADCAA0219}"/>
              </a:ext>
            </a:extLst>
          </p:cNvPr>
          <p:cNvCxnSpPr>
            <a:cxnSpLocks/>
            <a:stCxn id="5" idx="3"/>
          </p:cNvCxnSpPr>
          <p:nvPr/>
        </p:nvCxnSpPr>
        <p:spPr>
          <a:xfrm>
            <a:off x="4907560" y="2581495"/>
            <a:ext cx="94795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8" name="Straight Arrow Connector 47">
            <a:extLst>
              <a:ext uri="{FF2B5EF4-FFF2-40B4-BE49-F238E27FC236}">
                <a16:creationId xmlns:a16="http://schemas.microsoft.com/office/drawing/2014/main" id="{F853251D-5CB6-53B7-5034-3602933C3E1A}"/>
              </a:ext>
            </a:extLst>
          </p:cNvPr>
          <p:cNvCxnSpPr>
            <a:cxnSpLocks/>
            <a:endCxn id="10" idx="1"/>
          </p:cNvCxnSpPr>
          <p:nvPr/>
        </p:nvCxnSpPr>
        <p:spPr>
          <a:xfrm flipV="1">
            <a:off x="2117557" y="5550357"/>
            <a:ext cx="892339"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0" name="Straight Arrow Connector 49">
            <a:extLst>
              <a:ext uri="{FF2B5EF4-FFF2-40B4-BE49-F238E27FC236}">
                <a16:creationId xmlns:a16="http://schemas.microsoft.com/office/drawing/2014/main" id="{4E3417A4-1A81-29DC-E2F0-215ADCAA0219}"/>
              </a:ext>
            </a:extLst>
          </p:cNvPr>
          <p:cNvCxnSpPr>
            <a:endCxn id="9" idx="1"/>
          </p:cNvCxnSpPr>
          <p:nvPr/>
        </p:nvCxnSpPr>
        <p:spPr>
          <a:xfrm>
            <a:off x="4833545" y="5536987"/>
            <a:ext cx="856251" cy="91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69" name="Elbow Connector 68"/>
          <p:cNvCxnSpPr>
            <a:stCxn id="6" idx="3"/>
          </p:cNvCxnSpPr>
          <p:nvPr/>
        </p:nvCxnSpPr>
        <p:spPr>
          <a:xfrm>
            <a:off x="7441035" y="2564535"/>
            <a:ext cx="536895" cy="108078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9" idx="3"/>
          </p:cNvCxnSpPr>
          <p:nvPr/>
        </p:nvCxnSpPr>
        <p:spPr>
          <a:xfrm flipV="1">
            <a:off x="7315200" y="4459455"/>
            <a:ext cx="671119" cy="10784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9429226" y="1670697"/>
            <a:ext cx="1082180" cy="5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SURPRISE</a:t>
            </a:r>
          </a:p>
        </p:txBody>
      </p:sp>
      <p:sp>
        <p:nvSpPr>
          <p:cNvPr id="73" name="Rounded Rectangle 72"/>
          <p:cNvSpPr/>
          <p:nvPr/>
        </p:nvSpPr>
        <p:spPr>
          <a:xfrm>
            <a:off x="9462781" y="2370219"/>
            <a:ext cx="1082180" cy="5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SMILE</a:t>
            </a:r>
          </a:p>
        </p:txBody>
      </p:sp>
      <p:sp>
        <p:nvSpPr>
          <p:cNvPr id="74" name="Rounded Rectangle 73"/>
          <p:cNvSpPr/>
          <p:nvPr/>
        </p:nvSpPr>
        <p:spPr>
          <a:xfrm>
            <a:off x="9494921" y="3066329"/>
            <a:ext cx="1082180" cy="5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SAD</a:t>
            </a:r>
          </a:p>
        </p:txBody>
      </p:sp>
      <p:sp>
        <p:nvSpPr>
          <p:cNvPr id="75" name="Rounded Rectangle 74"/>
          <p:cNvSpPr/>
          <p:nvPr/>
        </p:nvSpPr>
        <p:spPr>
          <a:xfrm>
            <a:off x="9521504" y="3845520"/>
            <a:ext cx="1082180" cy="5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ANGER</a:t>
            </a:r>
          </a:p>
        </p:txBody>
      </p:sp>
      <p:sp>
        <p:nvSpPr>
          <p:cNvPr id="76" name="Rounded Rectangle 75"/>
          <p:cNvSpPr/>
          <p:nvPr/>
        </p:nvSpPr>
        <p:spPr>
          <a:xfrm>
            <a:off x="9546671" y="4620771"/>
            <a:ext cx="1082180" cy="5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FEAR</a:t>
            </a:r>
          </a:p>
        </p:txBody>
      </p:sp>
      <p:sp>
        <p:nvSpPr>
          <p:cNvPr id="77" name="Rounded Rectangle 76"/>
          <p:cNvSpPr/>
          <p:nvPr/>
        </p:nvSpPr>
        <p:spPr>
          <a:xfrm>
            <a:off x="9571838" y="5351584"/>
            <a:ext cx="1082180" cy="5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DISGUST</a:t>
            </a:r>
          </a:p>
        </p:txBody>
      </p:sp>
      <p:sp>
        <p:nvSpPr>
          <p:cNvPr id="81" name="Rounded Rectangle 80"/>
          <p:cNvSpPr/>
          <p:nvPr/>
        </p:nvSpPr>
        <p:spPr>
          <a:xfrm>
            <a:off x="9617978" y="6082397"/>
            <a:ext cx="1082180" cy="5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NETURAL</a:t>
            </a:r>
          </a:p>
        </p:txBody>
      </p:sp>
      <p:cxnSp>
        <p:nvCxnSpPr>
          <p:cNvPr id="83" name="Straight Arrow Connector 82"/>
          <p:cNvCxnSpPr>
            <a:stCxn id="7" idx="3"/>
            <a:endCxn id="72" idx="1"/>
          </p:cNvCxnSpPr>
          <p:nvPr/>
        </p:nvCxnSpPr>
        <p:spPr>
          <a:xfrm flipV="1">
            <a:off x="8751759" y="1933149"/>
            <a:ext cx="677467" cy="2119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 idx="3"/>
            <a:endCxn id="73" idx="1"/>
          </p:cNvCxnSpPr>
          <p:nvPr/>
        </p:nvCxnSpPr>
        <p:spPr>
          <a:xfrm flipV="1">
            <a:off x="8751759" y="2632671"/>
            <a:ext cx="711022" cy="1419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8747675" y="3303836"/>
            <a:ext cx="743162" cy="723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 idx="3"/>
            <a:endCxn id="75" idx="1"/>
          </p:cNvCxnSpPr>
          <p:nvPr/>
        </p:nvCxnSpPr>
        <p:spPr>
          <a:xfrm>
            <a:off x="8751759" y="4052387"/>
            <a:ext cx="769745" cy="55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 idx="3"/>
            <a:endCxn id="76" idx="1"/>
          </p:cNvCxnSpPr>
          <p:nvPr/>
        </p:nvCxnSpPr>
        <p:spPr>
          <a:xfrm>
            <a:off x="8751759" y="4052387"/>
            <a:ext cx="794912" cy="8308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 idx="3"/>
            <a:endCxn id="77" idx="1"/>
          </p:cNvCxnSpPr>
          <p:nvPr/>
        </p:nvCxnSpPr>
        <p:spPr>
          <a:xfrm>
            <a:off x="8751759" y="4052387"/>
            <a:ext cx="820079" cy="1561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3"/>
            <a:endCxn id="81" idx="1"/>
          </p:cNvCxnSpPr>
          <p:nvPr/>
        </p:nvCxnSpPr>
        <p:spPr>
          <a:xfrm>
            <a:off x="8751759" y="4052387"/>
            <a:ext cx="866219" cy="2292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98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06E7-A310-6A3F-EEBA-9531058E4DEA}"/>
              </a:ext>
            </a:extLst>
          </p:cNvPr>
          <p:cNvSpPr>
            <a:spLocks noGrp="1"/>
          </p:cNvSpPr>
          <p:nvPr>
            <p:ph type="title"/>
          </p:nvPr>
        </p:nvSpPr>
        <p:spPr>
          <a:xfrm>
            <a:off x="3667626" y="204704"/>
            <a:ext cx="4856747"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Example Usage</a:t>
            </a:r>
          </a:p>
        </p:txBody>
      </p:sp>
      <p:sp>
        <p:nvSpPr>
          <p:cNvPr id="3" name="Content Placeholder 2">
            <a:extLst>
              <a:ext uri="{FF2B5EF4-FFF2-40B4-BE49-F238E27FC236}">
                <a16:creationId xmlns:a16="http://schemas.microsoft.com/office/drawing/2014/main" id="{01A7DE96-8CE9-F66D-9541-F64CB78D5A93}"/>
              </a:ext>
            </a:extLst>
          </p:cNvPr>
          <p:cNvSpPr>
            <a:spLocks noGrp="1"/>
          </p:cNvSpPr>
          <p:nvPr>
            <p:ph idx="1"/>
          </p:nvPr>
        </p:nvSpPr>
        <p:spPr>
          <a:xfrm>
            <a:off x="838200" y="1473287"/>
            <a:ext cx="10515600" cy="435133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Cameras watch people's faces at an event.</a:t>
            </a:r>
          </a:p>
          <a:p>
            <a:pPr algn="just">
              <a:lnSpc>
                <a:spcPct val="150000"/>
              </a:lnSpc>
            </a:pPr>
            <a:r>
              <a:rPr lang="en-US" sz="2000" dirty="0">
                <a:latin typeface="Times New Roman" panose="02020603050405020304" pitchFamily="18" charset="0"/>
                <a:cs typeface="Times New Roman" panose="02020603050405020304" pitchFamily="18" charset="0"/>
              </a:rPr>
              <a:t>Software quickly checks if they look happy, sad, or other emotions.</a:t>
            </a:r>
          </a:p>
          <a:p>
            <a:pPr algn="just">
              <a:lnSpc>
                <a:spcPct val="150000"/>
              </a:lnSpc>
            </a:pPr>
            <a:r>
              <a:rPr lang="en-US" sz="2000" dirty="0">
                <a:latin typeface="Times New Roman" panose="02020603050405020304" pitchFamily="18" charset="0"/>
                <a:cs typeface="Times New Roman" panose="02020603050405020304" pitchFamily="18" charset="0"/>
              </a:rPr>
              <a:t>They can adjust things if needed, like making a presentation clearer.</a:t>
            </a:r>
          </a:p>
          <a:p>
            <a:pPr algn="just">
              <a:lnSpc>
                <a:spcPct val="150000"/>
              </a:lnSpc>
            </a:pPr>
            <a:r>
              <a:rPr lang="en-US" sz="2000" dirty="0">
                <a:latin typeface="Times New Roman" panose="02020603050405020304" pitchFamily="18" charset="0"/>
                <a:cs typeface="Times New Roman" panose="02020603050405020304" pitchFamily="18" charset="0"/>
              </a:rPr>
              <a:t>After the event, they analyze the data to plan better for next 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69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6EE7-3513-30B0-4CEC-44079039D055}"/>
              </a:ext>
            </a:extLst>
          </p:cNvPr>
          <p:cNvSpPr>
            <a:spLocks noGrp="1"/>
          </p:cNvSpPr>
          <p:nvPr>
            <p:ph type="title"/>
          </p:nvPr>
        </p:nvSpPr>
        <p:spPr>
          <a:xfrm>
            <a:off x="2449585" y="236788"/>
            <a:ext cx="6034683"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Tools and Technology</a:t>
            </a:r>
          </a:p>
        </p:txBody>
      </p:sp>
      <p:sp>
        <p:nvSpPr>
          <p:cNvPr id="3" name="Content Placeholder 2">
            <a:extLst>
              <a:ext uri="{FF2B5EF4-FFF2-40B4-BE49-F238E27FC236}">
                <a16:creationId xmlns:a16="http://schemas.microsoft.com/office/drawing/2014/main" id="{741BCCCA-8F68-0609-F403-C2A527726F08}"/>
              </a:ext>
            </a:extLst>
          </p:cNvPr>
          <p:cNvSpPr>
            <a:spLocks noGrp="1"/>
          </p:cNvSpPr>
          <p:nvPr>
            <p:ph idx="1"/>
          </p:nvPr>
        </p:nvSpPr>
        <p:spPr>
          <a:xfrm>
            <a:off x="838200" y="1649456"/>
            <a:ext cx="11081084" cy="4351338"/>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Libraries Used For Real-Time Detection:</a:t>
            </a:r>
          </a:p>
          <a:p>
            <a:pPr lvl="1">
              <a:lnSpc>
                <a:spcPct val="150000"/>
              </a:lnSpc>
            </a:pPr>
            <a:r>
              <a:rPr lang="en-US" sz="2000" dirty="0">
                <a:latin typeface="Times New Roman" panose="02020603050405020304" pitchFamily="18" charset="0"/>
                <a:cs typeface="Times New Roman" panose="02020603050405020304" pitchFamily="18" charset="0"/>
              </a:rPr>
              <a:t>Python</a:t>
            </a:r>
          </a:p>
          <a:p>
            <a:pPr lvl="1">
              <a:lnSpc>
                <a:spcPct val="150000"/>
              </a:lnSpc>
            </a:pPr>
            <a:r>
              <a:rPr lang="en-US" sz="2000" dirty="0">
                <a:latin typeface="Times New Roman" panose="02020603050405020304" pitchFamily="18" charset="0"/>
                <a:cs typeface="Times New Roman" panose="02020603050405020304" pitchFamily="18" charset="0"/>
              </a:rPr>
              <a:t>OpenCV (cv2):</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Used for capturing video from the webcam.</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Performs face detection using Haar cascades.</a:t>
            </a:r>
            <a:endParaRPr lang="en-IN" dirty="0">
              <a:latin typeface="Times New Roman" panose="02020603050405020304" pitchFamily="18" charset="0"/>
              <a:cs typeface="Times New Roman" panose="02020603050405020304" pitchFamily="18" charset="0"/>
            </a:endParaRPr>
          </a:p>
          <a:p>
            <a:pPr lvl="1">
              <a:lnSpc>
                <a:spcPct val="150000"/>
              </a:lnSpc>
            </a:pPr>
            <a:r>
              <a:rPr lang="en-US" sz="2000" dirty="0">
                <a:latin typeface="Times New Roman" panose="02020603050405020304" pitchFamily="18" charset="0"/>
                <a:cs typeface="Times New Roman" panose="02020603050405020304" pitchFamily="18" charset="0"/>
              </a:rPr>
              <a:t>Keras (keras.models):</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Loads the pre-trained model from a JSON file and weights from an H5 file.</a:t>
            </a:r>
          </a:p>
          <a:p>
            <a:pPr lvl="2">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Used to predict emotions from the processed images.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288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743</Words>
  <Application>Microsoft Office PowerPoint</Application>
  <PresentationFormat>Widescreen</PresentationFormat>
  <Paragraphs>125</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 Antiqua</vt:lpstr>
      <vt:lpstr>Calibri</vt:lpstr>
      <vt:lpstr>Calibri Light</vt:lpstr>
      <vt:lpstr>Gabriola</vt:lpstr>
      <vt:lpstr>Times New Roman</vt:lpstr>
      <vt:lpstr>Wingdings</vt:lpstr>
      <vt:lpstr>Office Theme</vt:lpstr>
      <vt:lpstr>PowerPoint Presentation</vt:lpstr>
      <vt:lpstr>CONTENTS</vt:lpstr>
      <vt:lpstr>Introduction </vt:lpstr>
      <vt:lpstr>Project Objectives </vt:lpstr>
      <vt:lpstr>System Overview</vt:lpstr>
      <vt:lpstr>System Overview (cont.)</vt:lpstr>
      <vt:lpstr>Visual Representation</vt:lpstr>
      <vt:lpstr>Example Usage</vt:lpstr>
      <vt:lpstr>Tools and Technology</vt:lpstr>
      <vt:lpstr>Tools and Technology (cont.)</vt:lpstr>
      <vt:lpstr>Tools and Technology (cont.)</vt:lpstr>
      <vt:lpstr>Tools and Technology (cont.)</vt:lpstr>
      <vt:lpstr>Tools and Technology (cont.)</vt:lpstr>
      <vt:lpstr>SAMPLE OUTPUT</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Unconstitutional Word Replacement System</dc:title>
  <dc:creator>Akash sharma</dc:creator>
  <cp:lastModifiedBy>Roshni Chaubey</cp:lastModifiedBy>
  <cp:revision>35</cp:revision>
  <dcterms:created xsi:type="dcterms:W3CDTF">2024-05-19T10:01:56Z</dcterms:created>
  <dcterms:modified xsi:type="dcterms:W3CDTF">2024-05-21T06:44:32Z</dcterms:modified>
</cp:coreProperties>
</file>