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4" r:id="rId3"/>
    <p:sldId id="263" r:id="rId4"/>
    <p:sldId id="265" r:id="rId5"/>
    <p:sldId id="257" r:id="rId6"/>
    <p:sldId id="258" r:id="rId7"/>
    <p:sldId id="259" r:id="rId8"/>
    <p:sldId id="262" r:id="rId9"/>
    <p:sldId id="260"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5AB83-7A5C-456C-AC88-8504BB2365F3}" type="datetimeFigureOut">
              <a:rPr lang="en-IN" smtClean="0"/>
              <a:t>30-12-2021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C08543-33BF-4C1E-A70A-3B8C0FFBB37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08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AB83-7A5C-456C-AC88-8504BB2365F3}"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08543-33BF-4C1E-A70A-3B8C0FFBB37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88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AB83-7A5C-456C-AC88-8504BB2365F3}"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08543-33BF-4C1E-A70A-3B8C0FFBB37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1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AB83-7A5C-456C-AC88-8504BB2365F3}"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08543-33BF-4C1E-A70A-3B8C0FFBB37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56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5AB83-7A5C-456C-AC88-8504BB2365F3}"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08543-33BF-4C1E-A70A-3B8C0FFBB37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43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5AB83-7A5C-456C-AC88-8504BB2365F3}"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08543-33BF-4C1E-A70A-3B8C0FFBB37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06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5AB83-7A5C-456C-AC88-8504BB2365F3}"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C08543-33BF-4C1E-A70A-3B8C0FFBB37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82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5AB83-7A5C-456C-AC88-8504BB2365F3}"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C08543-33BF-4C1E-A70A-3B8C0FFBB37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39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5AB83-7A5C-456C-AC88-8504BB2365F3}"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C08543-33BF-4C1E-A70A-3B8C0FFBB37D}" type="slidenum">
              <a:rPr lang="en-IN" smtClean="0"/>
              <a:t>‹#›</a:t>
            </a:fld>
            <a:endParaRPr lang="en-IN"/>
          </a:p>
        </p:txBody>
      </p:sp>
    </p:spTree>
    <p:extLst>
      <p:ext uri="{BB962C8B-B14F-4D97-AF65-F5344CB8AC3E}">
        <p14:creationId xmlns:p14="http://schemas.microsoft.com/office/powerpoint/2010/main" val="45778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5AB83-7A5C-456C-AC88-8504BB2365F3}"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08543-33BF-4C1E-A70A-3B8C0FFBB37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16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15AB83-7A5C-456C-AC88-8504BB2365F3}" type="datetimeFigureOut">
              <a:rPr lang="en-IN" smtClean="0"/>
              <a:t>30-12-2021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C08543-33BF-4C1E-A70A-3B8C0FFBB37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26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15AB83-7A5C-456C-AC88-8504BB2365F3}" type="datetimeFigureOut">
              <a:rPr lang="en-IN" smtClean="0"/>
              <a:t>30-12-2021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C08543-33BF-4C1E-A70A-3B8C0FFBB37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4045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ieeexplore.ieee.org/document/757763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xtension.psu.edu/managing-soil-health-concepts-and-practices#:~:text=Management%20Practices%20to%20Improve%20Soil%20Health.%201%201.,Beneficial%20Organisms.%205%205.%20Rotate%20Crops.%20More%20items" TargetMode="External"/><Relationship Id="rId2" Type="http://schemas.openxmlformats.org/officeDocument/2006/relationships/hyperlink" Target="https://law.resource.org/pub/in/bis/S03/is.1172.1993.html" TargetMode="External"/><Relationship Id="rId1" Type="http://schemas.openxmlformats.org/officeDocument/2006/relationships/slideLayout" Target="../slideLayouts/slideLayout2.xml"/><Relationship Id="rId5" Type="http://schemas.openxmlformats.org/officeDocument/2006/relationships/hyperlink" Target="https://extension.okstate.edu/fact-sheets/understanding-soil-water-content-and-thresholds-for-irrigation-management.html" TargetMode="External"/><Relationship Id="rId4" Type="http://schemas.openxmlformats.org/officeDocument/2006/relationships/hyperlink" Target="https://www.fao.org/3/t0234e/t0234e00.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xtension.okstate.edu/fact-sheets/understanding-soil-water-content-and-thresholds-for-irrigation-manage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ta-static.fishersci.com/content/dam/fishersci/en_US/documents/programs/scientific/technical-documents/white-papers/apha-water-testing-standard-methods-introduction-white-paper.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ournals.plos.org/plosone/arti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qld.gov.au/environment/land/management/soil/soil-properties/tex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F8AD-71D9-484F-A9CF-C7B86E2E1CC4}"/>
              </a:ext>
            </a:extLst>
          </p:cNvPr>
          <p:cNvSpPr>
            <a:spLocks noGrp="1"/>
          </p:cNvSpPr>
          <p:nvPr>
            <p:ph type="ctrTitle"/>
          </p:nvPr>
        </p:nvSpPr>
        <p:spPr>
          <a:xfrm>
            <a:off x="427839" y="352338"/>
            <a:ext cx="10627013" cy="604007"/>
          </a:xfrm>
        </p:spPr>
        <p:txBody>
          <a:bodyPr>
            <a:normAutofit/>
          </a:bodyPr>
          <a:lstStyle/>
          <a:p>
            <a:r>
              <a:rPr lang="en-IN" sz="3200" dirty="0"/>
              <a:t>               PROBLEM statement : Module - X2</a:t>
            </a:r>
          </a:p>
        </p:txBody>
      </p:sp>
      <p:sp>
        <p:nvSpPr>
          <p:cNvPr id="3" name="Subtitle 2">
            <a:extLst>
              <a:ext uri="{FF2B5EF4-FFF2-40B4-BE49-F238E27FC236}">
                <a16:creationId xmlns:a16="http://schemas.microsoft.com/office/drawing/2014/main" id="{D9DA4E29-51CE-488A-BD4F-88A1B0D0B147}"/>
              </a:ext>
            </a:extLst>
          </p:cNvPr>
          <p:cNvSpPr>
            <a:spLocks noGrp="1"/>
          </p:cNvSpPr>
          <p:nvPr>
            <p:ph type="subTitle" idx="1"/>
          </p:nvPr>
        </p:nvSpPr>
        <p:spPr>
          <a:xfrm>
            <a:off x="536895" y="1602298"/>
            <a:ext cx="10517957" cy="90601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Water Provision Standard Table, measurements quantity of water to be supplied based on soil texture, water parameters to improve soil quality for excellent production. </a:t>
            </a:r>
            <a:endParaRPr lang="en-IN" dirty="0"/>
          </a:p>
        </p:txBody>
      </p:sp>
    </p:spTree>
    <p:extLst>
      <p:ext uri="{BB962C8B-B14F-4D97-AF65-F5344CB8AC3E}">
        <p14:creationId xmlns:p14="http://schemas.microsoft.com/office/powerpoint/2010/main" val="358743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B665-1CE1-48E1-9BA2-911347D38794}"/>
              </a:ext>
            </a:extLst>
          </p:cNvPr>
          <p:cNvSpPr>
            <a:spLocks noGrp="1"/>
          </p:cNvSpPr>
          <p:nvPr>
            <p:ph type="title"/>
          </p:nvPr>
        </p:nvSpPr>
        <p:spPr>
          <a:xfrm>
            <a:off x="444617" y="285226"/>
            <a:ext cx="10610237" cy="671119"/>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Calibri" panose="020F0502020204030204" pitchFamily="34" charset="0"/>
                <a:ea typeface="Calibri" panose="020F0502020204030204" pitchFamily="34" charset="0"/>
                <a:cs typeface="Times New Roman" panose="02020603050405020304" pitchFamily="18" charset="0"/>
              </a:rPr>
              <a:t>Soil water content and threshold for irrigation: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133085-A841-4468-9480-261855CF00B5}"/>
              </a:ext>
            </a:extLst>
          </p:cNvPr>
          <p:cNvSpPr>
            <a:spLocks noGrp="1"/>
          </p:cNvSpPr>
          <p:nvPr>
            <p:ph idx="1"/>
          </p:nvPr>
        </p:nvSpPr>
        <p:spPr>
          <a:xfrm>
            <a:off x="562063" y="5234730"/>
            <a:ext cx="10492792" cy="453841"/>
          </a:xfrm>
        </p:spPr>
        <p:txBody>
          <a:bodyPr>
            <a:normAutofit/>
          </a:bodyPr>
          <a:lstStyle/>
          <a:p>
            <a:pPr marL="0" indent="0">
              <a:buNone/>
            </a:pPr>
            <a:r>
              <a:rPr lang="en-IN" dirty="0"/>
              <a:t>Reference : </a:t>
            </a:r>
            <a:r>
              <a:rPr lang="en-IN" dirty="0">
                <a:hlinkClick r:id="rId2"/>
              </a:rPr>
              <a:t>https://ieeexplore.ieee.org/document/7577635</a:t>
            </a:r>
            <a:r>
              <a:rPr lang="en-IN" dirty="0"/>
              <a:t> </a:t>
            </a:r>
          </a:p>
        </p:txBody>
      </p:sp>
      <p:pic>
        <p:nvPicPr>
          <p:cNvPr id="4" name="Picture 3" descr="Understanding Soil Water Content and Thresholds for Irrigation ...">
            <a:extLst>
              <a:ext uri="{FF2B5EF4-FFF2-40B4-BE49-F238E27FC236}">
                <a16:creationId xmlns:a16="http://schemas.microsoft.com/office/drawing/2014/main" id="{22097664-C945-404C-869B-C72F371247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7144" y="956345"/>
            <a:ext cx="9917709" cy="4186106"/>
          </a:xfrm>
          <a:prstGeom prst="rect">
            <a:avLst/>
          </a:prstGeom>
          <a:noFill/>
          <a:ln>
            <a:noFill/>
          </a:ln>
        </p:spPr>
      </p:pic>
    </p:spTree>
    <p:extLst>
      <p:ext uri="{BB962C8B-B14F-4D97-AF65-F5344CB8AC3E}">
        <p14:creationId xmlns:p14="http://schemas.microsoft.com/office/powerpoint/2010/main" val="73429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57835-2757-44B3-9110-9EF396C88A42}"/>
              </a:ext>
            </a:extLst>
          </p:cNvPr>
          <p:cNvSpPr>
            <a:spLocks noGrp="1"/>
          </p:cNvSpPr>
          <p:nvPr>
            <p:ph type="title"/>
          </p:nvPr>
        </p:nvSpPr>
        <p:spPr/>
        <p:txBody>
          <a:bodyPr/>
          <a:lstStyle/>
          <a:p>
            <a:r>
              <a:rPr lang="en-IN" dirty="0"/>
              <a:t>References</a:t>
            </a:r>
          </a:p>
        </p:txBody>
      </p:sp>
      <p:sp>
        <p:nvSpPr>
          <p:cNvPr id="5" name="Content Placeholder 4">
            <a:extLst>
              <a:ext uri="{FF2B5EF4-FFF2-40B4-BE49-F238E27FC236}">
                <a16:creationId xmlns:a16="http://schemas.microsoft.com/office/drawing/2014/main" id="{994FFED9-0CAD-4CB5-881F-2F26A768EF04}"/>
              </a:ext>
            </a:extLst>
          </p:cNvPr>
          <p:cNvSpPr>
            <a:spLocks noGrp="1"/>
          </p:cNvSpPr>
          <p:nvPr>
            <p:ph idx="1"/>
          </p:nvPr>
        </p:nvSpPr>
        <p:spPr/>
        <p:txBody>
          <a:bodyPr/>
          <a:lstStyle/>
          <a:p>
            <a:r>
              <a:rPr lang="en-US" dirty="0">
                <a:hlinkClick r:id="rId2"/>
              </a:rPr>
              <a:t>https://law.resource.org/pub/in/bis/S03/is.1172.1993.html</a:t>
            </a:r>
            <a:endParaRPr lang="en-US" dirty="0"/>
          </a:p>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Managing Soil Health: Concepts and Practices (psu.edu)</a:t>
            </a:r>
            <a:endParaRPr lang="en-US" dirty="0"/>
          </a:p>
          <a:p>
            <a:r>
              <a:rPr lang="en-US" dirty="0">
                <a:hlinkClick r:id="rId4"/>
              </a:rPr>
              <a:t>https://www.fao.org/3/t0234e/t0234e00.htm</a:t>
            </a:r>
            <a:endParaRPr lang="en-US" dirty="0"/>
          </a:p>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https://extension.okstate.edu/fact-sheets/understanding-soil-water-content-and-thresholds-for-irrigation-management.html</a:t>
            </a:r>
            <a:endParaRPr lang="en-US" dirty="0"/>
          </a:p>
          <a:p>
            <a:endParaRPr lang="en-US" dirty="0"/>
          </a:p>
          <a:p>
            <a:endParaRPr lang="en-IN" dirty="0"/>
          </a:p>
        </p:txBody>
      </p:sp>
    </p:spTree>
    <p:extLst>
      <p:ext uri="{BB962C8B-B14F-4D97-AF65-F5344CB8AC3E}">
        <p14:creationId xmlns:p14="http://schemas.microsoft.com/office/powerpoint/2010/main" val="13411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4013-63E1-4645-A36B-5CD99E40271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F9A6B0C-E9C8-4BB6-A3D7-7F1EA5DB392B}"/>
              </a:ext>
            </a:extLst>
          </p:cNvPr>
          <p:cNvSpPr>
            <a:spLocks noGrp="1"/>
          </p:cNvSpPr>
          <p:nvPr>
            <p:ph idx="1"/>
          </p:nvPr>
        </p:nvSpPr>
        <p:spPr/>
        <p:txBody>
          <a:bodyPr/>
          <a:lstStyle/>
          <a:p>
            <a:pPr marL="0" indent="0">
              <a:buNone/>
            </a:pPr>
            <a:r>
              <a:rPr lang="en-IN" dirty="0"/>
              <a:t>I. To be able to predict and give proper % of water required by the land.</a:t>
            </a:r>
            <a:br>
              <a:rPr lang="en-IN" dirty="0"/>
            </a:br>
            <a:r>
              <a:rPr lang="en-IN" dirty="0"/>
              <a:t>2. To be able to control the pH and alkalinity of water.</a:t>
            </a:r>
            <a:br>
              <a:rPr lang="en-IN" dirty="0"/>
            </a:br>
            <a:r>
              <a:rPr lang="en-IN" dirty="0"/>
              <a:t>3. To be able to give proper analysis of how much water is required and how much was the requirement by the soil.</a:t>
            </a:r>
          </a:p>
        </p:txBody>
      </p:sp>
    </p:spTree>
    <p:extLst>
      <p:ext uri="{BB962C8B-B14F-4D97-AF65-F5344CB8AC3E}">
        <p14:creationId xmlns:p14="http://schemas.microsoft.com/office/powerpoint/2010/main" val="65170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2737-C12A-43CB-8E91-15A59F6805F8}"/>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A5A65108-2C38-4755-A71F-D71004E35AE6}"/>
              </a:ext>
            </a:extLst>
          </p:cNvPr>
          <p:cNvSpPr>
            <a:spLocks noGrp="1"/>
          </p:cNvSpPr>
          <p:nvPr>
            <p:ph idx="1"/>
          </p:nvPr>
        </p:nvSpPr>
        <p:spPr/>
        <p:txBody>
          <a:bodyPr>
            <a:normAutofit/>
          </a:bodyPr>
          <a:lstStyle/>
          <a:p>
            <a:pPr marL="342900" indent="-342900">
              <a:buAutoNum type="arabicPeriod"/>
            </a:pPr>
            <a:r>
              <a:rPr lang="en-IN" sz="1800" dirty="0">
                <a:solidFill>
                  <a:srgbClr val="000000"/>
                </a:solidFill>
                <a:effectLst/>
                <a:latin typeface="Calibri" panose="020F0502020204030204" pitchFamily="34" charset="0"/>
                <a:ea typeface="Times New Roman" panose="02020603050405020304" pitchFamily="18" charset="0"/>
              </a:rPr>
              <a:t> Published Aug. 2018|Id: BAE-1537 By </a:t>
            </a:r>
            <a:r>
              <a:rPr lang="en-IN" sz="1800" dirty="0" err="1">
                <a:solidFill>
                  <a:srgbClr val="000000"/>
                </a:solidFill>
                <a:effectLst/>
                <a:latin typeface="Calibri" panose="020F0502020204030204" pitchFamily="34" charset="0"/>
                <a:ea typeface="Times New Roman" panose="02020603050405020304" pitchFamily="18" charset="0"/>
              </a:rPr>
              <a:t>Sumon</a:t>
            </a:r>
            <a:r>
              <a:rPr lang="en-IN" sz="1800" dirty="0">
                <a:solidFill>
                  <a:srgbClr val="000000"/>
                </a:solidFill>
                <a:effectLst/>
                <a:latin typeface="Calibri" panose="020F0502020204030204" pitchFamily="34" charset="0"/>
                <a:ea typeface="Times New Roman" panose="02020603050405020304" pitchFamily="18" charset="0"/>
              </a:rPr>
              <a:t> Datta, Saleh </a:t>
            </a:r>
            <a:r>
              <a:rPr lang="en-IN" sz="1800" dirty="0" err="1">
                <a:solidFill>
                  <a:srgbClr val="000000"/>
                </a:solidFill>
                <a:effectLst/>
                <a:latin typeface="Calibri" panose="020F0502020204030204" pitchFamily="34" charset="0"/>
                <a:ea typeface="Times New Roman" panose="02020603050405020304" pitchFamily="18" charset="0"/>
              </a:rPr>
              <a:t>Taghvaeian</a:t>
            </a:r>
            <a:r>
              <a:rPr lang="en-IN" sz="1800" dirty="0">
                <a:solidFill>
                  <a:srgbClr val="000000"/>
                </a:solidFill>
                <a:effectLst/>
                <a:latin typeface="Calibri" panose="020F0502020204030204" pitchFamily="34" charset="0"/>
                <a:ea typeface="Times New Roman" panose="02020603050405020304" pitchFamily="18" charset="0"/>
              </a:rPr>
              <a:t>, Jacob Stivers </a:t>
            </a:r>
            <a:r>
              <a:rPr lang="en-IN" sz="1800" u="sng" dirty="0">
                <a:solidFill>
                  <a:srgbClr val="000000"/>
                </a:solidFill>
                <a:effectLst/>
                <a:latin typeface="Calibri" panose="020F0502020204030204" pitchFamily="34" charset="0"/>
                <a:ea typeface="Times New Roman" panose="02020603050405020304" pitchFamily="18" charset="0"/>
                <a:hlinkClick r:id="rId2"/>
              </a:rPr>
              <a:t>https://extension.okstate.edu/fact-sheets/understanding-soil-water-content-and-thresholds-for-irrigation-management.html</a:t>
            </a:r>
            <a:br>
              <a:rPr lang="en-IN" sz="1800" u="sng" dirty="0">
                <a:solidFill>
                  <a:srgbClr val="000000"/>
                </a:solidFill>
                <a:latin typeface="Calibri" panose="020F0502020204030204" pitchFamily="34" charset="0"/>
                <a:ea typeface="Times New Roman" panose="02020603050405020304" pitchFamily="18" charset="0"/>
              </a:rPr>
            </a:br>
            <a:br>
              <a:rPr lang="en-IN" sz="1800" u="sng" dirty="0">
                <a:solidFill>
                  <a:srgbClr val="000000"/>
                </a:solidFill>
                <a:latin typeface="Calibri" panose="020F0502020204030204" pitchFamily="34" charset="0"/>
                <a:ea typeface="Times New Roman" panose="02020603050405020304" pitchFamily="18" charset="0"/>
              </a:rPr>
            </a:br>
            <a:r>
              <a:rPr lang="en-IN" sz="1800" dirty="0">
                <a:solidFill>
                  <a:srgbClr val="434343"/>
                </a:solidFill>
                <a:effectLst/>
                <a:latin typeface="Arial" panose="020B0604020202020204" pitchFamily="34" charset="0"/>
                <a:ea typeface="Times New Roman" panose="02020603050405020304" pitchFamily="18" charset="0"/>
              </a:rPr>
              <a:t>Soil water thresholds are specific values of SWC(soil water content) indicating water availability for plant consumption. These thresholds are used to determine when and what % of water is required for irrigation according to the plant requirement .</a:t>
            </a:r>
            <a:endParaRPr lang="en-IN" sz="1800" u="sng" dirty="0">
              <a:solidFill>
                <a:srgbClr val="000000"/>
              </a:solidFill>
              <a:effectLst/>
              <a:latin typeface="Calibri" panose="020F0502020204030204" pitchFamily="34" charset="0"/>
              <a:ea typeface="Times New Roman" panose="02020603050405020304" pitchFamily="18" charset="0"/>
            </a:endParaRPr>
          </a:p>
          <a:p>
            <a:pPr marL="0" indent="0">
              <a:buNone/>
            </a:pPr>
            <a:endParaRPr lang="en-IN" sz="1800" u="sng" dirty="0">
              <a:solidFill>
                <a:srgbClr val="000000"/>
              </a:solidFill>
              <a:effectLst/>
              <a:latin typeface="Calibri" panose="020F0502020204030204" pitchFamily="34" charset="0"/>
              <a:ea typeface="Times New Roman" panose="02020603050405020304" pitchFamily="18" charset="0"/>
            </a:endParaRPr>
          </a:p>
          <a:p>
            <a:pPr marL="457200" indent="-457200">
              <a:buAutoNum type="arabicPeriod"/>
            </a:pPr>
            <a:endParaRPr lang="en-IN" dirty="0"/>
          </a:p>
        </p:txBody>
      </p:sp>
    </p:spTree>
    <p:extLst>
      <p:ext uri="{BB962C8B-B14F-4D97-AF65-F5344CB8AC3E}">
        <p14:creationId xmlns:p14="http://schemas.microsoft.com/office/powerpoint/2010/main" val="345140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64A94A-F1B2-4602-BF3F-1BA6A1E161E4}"/>
              </a:ext>
            </a:extLst>
          </p:cNvPr>
          <p:cNvSpPr>
            <a:spLocks noGrp="1"/>
          </p:cNvSpPr>
          <p:nvPr>
            <p:ph type="title"/>
          </p:nvPr>
        </p:nvSpPr>
        <p:spPr/>
        <p:txBody>
          <a:bodyPr>
            <a:noAutofit/>
          </a:bodyPr>
          <a:lstStyle/>
          <a:p>
            <a:r>
              <a:rPr lang="en-IN" dirty="0"/>
              <a:t>Literature - 2</a:t>
            </a:r>
          </a:p>
        </p:txBody>
      </p:sp>
      <p:sp>
        <p:nvSpPr>
          <p:cNvPr id="3" name="Content Placeholder 2">
            <a:extLst>
              <a:ext uri="{FF2B5EF4-FFF2-40B4-BE49-F238E27FC236}">
                <a16:creationId xmlns:a16="http://schemas.microsoft.com/office/drawing/2014/main" id="{14841D62-BED6-4533-AC24-5D2DA9012AE0}"/>
              </a:ext>
            </a:extLst>
          </p:cNvPr>
          <p:cNvSpPr>
            <a:spLocks noGrp="1"/>
          </p:cNvSpPr>
          <p:nvPr>
            <p:ph idx="1"/>
          </p:nvPr>
        </p:nvSpPr>
        <p:spPr>
          <a:xfrm>
            <a:off x="1451579" y="1988190"/>
            <a:ext cx="9603275" cy="4065291"/>
          </a:xfrm>
        </p:spPr>
        <p:txBody>
          <a:bodyPr>
            <a:normAutofit fontScale="55000" lnSpcReduction="20000"/>
          </a:bodyPr>
          <a:lstStyle/>
          <a:p>
            <a:pPr marL="0" indent="0">
              <a:buNone/>
            </a:pPr>
            <a:r>
              <a:rPr lang="en-IN" sz="2900" dirty="0">
                <a:solidFill>
                  <a:srgbClr val="333333"/>
                </a:solidFill>
                <a:latin typeface="Calibri" panose="020F0502020204030204" pitchFamily="34" charset="0"/>
                <a:ea typeface="Times New Roman" panose="02020603050405020304" pitchFamily="18" charset="0"/>
              </a:rPr>
              <a:t>2.</a:t>
            </a:r>
            <a:r>
              <a:rPr lang="en-IN" sz="2900" dirty="0">
                <a:solidFill>
                  <a:srgbClr val="333333"/>
                </a:solidFill>
                <a:effectLst/>
                <a:latin typeface="Calibri" panose="020F0502020204030204" pitchFamily="34" charset="0"/>
                <a:ea typeface="Times New Roman" panose="02020603050405020304" pitchFamily="18" charset="0"/>
              </a:rPr>
              <a:t>Published on 14 January,2028</a:t>
            </a:r>
            <a:r>
              <a:rPr lang="en-IN" sz="2900" dirty="0">
                <a:solidFill>
                  <a:srgbClr val="5F6368"/>
                </a:solidFill>
                <a:effectLst/>
                <a:latin typeface="Calibri" panose="020F0502020204030204" pitchFamily="34" charset="0"/>
                <a:ea typeface="Times New Roman" panose="02020603050405020304" pitchFamily="18" charset="0"/>
              </a:rPr>
              <a:t>, 6:29:16 AM by name : </a:t>
            </a:r>
            <a:r>
              <a:rPr lang="en-IN" sz="2900" dirty="0">
                <a:solidFill>
                  <a:srgbClr val="000000"/>
                </a:solidFill>
                <a:effectLst/>
                <a:latin typeface="Calibri" panose="020F0502020204030204" pitchFamily="34" charset="0"/>
                <a:ea typeface="Times New Roman" panose="02020603050405020304" pitchFamily="18" charset="0"/>
              </a:rPr>
              <a:t>Standard Methods for the     Examination of Water and Wastewater</a:t>
            </a:r>
            <a:r>
              <a:rPr lang="en-IN" sz="2900" dirty="0">
                <a:solidFill>
                  <a:srgbClr val="333333"/>
                </a:solidFill>
                <a:effectLst/>
                <a:latin typeface="Calibri" panose="020F0502020204030204" pitchFamily="34" charset="0"/>
                <a:ea typeface="Times New Roman" panose="02020603050405020304" pitchFamily="18" charset="0"/>
              </a:rPr>
              <a:t> </a:t>
            </a:r>
            <a:r>
              <a:rPr lang="en-IN" sz="2900" u="sng" dirty="0">
                <a:solidFill>
                  <a:srgbClr val="000000"/>
                </a:solidFill>
                <a:effectLst/>
                <a:latin typeface="Calibri" panose="020F0502020204030204" pitchFamily="34" charset="0"/>
                <a:ea typeface="Times New Roman" panose="02020603050405020304" pitchFamily="18" charset="0"/>
                <a:hlinkClick r:id="rId2"/>
              </a:rPr>
              <a:t>https://beta static.fishersci.com/content/dam/fishersci/en_US/documents/programs/scientific/technical-documents/white-papers/apha-water-testing-standard-methods-introduction-white-paper.pdf</a:t>
            </a:r>
            <a:br>
              <a:rPr lang="en-IN" sz="2900" u="sng" dirty="0">
                <a:solidFill>
                  <a:srgbClr val="000000"/>
                </a:solidFill>
                <a:effectLst/>
                <a:latin typeface="Calibri" panose="020F0502020204030204" pitchFamily="34" charset="0"/>
                <a:ea typeface="Times New Roman" panose="02020603050405020304" pitchFamily="18" charset="0"/>
              </a:rPr>
            </a:br>
            <a:br>
              <a:rPr lang="en-IN" sz="2900" u="sng" dirty="0">
                <a:solidFill>
                  <a:srgbClr val="000000"/>
                </a:solidFill>
                <a:effectLst/>
                <a:latin typeface="Calibri" panose="020F0502020204030204" pitchFamily="34" charset="0"/>
                <a:ea typeface="Times New Roman" panose="02020603050405020304" pitchFamily="18" charset="0"/>
              </a:rPr>
            </a:br>
            <a:r>
              <a:rPr lang="en-US" sz="2900" dirty="0">
                <a:latin typeface="Arial" panose="020B0604020202020204" pitchFamily="34" charset="0"/>
                <a:cs typeface="Arial" panose="020B0604020202020204" pitchFamily="34" charset="0"/>
              </a:rPr>
              <a:t>The procedures described in these standards are intended for the examination of waters of a wide range of quality, including water suitable for domestic or industrial supplies, surface water, ground water, cooling or circulating water, boiler water, boiler feed water, treated and untreated municipal or industrial wastewater, and saline water. The unity of the fields of water supply, receiving water quality, and wastewater treatment and disposal is recognized by presenting methods of analysis for each constituent in a single section for all types of waters. </a:t>
            </a:r>
            <a:endParaRPr lang="en-IN" sz="29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IN" sz="2900" u="sng" dirty="0">
                <a:solidFill>
                  <a:srgbClr val="000000"/>
                </a:solidFill>
                <a:effectLst/>
                <a:latin typeface="Calibri" panose="020F0502020204030204" pitchFamily="34" charset="0"/>
                <a:ea typeface="Times New Roman" panose="02020603050405020304" pitchFamily="18" charset="0"/>
              </a:rPr>
              <a:t>    </a:t>
            </a:r>
          </a:p>
          <a:p>
            <a:pPr marL="0" indent="0">
              <a:buNone/>
            </a:pPr>
            <a:endParaRPr lang="en-IN" sz="2000" u="sng" dirty="0">
              <a:solidFill>
                <a:srgbClr val="000000"/>
              </a:solidFill>
              <a:effectLst/>
              <a:latin typeface="Calibri" panose="020F0502020204030204" pitchFamily="34" charset="0"/>
              <a:ea typeface="Times New Roman" panose="02020603050405020304" pitchFamily="18" charset="0"/>
            </a:endParaRPr>
          </a:p>
          <a:p>
            <a:pPr marL="0" indent="0">
              <a:buNone/>
            </a:pPr>
            <a:br>
              <a:rPr lang="en-IN" sz="2000" dirty="0">
                <a:solidFill>
                  <a:srgbClr val="333333"/>
                </a:solidFill>
                <a:effectLst/>
                <a:latin typeface="Calibri" panose="020F0502020204030204" pitchFamily="34" charset="0"/>
                <a:ea typeface="Times New Roman" panose="02020603050405020304" pitchFamily="18" charset="0"/>
              </a:rPr>
            </a:br>
            <a:endParaRPr lang="en-IN" sz="2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0450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C54F-47FA-4516-B04B-56A304E4F87F}"/>
              </a:ext>
            </a:extLst>
          </p:cNvPr>
          <p:cNvSpPr>
            <a:spLocks noGrp="1"/>
          </p:cNvSpPr>
          <p:nvPr>
            <p:ph type="title"/>
          </p:nvPr>
        </p:nvSpPr>
        <p:spPr>
          <a:xfrm>
            <a:off x="1451579" y="804519"/>
            <a:ext cx="9603275" cy="495775"/>
          </a:xfrm>
        </p:spPr>
        <p:txBody>
          <a:bodyPr>
            <a:normAutofit/>
          </a:bodyPr>
          <a:lstStyle/>
          <a:p>
            <a:r>
              <a:rPr lang="en-IN" sz="2800" dirty="0"/>
              <a:t>Water PROVISION Standard table : </a:t>
            </a:r>
          </a:p>
        </p:txBody>
      </p:sp>
      <p:sp>
        <p:nvSpPr>
          <p:cNvPr id="3" name="Content Placeholder 2">
            <a:extLst>
              <a:ext uri="{FF2B5EF4-FFF2-40B4-BE49-F238E27FC236}">
                <a16:creationId xmlns:a16="http://schemas.microsoft.com/office/drawing/2014/main" id="{378C4CC1-CFC3-4F34-ABDB-05DFB3DE652A}"/>
              </a:ext>
            </a:extLst>
          </p:cNvPr>
          <p:cNvSpPr>
            <a:spLocks noGrp="1"/>
          </p:cNvSpPr>
          <p:nvPr>
            <p:ph idx="1"/>
          </p:nvPr>
        </p:nvSpPr>
        <p:spPr>
          <a:xfrm>
            <a:off x="855677" y="2000250"/>
            <a:ext cx="10199177" cy="3466095"/>
          </a:xfrm>
        </p:spPr>
        <p:txBody>
          <a:bodyPr/>
          <a:lstStyle/>
          <a:p>
            <a:pPr marL="0" indent="0">
              <a:buNone/>
            </a:pPr>
            <a: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It is well documented that water is an essential component for the survival of all living beings and development processes on earth. Water is used for domestic purposes, industrial processes and agriculture.</a:t>
            </a:r>
            <a:b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IN"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1.Plants cannot survive if the soil is too alkaline or acidic.</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2.Different plants have there different 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3.Plants like Indigo and Jute absorbs a lot of nutrients which later causes the land to turn barren.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So proper water provision </a:t>
            </a:r>
            <a:r>
              <a:rPr lang="en-IN" sz="1800">
                <a:effectLst/>
                <a:latin typeface="Calibri" panose="020F0502020204030204" pitchFamily="34" charset="0"/>
                <a:ea typeface="Calibri" panose="020F0502020204030204" pitchFamily="34" charset="0"/>
                <a:cs typeface="Times New Roman" panose="02020603050405020304" pitchFamily="18" charset="0"/>
              </a:rPr>
              <a:t>is required . </a:t>
            </a:r>
            <a:endParaRPr lang="en-IN" dirty="0"/>
          </a:p>
        </p:txBody>
      </p:sp>
    </p:spTree>
    <p:extLst>
      <p:ext uri="{BB962C8B-B14F-4D97-AF65-F5344CB8AC3E}">
        <p14:creationId xmlns:p14="http://schemas.microsoft.com/office/powerpoint/2010/main" val="198235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3391-0C78-4813-B122-352801F2C6E5}"/>
              </a:ext>
            </a:extLst>
          </p:cNvPr>
          <p:cNvSpPr>
            <a:spLocks noGrp="1"/>
          </p:cNvSpPr>
          <p:nvPr>
            <p:ph type="title"/>
          </p:nvPr>
        </p:nvSpPr>
        <p:spPr>
          <a:xfrm>
            <a:off x="444617" y="327172"/>
            <a:ext cx="10610237" cy="461394"/>
          </a:xfrm>
        </p:spPr>
        <p:txBody>
          <a:bodyPr>
            <a:normAutofit fontScale="90000"/>
          </a:bodyPr>
          <a:lstStyle/>
          <a:p>
            <a:r>
              <a:rPr lang="en-IN" sz="2800" dirty="0">
                <a:latin typeface="Arial" panose="020B0604020202020204" pitchFamily="34" charset="0"/>
                <a:cs typeface="Arial" panose="020B0604020202020204" pitchFamily="34" charset="0"/>
              </a:rPr>
              <a:t>Some basic water arm tests done previously:</a:t>
            </a:r>
            <a:br>
              <a:rPr lang="en-IN"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18AF9B54-E721-443E-A70D-8D251D4FB081}"/>
              </a:ext>
            </a:extLst>
          </p:cNvPr>
          <p:cNvSpPr>
            <a:spLocks noGrp="1"/>
          </p:cNvSpPr>
          <p:nvPr>
            <p:ph idx="1"/>
          </p:nvPr>
        </p:nvSpPr>
        <p:spPr>
          <a:xfrm>
            <a:off x="604007" y="5004950"/>
            <a:ext cx="10450847" cy="523395"/>
          </a:xfrm>
        </p:spPr>
        <p:txBody>
          <a:bodyPr/>
          <a:lstStyle/>
          <a:p>
            <a:pPr marL="0" indent="0">
              <a:buNone/>
            </a:pPr>
            <a:r>
              <a:rPr lang="en-IN" dirty="0"/>
              <a:t>Reference : </a:t>
            </a:r>
            <a:r>
              <a:rPr lang="en-IN" dirty="0">
                <a:hlinkClick r:id="rId2"/>
              </a:rPr>
              <a:t>https://journals.plos.org/plosone/article</a:t>
            </a:r>
            <a:r>
              <a:rPr lang="en-IN" dirty="0"/>
              <a:t> </a:t>
            </a:r>
          </a:p>
        </p:txBody>
      </p:sp>
      <p:pic>
        <p:nvPicPr>
          <p:cNvPr id="8" name="Content Placeholder 4">
            <a:extLst>
              <a:ext uri="{FF2B5EF4-FFF2-40B4-BE49-F238E27FC236}">
                <a16:creationId xmlns:a16="http://schemas.microsoft.com/office/drawing/2014/main" id="{20500E06-119A-46DE-BCCD-59176AC1D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30" y="916956"/>
            <a:ext cx="10117124" cy="3959604"/>
          </a:xfrm>
          <a:prstGeom prst="rect">
            <a:avLst/>
          </a:prstGeom>
        </p:spPr>
      </p:pic>
    </p:spTree>
    <p:extLst>
      <p:ext uri="{BB962C8B-B14F-4D97-AF65-F5344CB8AC3E}">
        <p14:creationId xmlns:p14="http://schemas.microsoft.com/office/powerpoint/2010/main" val="250723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3B05-B282-4B1B-9B99-B844212F15D7}"/>
              </a:ext>
            </a:extLst>
          </p:cNvPr>
          <p:cNvSpPr>
            <a:spLocks noGrp="1"/>
          </p:cNvSpPr>
          <p:nvPr>
            <p:ph type="title"/>
          </p:nvPr>
        </p:nvSpPr>
        <p:spPr>
          <a:xfrm>
            <a:off x="260059" y="268449"/>
            <a:ext cx="10794795" cy="511727"/>
          </a:xfrm>
        </p:spPr>
        <p:txBody>
          <a:bodyPr>
            <a:normAutofit fontScale="90000"/>
          </a:bodyPr>
          <a:lstStyle/>
          <a:p>
            <a:r>
              <a:rPr lang="en-IN" sz="2800" dirty="0"/>
              <a:t>Types of Soil Texture and soil texture triangle:</a:t>
            </a:r>
            <a:br>
              <a:rPr lang="en-IN" sz="2800" dirty="0"/>
            </a:br>
            <a:endParaRPr lang="en-IN" sz="2800" dirty="0"/>
          </a:p>
        </p:txBody>
      </p:sp>
      <p:sp>
        <p:nvSpPr>
          <p:cNvPr id="3" name="Content Placeholder 2">
            <a:extLst>
              <a:ext uri="{FF2B5EF4-FFF2-40B4-BE49-F238E27FC236}">
                <a16:creationId xmlns:a16="http://schemas.microsoft.com/office/drawing/2014/main" id="{9B7FEDB0-7C54-41BD-8078-635640A54386}"/>
              </a:ext>
            </a:extLst>
          </p:cNvPr>
          <p:cNvSpPr>
            <a:spLocks noGrp="1"/>
          </p:cNvSpPr>
          <p:nvPr>
            <p:ph idx="1"/>
          </p:nvPr>
        </p:nvSpPr>
        <p:spPr>
          <a:xfrm>
            <a:off x="402673" y="5243119"/>
            <a:ext cx="10652182" cy="511727"/>
          </a:xfrm>
        </p:spPr>
        <p:txBody>
          <a:bodyPr/>
          <a:lstStyle/>
          <a:p>
            <a:pPr marL="0" indent="0">
              <a:buNone/>
            </a:pPr>
            <a:r>
              <a:rPr lang="en-IN" dirty="0"/>
              <a:t>Reference : </a:t>
            </a:r>
            <a:r>
              <a:rPr lang="en-IN" dirty="0">
                <a:hlinkClick r:id="rId2"/>
              </a:rPr>
              <a:t>https://www.qld.gov.au/environment/land/management/soil/soil-properties/texture</a:t>
            </a:r>
            <a:r>
              <a:rPr lang="en-IN" dirty="0"/>
              <a:t> </a:t>
            </a:r>
          </a:p>
        </p:txBody>
      </p:sp>
      <p:pic>
        <p:nvPicPr>
          <p:cNvPr id="5" name="Picture 4">
            <a:extLst>
              <a:ext uri="{FF2B5EF4-FFF2-40B4-BE49-F238E27FC236}">
                <a16:creationId xmlns:a16="http://schemas.microsoft.com/office/drawing/2014/main" id="{02B1DD63-FD3A-4C45-AC3E-EA0FA2F8A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475" y="1199625"/>
            <a:ext cx="6971252" cy="4043493"/>
          </a:xfrm>
          <a:prstGeom prst="rect">
            <a:avLst/>
          </a:prstGeom>
        </p:spPr>
      </p:pic>
    </p:spTree>
    <p:extLst>
      <p:ext uri="{BB962C8B-B14F-4D97-AF65-F5344CB8AC3E}">
        <p14:creationId xmlns:p14="http://schemas.microsoft.com/office/powerpoint/2010/main" val="210794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E78F-EDCD-4204-8D08-B65A4F4408D6}"/>
              </a:ext>
            </a:extLst>
          </p:cNvPr>
          <p:cNvSpPr>
            <a:spLocks noGrp="1"/>
          </p:cNvSpPr>
          <p:nvPr>
            <p:ph type="title"/>
          </p:nvPr>
        </p:nvSpPr>
        <p:spPr/>
        <p:txBody>
          <a:bodyPr/>
          <a:lstStyle/>
          <a:p>
            <a:r>
              <a:rPr lang="en-IN" dirty="0"/>
              <a:t>Soil texture and Properties</a:t>
            </a:r>
          </a:p>
        </p:txBody>
      </p:sp>
      <p:sp>
        <p:nvSpPr>
          <p:cNvPr id="3" name="Content Placeholder 2">
            <a:extLst>
              <a:ext uri="{FF2B5EF4-FFF2-40B4-BE49-F238E27FC236}">
                <a16:creationId xmlns:a16="http://schemas.microsoft.com/office/drawing/2014/main" id="{28ABAABF-D245-424E-A84D-530A186AB8CD}"/>
              </a:ext>
            </a:extLst>
          </p:cNvPr>
          <p:cNvSpPr>
            <a:spLocks noGrp="1"/>
          </p:cNvSpPr>
          <p:nvPr>
            <p:ph idx="1"/>
          </p:nvPr>
        </p:nvSpPr>
        <p:spPr>
          <a:xfrm>
            <a:off x="2097247" y="2181138"/>
            <a:ext cx="8957607" cy="3285207"/>
          </a:xfrm>
        </p:spPr>
        <p:txBody>
          <a:bodyPr>
            <a:normAutofit/>
          </a:bodyPr>
          <a:lstStyle/>
          <a:p>
            <a:pPr marL="0" indent="0">
              <a:buNone/>
            </a:pPr>
            <a:r>
              <a:rPr lang="en-IN" dirty="0">
                <a:solidFill>
                  <a:srgbClr val="2E2E2E"/>
                </a:solidFill>
                <a:effectLst/>
                <a:latin typeface="Times New Roman" panose="02020603050405020304" pitchFamily="18" charset="0"/>
                <a:ea typeface="Times New Roman" panose="02020603050405020304" pitchFamily="18" charset="0"/>
              </a:rPr>
              <a:t>1.Soil texture is one of the most commonly used feature by the scientists and farmer to describe soils. </a:t>
            </a:r>
          </a:p>
          <a:p>
            <a:pPr marL="0" indent="0">
              <a:buNone/>
            </a:pPr>
            <a:r>
              <a:rPr lang="en-IN" dirty="0">
                <a:solidFill>
                  <a:srgbClr val="2E2E2E"/>
                </a:solidFill>
                <a:effectLst/>
                <a:latin typeface="Times New Roman" panose="02020603050405020304" pitchFamily="18" charset="0"/>
                <a:ea typeface="Times New Roman" panose="02020603050405020304" pitchFamily="18" charset="0"/>
              </a:rPr>
              <a:t>2.Texture refers to the  construction, weight, or the size of the soil is present can be sand, silt, loam and clay. </a:t>
            </a:r>
          </a:p>
          <a:p>
            <a:pPr marL="0" indent="0">
              <a:buNone/>
            </a:pPr>
            <a:r>
              <a:rPr lang="en-IN" dirty="0">
                <a:solidFill>
                  <a:srgbClr val="2E2E2E"/>
                </a:solidFill>
                <a:latin typeface="Times New Roman" panose="02020603050405020304" pitchFamily="18" charset="0"/>
                <a:ea typeface="Times New Roman" panose="02020603050405020304" pitchFamily="18" charset="0"/>
              </a:rPr>
              <a:t>3.It can be differentiated using Particle structure, size of the particles, water holding </a:t>
            </a:r>
            <a:r>
              <a:rPr lang="en-IN" dirty="0" err="1">
                <a:solidFill>
                  <a:srgbClr val="2E2E2E"/>
                </a:solidFill>
                <a:latin typeface="Times New Roman" panose="02020603050405020304" pitchFamily="18" charset="0"/>
                <a:ea typeface="Times New Roman" panose="02020603050405020304" pitchFamily="18" charset="0"/>
              </a:rPr>
              <a:t>csapsacity</a:t>
            </a:r>
            <a:r>
              <a:rPr lang="en-IN" dirty="0">
                <a:solidFill>
                  <a:srgbClr val="2E2E2E"/>
                </a:solidFill>
                <a:latin typeface="Times New Roman" panose="02020603050405020304" pitchFamily="18" charset="0"/>
                <a:ea typeface="Times New Roman" panose="02020603050405020304" pitchFamily="18" charset="0"/>
              </a:rPr>
              <a:t> etc.</a:t>
            </a:r>
            <a:endParaRPr lang="en-IN" dirty="0">
              <a:solidFill>
                <a:srgbClr val="2E2E2E"/>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683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E779-D5DA-42A3-A74C-4EC3532428A3}"/>
              </a:ext>
            </a:extLst>
          </p:cNvPr>
          <p:cNvSpPr>
            <a:spLocks noGrp="1"/>
          </p:cNvSpPr>
          <p:nvPr>
            <p:ph type="title"/>
          </p:nvPr>
        </p:nvSpPr>
        <p:spPr>
          <a:xfrm>
            <a:off x="461395" y="461396"/>
            <a:ext cx="10593460" cy="578840"/>
          </a:xfrm>
        </p:spPr>
        <p:txBody>
          <a:bodyPr>
            <a:normAutofit/>
          </a:bodyPr>
          <a:lstStyle/>
          <a:p>
            <a:r>
              <a:rPr lang="en-IN" sz="2800" dirty="0"/>
              <a:t>Types of soil and water storage Capacity:</a:t>
            </a:r>
          </a:p>
        </p:txBody>
      </p:sp>
      <p:sp>
        <p:nvSpPr>
          <p:cNvPr id="3" name="Content Placeholder 2">
            <a:extLst>
              <a:ext uri="{FF2B5EF4-FFF2-40B4-BE49-F238E27FC236}">
                <a16:creationId xmlns:a16="http://schemas.microsoft.com/office/drawing/2014/main" id="{BF7DA418-7596-44AE-9554-B496AFCE129F}"/>
              </a:ext>
            </a:extLst>
          </p:cNvPr>
          <p:cNvSpPr>
            <a:spLocks noGrp="1"/>
          </p:cNvSpPr>
          <p:nvPr>
            <p:ph idx="1"/>
          </p:nvPr>
        </p:nvSpPr>
        <p:spPr>
          <a:xfrm>
            <a:off x="604007" y="956346"/>
            <a:ext cx="10450847" cy="4983060"/>
          </a:xfrm>
        </p:spPr>
        <p:txBody>
          <a:bodyPr/>
          <a:lstStyle/>
          <a:p>
            <a:pPr marL="0" indent="0">
              <a:buNone/>
            </a:pPr>
            <a:r>
              <a:rPr lang="en-IN" dirty="0"/>
              <a:t>According to the surveys conducted within the year span before 2018 it is seen that :</a:t>
            </a:r>
            <a:br>
              <a:rPr lang="en-IN" dirty="0"/>
            </a:br>
            <a:endParaRPr lang="en-IN" dirty="0"/>
          </a:p>
        </p:txBody>
      </p:sp>
      <p:graphicFrame>
        <p:nvGraphicFramePr>
          <p:cNvPr id="4" name="Table 4">
            <a:extLst>
              <a:ext uri="{FF2B5EF4-FFF2-40B4-BE49-F238E27FC236}">
                <a16:creationId xmlns:a16="http://schemas.microsoft.com/office/drawing/2014/main" id="{90BFE286-A994-4510-ADBC-AFEA9A8BB685}"/>
              </a:ext>
            </a:extLst>
          </p:cNvPr>
          <p:cNvGraphicFramePr>
            <a:graphicFrameLocks noGrp="1"/>
          </p:cNvGraphicFramePr>
          <p:nvPr>
            <p:extLst>
              <p:ext uri="{D42A27DB-BD31-4B8C-83A1-F6EECF244321}">
                <p14:modId xmlns:p14="http://schemas.microsoft.com/office/powerpoint/2010/main" val="2333469484"/>
              </p:ext>
            </p:extLst>
          </p:nvPr>
        </p:nvGraphicFramePr>
        <p:xfrm>
          <a:off x="604007" y="1535186"/>
          <a:ext cx="10450847" cy="4815840"/>
        </p:xfrm>
        <a:graphic>
          <a:graphicData uri="http://schemas.openxmlformats.org/drawingml/2006/table">
            <a:tbl>
              <a:tblPr firstRow="1" bandRow="1">
                <a:tableStyleId>{5C22544A-7EE6-4342-B048-85BDC9FD1C3A}</a:tableStyleId>
              </a:tblPr>
              <a:tblGrid>
                <a:gridCol w="1866754">
                  <a:extLst>
                    <a:ext uri="{9D8B030D-6E8A-4147-A177-3AD203B41FA5}">
                      <a16:colId xmlns:a16="http://schemas.microsoft.com/office/drawing/2014/main" val="2476591321"/>
                    </a:ext>
                  </a:extLst>
                </a:gridCol>
                <a:gridCol w="1796468">
                  <a:extLst>
                    <a:ext uri="{9D8B030D-6E8A-4147-A177-3AD203B41FA5}">
                      <a16:colId xmlns:a16="http://schemas.microsoft.com/office/drawing/2014/main" val="2721325511"/>
                    </a:ext>
                  </a:extLst>
                </a:gridCol>
                <a:gridCol w="4777725">
                  <a:extLst>
                    <a:ext uri="{9D8B030D-6E8A-4147-A177-3AD203B41FA5}">
                      <a16:colId xmlns:a16="http://schemas.microsoft.com/office/drawing/2014/main" val="1570636392"/>
                    </a:ext>
                  </a:extLst>
                </a:gridCol>
                <a:gridCol w="2009900">
                  <a:extLst>
                    <a:ext uri="{9D8B030D-6E8A-4147-A177-3AD203B41FA5}">
                      <a16:colId xmlns:a16="http://schemas.microsoft.com/office/drawing/2014/main" val="113265107"/>
                    </a:ext>
                  </a:extLst>
                </a:gridCol>
              </a:tblGrid>
              <a:tr h="612327">
                <a:tc>
                  <a:txBody>
                    <a:bodyPr/>
                    <a:lstStyle/>
                    <a:p>
                      <a:r>
                        <a:rPr lang="en-IN" dirty="0"/>
                        <a:t>Texture</a:t>
                      </a:r>
                    </a:p>
                  </a:txBody>
                  <a:tcPr/>
                </a:tc>
                <a:tc>
                  <a:txBody>
                    <a:bodyPr/>
                    <a:lstStyle/>
                    <a:p>
                      <a:r>
                        <a:rPr lang="en-IN" dirty="0"/>
                        <a:t>Length of  ribbon(mm)</a:t>
                      </a:r>
                    </a:p>
                  </a:txBody>
                  <a:tcPr/>
                </a:tc>
                <a:tc>
                  <a:txBody>
                    <a:bodyPr/>
                    <a:lstStyle/>
                    <a:p>
                      <a:r>
                        <a:rPr lang="en-IN" dirty="0"/>
                        <a:t>Soil properties and Management implications</a:t>
                      </a:r>
                    </a:p>
                  </a:txBody>
                  <a:tcPr/>
                </a:tc>
                <a:tc>
                  <a:txBody>
                    <a:bodyPr/>
                    <a:lstStyle/>
                    <a:p>
                      <a:r>
                        <a:rPr lang="en-IN" dirty="0"/>
                        <a:t>Crop growth support</a:t>
                      </a:r>
                    </a:p>
                  </a:txBody>
                  <a:tcPr/>
                </a:tc>
                <a:extLst>
                  <a:ext uri="{0D108BD9-81ED-4DB2-BD59-A6C34878D82A}">
                    <a16:rowId xmlns:a16="http://schemas.microsoft.com/office/drawing/2014/main" val="1713397052"/>
                  </a:ext>
                </a:extLst>
              </a:tr>
              <a:tr h="499278">
                <a:tc>
                  <a:txBody>
                    <a:bodyPr/>
                    <a:lstStyle/>
                    <a:p>
                      <a:r>
                        <a:rPr lang="en-IN" dirty="0"/>
                        <a:t>Sandy</a:t>
                      </a:r>
                    </a:p>
                  </a:txBody>
                  <a:tcPr/>
                </a:tc>
                <a:tc>
                  <a:txBody>
                    <a:bodyPr/>
                    <a:lstStyle/>
                    <a:p>
                      <a:r>
                        <a:rPr lang="en-IN" dirty="0"/>
                        <a:t>&lt;15</a:t>
                      </a:r>
                    </a:p>
                  </a:txBody>
                  <a:tcPr/>
                </a:tc>
                <a:tc>
                  <a:txBody>
                    <a:bodyPr/>
                    <a:lstStyle/>
                    <a:p>
                      <a:r>
                        <a:rPr lang="en-IN" sz="1400" dirty="0"/>
                        <a:t>Little resistance to root growth, High infiltration rate, Low plant available water</a:t>
                      </a:r>
                    </a:p>
                  </a:txBody>
                  <a:tcPr/>
                </a:tc>
                <a:tc>
                  <a:txBody>
                    <a:bodyPr/>
                    <a:lstStyle/>
                    <a:p>
                      <a:r>
                        <a:rPr lang="en-IN" dirty="0"/>
                        <a:t>None</a:t>
                      </a:r>
                    </a:p>
                  </a:txBody>
                  <a:tcPr/>
                </a:tc>
                <a:extLst>
                  <a:ext uri="{0D108BD9-81ED-4DB2-BD59-A6C34878D82A}">
                    <a16:rowId xmlns:a16="http://schemas.microsoft.com/office/drawing/2014/main" val="3210960750"/>
                  </a:ext>
                </a:extLst>
              </a:tr>
              <a:tr h="689175">
                <a:tc>
                  <a:txBody>
                    <a:bodyPr/>
                    <a:lstStyle/>
                    <a:p>
                      <a:r>
                        <a:rPr lang="en-IN" dirty="0"/>
                        <a:t>Sandy Loam</a:t>
                      </a:r>
                    </a:p>
                  </a:txBody>
                  <a:tcPr/>
                </a:tc>
                <a:tc>
                  <a:txBody>
                    <a:bodyPr/>
                    <a:lstStyle/>
                    <a:p>
                      <a:r>
                        <a:rPr lang="en-IN" dirty="0"/>
                        <a:t>15-25</a:t>
                      </a:r>
                    </a:p>
                  </a:txBody>
                  <a:tcPr/>
                </a:tc>
                <a:tc>
                  <a:txBody>
                    <a:bodyPr/>
                    <a:lstStyle/>
                    <a:p>
                      <a:r>
                        <a:rPr lang="en-US" sz="1400" dirty="0"/>
                        <a:t>Root growth not restricted, but highly susceptible to mechanical </a:t>
                      </a:r>
                      <a:r>
                        <a:rPr lang="en-US" sz="1400" u="none" dirty="0">
                          <a:solidFill>
                            <a:schemeClr val="tx1"/>
                          </a:solidFill>
                        </a:rPr>
                        <a:t>compaction, Moderate infiltration rate, Moderate plant available water.</a:t>
                      </a:r>
                      <a:endParaRPr lang="en-IN" sz="1400" u="none" dirty="0">
                        <a:solidFill>
                          <a:schemeClr val="tx1"/>
                        </a:solidFill>
                      </a:endParaRPr>
                    </a:p>
                  </a:txBody>
                  <a:tcPr/>
                </a:tc>
                <a:tc>
                  <a:txBody>
                    <a:bodyPr/>
                    <a:lstStyle/>
                    <a:p>
                      <a:r>
                        <a:rPr lang="en-IN" sz="1600" dirty="0"/>
                        <a:t>( Bajra, Maize, Ragi)</a:t>
                      </a:r>
                    </a:p>
                  </a:txBody>
                  <a:tcPr/>
                </a:tc>
                <a:extLst>
                  <a:ext uri="{0D108BD9-81ED-4DB2-BD59-A6C34878D82A}">
                    <a16:rowId xmlns:a16="http://schemas.microsoft.com/office/drawing/2014/main" val="4294262492"/>
                  </a:ext>
                </a:extLst>
              </a:tr>
              <a:tr h="459214">
                <a:tc>
                  <a:txBody>
                    <a:bodyPr/>
                    <a:lstStyle/>
                    <a:p>
                      <a:r>
                        <a:rPr lang="en-IN" dirty="0"/>
                        <a:t>Loam</a:t>
                      </a:r>
                    </a:p>
                  </a:txBody>
                  <a:tcPr/>
                </a:tc>
                <a:tc>
                  <a:txBody>
                    <a:bodyPr/>
                    <a:lstStyle/>
                    <a:p>
                      <a:r>
                        <a:rPr lang="en-IN" dirty="0"/>
                        <a:t>25</a:t>
                      </a:r>
                    </a:p>
                  </a:txBody>
                  <a:tcPr/>
                </a:tc>
                <a:tc>
                  <a:txBody>
                    <a:bodyPr/>
                    <a:lstStyle/>
                    <a:p>
                      <a:r>
                        <a:rPr lang="en-IN" sz="1400" dirty="0"/>
                        <a:t>Root growth not restricted, Moderate infiltration rate, Moderate plant available water.</a:t>
                      </a:r>
                    </a:p>
                  </a:txBody>
                  <a:tcPr/>
                </a:tc>
                <a:tc>
                  <a:txBody>
                    <a:bodyPr/>
                    <a:lstStyle/>
                    <a:p>
                      <a:r>
                        <a:rPr lang="en-IN" sz="1600" dirty="0"/>
                        <a:t>(Tomato, common vegetables)</a:t>
                      </a:r>
                    </a:p>
                  </a:txBody>
                  <a:tcPr/>
                </a:tc>
                <a:extLst>
                  <a:ext uri="{0D108BD9-81ED-4DB2-BD59-A6C34878D82A}">
                    <a16:rowId xmlns:a16="http://schemas.microsoft.com/office/drawing/2014/main" val="1640583189"/>
                  </a:ext>
                </a:extLst>
              </a:tr>
              <a:tr h="467266">
                <a:tc>
                  <a:txBody>
                    <a:bodyPr/>
                    <a:lstStyle/>
                    <a:p>
                      <a:r>
                        <a:rPr lang="en-IN" dirty="0"/>
                        <a:t>Silty Loam</a:t>
                      </a:r>
                    </a:p>
                  </a:txBody>
                  <a:tcPr/>
                </a:tc>
                <a:tc>
                  <a:txBody>
                    <a:bodyPr/>
                    <a:lstStyle/>
                    <a:p>
                      <a:r>
                        <a:rPr lang="en-IN" dirty="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Root growth not restricted, Low to Moderate infiltration rate, Moderate plant available water. </a:t>
                      </a:r>
                    </a:p>
                  </a:txBody>
                  <a:tcPr/>
                </a:tc>
                <a:tc>
                  <a:txBody>
                    <a:bodyPr/>
                    <a:lstStyle/>
                    <a:p>
                      <a:r>
                        <a:rPr lang="en-IN" sz="1600" dirty="0"/>
                        <a:t>( Cereals , Fruits)</a:t>
                      </a:r>
                    </a:p>
                  </a:txBody>
                  <a:tcPr/>
                </a:tc>
                <a:extLst>
                  <a:ext uri="{0D108BD9-81ED-4DB2-BD59-A6C34878D82A}">
                    <a16:rowId xmlns:a16="http://schemas.microsoft.com/office/drawing/2014/main" val="531898594"/>
                  </a:ext>
                </a:extLst>
              </a:tr>
              <a:tr h="443273">
                <a:tc>
                  <a:txBody>
                    <a:bodyPr/>
                    <a:lstStyle/>
                    <a:p>
                      <a:r>
                        <a:rPr lang="en-IN" dirty="0"/>
                        <a:t>Clay Loam</a:t>
                      </a:r>
                    </a:p>
                  </a:txBody>
                  <a:tcPr/>
                </a:tc>
                <a:tc>
                  <a:txBody>
                    <a:bodyPr/>
                    <a:lstStyle/>
                    <a:p>
                      <a:r>
                        <a:rPr lang="en-IN" dirty="0"/>
                        <a:t>40-50</a:t>
                      </a:r>
                    </a:p>
                  </a:txBody>
                  <a:tcPr/>
                </a:tc>
                <a:tc>
                  <a:txBody>
                    <a:bodyPr/>
                    <a:lstStyle/>
                    <a:p>
                      <a:r>
                        <a:rPr lang="en-US" sz="1400" dirty="0"/>
                        <a:t>Root growth not restricted, Moderately susceptible to mechanical compaction, Moderate to high plant available water.</a:t>
                      </a:r>
                    </a:p>
                  </a:txBody>
                  <a:tcPr/>
                </a:tc>
                <a:tc>
                  <a:txBody>
                    <a:bodyPr/>
                    <a:lstStyle/>
                    <a:p>
                      <a:r>
                        <a:rPr lang="en-IN" sz="1600" dirty="0"/>
                        <a:t>(Lettuce, Chard, Snap Beans)</a:t>
                      </a:r>
                    </a:p>
                  </a:txBody>
                  <a:tcPr/>
                </a:tc>
                <a:extLst>
                  <a:ext uri="{0D108BD9-81ED-4DB2-BD59-A6C34878D82A}">
                    <a16:rowId xmlns:a16="http://schemas.microsoft.com/office/drawing/2014/main" val="1733594531"/>
                  </a:ext>
                </a:extLst>
              </a:tr>
              <a:tr h="699802">
                <a:tc>
                  <a:txBody>
                    <a:bodyPr/>
                    <a:lstStyle/>
                    <a:p>
                      <a:r>
                        <a:rPr lang="en-IN" dirty="0"/>
                        <a:t>Clay</a:t>
                      </a:r>
                    </a:p>
                  </a:txBody>
                  <a:tcPr/>
                </a:tc>
                <a:tc>
                  <a:txBody>
                    <a:bodyPr/>
                    <a:lstStyle/>
                    <a:p>
                      <a:r>
                        <a:rPr lang="en-IN" dirty="0"/>
                        <a:t>50-75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Root growth frequently restricted, Moderately to high susceptible to mechanical compaction, Moderate to high plant available water. Can lead to periodic water logging.</a:t>
                      </a:r>
                    </a:p>
                  </a:txBody>
                  <a:tcPr/>
                </a:tc>
                <a:tc>
                  <a:txBody>
                    <a:bodyPr/>
                    <a:lstStyle/>
                    <a:p>
                      <a:r>
                        <a:rPr lang="en-IN" sz="1600" dirty="0"/>
                        <a:t>(Broccoli, Cauliflower, Potato, pea, Radish)</a:t>
                      </a:r>
                    </a:p>
                  </a:txBody>
                  <a:tcPr/>
                </a:tc>
                <a:extLst>
                  <a:ext uri="{0D108BD9-81ED-4DB2-BD59-A6C34878D82A}">
                    <a16:rowId xmlns:a16="http://schemas.microsoft.com/office/drawing/2014/main" val="479034465"/>
                  </a:ext>
                </a:extLst>
              </a:tr>
              <a:tr h="495693">
                <a:tc>
                  <a:txBody>
                    <a:bodyPr/>
                    <a:lstStyle/>
                    <a:p>
                      <a:r>
                        <a:rPr lang="en-IN" dirty="0"/>
                        <a:t>Heavy Clay</a:t>
                      </a:r>
                    </a:p>
                  </a:txBody>
                  <a:tcPr/>
                </a:tc>
                <a:tc>
                  <a:txBody>
                    <a:bodyPr/>
                    <a:lstStyle/>
                    <a:p>
                      <a:r>
                        <a:rPr lang="en-IN" dirty="0"/>
                        <a:t>&gt;75</a:t>
                      </a:r>
                    </a:p>
                  </a:txBody>
                  <a:tcPr/>
                </a:tc>
                <a:tc>
                  <a:txBody>
                    <a:bodyPr/>
                    <a:lstStyle/>
                    <a:p>
                      <a:r>
                        <a:rPr lang="en-IN" sz="1400" dirty="0"/>
                        <a:t>Root growth highly restricted, High susceptibility to mechanical compaction, causes severe water logging.</a:t>
                      </a:r>
                      <a:endParaRPr lang="en-IN" dirty="0"/>
                    </a:p>
                  </a:txBody>
                  <a:tcPr/>
                </a:tc>
                <a:tc>
                  <a:txBody>
                    <a:bodyPr/>
                    <a:lstStyle/>
                    <a:p>
                      <a:r>
                        <a:rPr lang="en-IN" dirty="0"/>
                        <a:t>None</a:t>
                      </a:r>
                    </a:p>
                  </a:txBody>
                  <a:tcPr/>
                </a:tc>
                <a:extLst>
                  <a:ext uri="{0D108BD9-81ED-4DB2-BD59-A6C34878D82A}">
                    <a16:rowId xmlns:a16="http://schemas.microsoft.com/office/drawing/2014/main" val="3605481239"/>
                  </a:ext>
                </a:extLst>
              </a:tr>
            </a:tbl>
          </a:graphicData>
        </a:graphic>
      </p:graphicFrame>
    </p:spTree>
    <p:extLst>
      <p:ext uri="{BB962C8B-B14F-4D97-AF65-F5344CB8AC3E}">
        <p14:creationId xmlns:p14="http://schemas.microsoft.com/office/powerpoint/2010/main" val="935231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1709</TotalTime>
  <Words>867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Roboto</vt:lpstr>
      <vt:lpstr>Times New Roman</vt:lpstr>
      <vt:lpstr>Gallery</vt:lpstr>
      <vt:lpstr>               PROBLEM statement : Module - X2</vt:lpstr>
      <vt:lpstr>OBJECTIVE</vt:lpstr>
      <vt:lpstr>Literature survey</vt:lpstr>
      <vt:lpstr>Literature - 2</vt:lpstr>
      <vt:lpstr>Water PROVISION Standard table : </vt:lpstr>
      <vt:lpstr>Some basic water arm tests done previously: </vt:lpstr>
      <vt:lpstr>Types of Soil Texture and soil texture triangle: </vt:lpstr>
      <vt:lpstr>Soil texture and Properties</vt:lpstr>
      <vt:lpstr>Types of soil and water storage Capacity:</vt:lpstr>
      <vt:lpstr> Soil water content and threshold for irrigation: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X2</dc:title>
  <dc:creator>sristy takey</dc:creator>
  <cp:lastModifiedBy>sristy takey</cp:lastModifiedBy>
  <cp:revision>10</cp:revision>
  <dcterms:created xsi:type="dcterms:W3CDTF">2021-11-15T13:29:37Z</dcterms:created>
  <dcterms:modified xsi:type="dcterms:W3CDTF">2021-12-29T19:03:47Z</dcterms:modified>
</cp:coreProperties>
</file>