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b810357c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810357c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229aa11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29aa11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090d25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090d25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810357c0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810357c0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810357c0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810357c0_0_2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810357c0_0_3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810357c0_0_3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b810357c0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810357c0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a090d25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a090d25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b9116d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9116d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b9116da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9116da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b810357c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810357c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b810357c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b810357c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b810357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b810357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810357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810357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b810357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b810357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b810357c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810357c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810357c0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810357c0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810357c0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810357c0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700550" y="287589"/>
            <a:ext cx="7860900" cy="14823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rtl="0" algn="l">
              <a:spcBef>
                <a:spcPts val="0"/>
              </a:spcBef>
              <a:spcAft>
                <a:spcPts val="0"/>
              </a:spcAft>
              <a:buClr>
                <a:schemeClr val="lt1"/>
              </a:buClr>
              <a:buSzPts val="3600"/>
              <a:buFont typeface="Calibri"/>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1" type="subTitle"/>
          </p:nvPr>
        </p:nvSpPr>
        <p:spPr>
          <a:xfrm>
            <a:off x="648928" y="3904635"/>
            <a:ext cx="7846200" cy="678300"/>
          </a:xfrm>
          <a:prstGeom prst="rect">
            <a:avLst/>
          </a:prstGeom>
          <a:noFill/>
          <a:ln>
            <a:noFill/>
          </a:ln>
        </p:spPr>
        <p:txBody>
          <a:bodyPr anchorCtr="0" anchor="t" bIns="45700" lIns="91425" spcFirstLastPara="1" rIns="91425" wrap="square" tIns="45700">
            <a:noAutofit/>
          </a:bodyPr>
          <a:lstStyle>
            <a:lvl1pPr lvl="0" rtl="0" algn="l">
              <a:spcBef>
                <a:spcPts val="560"/>
              </a:spcBef>
              <a:spcAft>
                <a:spcPts val="0"/>
              </a:spcAft>
              <a:buClr>
                <a:srgbClr val="FBD4B4"/>
              </a:buClr>
              <a:buSzPts val="2800"/>
              <a:buNone/>
              <a:defRPr b="0" i="0" sz="2800">
                <a:solidFill>
                  <a:srgbClr val="FBD4B4"/>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2" name="Google Shape;72;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2"/>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3"/>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87" name="Google Shape;87;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88" name="Shape 88"/>
        <p:cNvGrpSpPr/>
        <p:nvPr/>
      </p:nvGrpSpPr>
      <p:grpSpPr>
        <a:xfrm>
          <a:off x="0" y="0"/>
          <a:ext cx="0" cy="0"/>
          <a:chOff x="0" y="0"/>
          <a:chExt cx="0" cy="0"/>
        </a:xfrm>
      </p:grpSpPr>
      <p:sp>
        <p:nvSpPr>
          <p:cNvPr id="89" name="Google Shape;89;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461350" y="533400"/>
            <a:ext cx="2769600" cy="2571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None/>
              <a:defRPr sz="3000">
                <a:solidFill>
                  <a:srgbClr val="212121"/>
                </a:solidFill>
              </a:defRPr>
            </a:lvl1pPr>
            <a:lvl2pPr lvl="1" rtl="0" algn="l">
              <a:lnSpc>
                <a:spcPct val="100000"/>
              </a:lnSpc>
              <a:spcBef>
                <a:spcPts val="0"/>
              </a:spcBef>
              <a:spcAft>
                <a:spcPts val="0"/>
              </a:spcAft>
              <a:buNone/>
              <a:defRPr sz="3000">
                <a:solidFill>
                  <a:srgbClr val="212121"/>
                </a:solidFill>
              </a:defRPr>
            </a:lvl2pPr>
            <a:lvl3pPr lvl="2" rtl="0" algn="l">
              <a:lnSpc>
                <a:spcPct val="100000"/>
              </a:lnSpc>
              <a:spcBef>
                <a:spcPts val="0"/>
              </a:spcBef>
              <a:spcAft>
                <a:spcPts val="0"/>
              </a:spcAft>
              <a:buNone/>
              <a:defRPr sz="3000">
                <a:solidFill>
                  <a:srgbClr val="212121"/>
                </a:solidFill>
              </a:defRPr>
            </a:lvl3pPr>
            <a:lvl4pPr lvl="3" rtl="0" algn="l">
              <a:lnSpc>
                <a:spcPct val="100000"/>
              </a:lnSpc>
              <a:spcBef>
                <a:spcPts val="0"/>
              </a:spcBef>
              <a:spcAft>
                <a:spcPts val="0"/>
              </a:spcAft>
              <a:buNone/>
              <a:defRPr sz="3000">
                <a:solidFill>
                  <a:srgbClr val="212121"/>
                </a:solidFill>
              </a:defRPr>
            </a:lvl4pPr>
            <a:lvl5pPr lvl="4" rtl="0" algn="l">
              <a:lnSpc>
                <a:spcPct val="100000"/>
              </a:lnSpc>
              <a:spcBef>
                <a:spcPts val="0"/>
              </a:spcBef>
              <a:spcAft>
                <a:spcPts val="0"/>
              </a:spcAft>
              <a:buNone/>
              <a:defRPr sz="3000">
                <a:solidFill>
                  <a:srgbClr val="212121"/>
                </a:solidFill>
              </a:defRPr>
            </a:lvl5pPr>
            <a:lvl6pPr lvl="5" rtl="0" algn="l">
              <a:lnSpc>
                <a:spcPct val="100000"/>
              </a:lnSpc>
              <a:spcBef>
                <a:spcPts val="0"/>
              </a:spcBef>
              <a:spcAft>
                <a:spcPts val="0"/>
              </a:spcAft>
              <a:buNone/>
              <a:defRPr sz="3000">
                <a:solidFill>
                  <a:srgbClr val="212121"/>
                </a:solidFill>
              </a:defRPr>
            </a:lvl6pPr>
            <a:lvl7pPr lvl="6" rtl="0" algn="l">
              <a:lnSpc>
                <a:spcPct val="100000"/>
              </a:lnSpc>
              <a:spcBef>
                <a:spcPts val="0"/>
              </a:spcBef>
              <a:spcAft>
                <a:spcPts val="0"/>
              </a:spcAft>
              <a:buNone/>
              <a:defRPr sz="3000">
                <a:solidFill>
                  <a:srgbClr val="212121"/>
                </a:solidFill>
              </a:defRPr>
            </a:lvl7pPr>
            <a:lvl8pPr lvl="7" rtl="0" algn="l">
              <a:lnSpc>
                <a:spcPct val="100000"/>
              </a:lnSpc>
              <a:spcBef>
                <a:spcPts val="0"/>
              </a:spcBef>
              <a:spcAft>
                <a:spcPts val="0"/>
              </a:spcAft>
              <a:buNone/>
              <a:defRPr sz="3000">
                <a:solidFill>
                  <a:srgbClr val="212121"/>
                </a:solidFill>
              </a:defRPr>
            </a:lvl8pPr>
            <a:lvl9pPr lvl="8" rtl="0" algn="l">
              <a:lnSpc>
                <a:spcPct val="100000"/>
              </a:lnSpc>
              <a:spcBef>
                <a:spcPts val="0"/>
              </a:spcBef>
              <a:spcAft>
                <a:spcPts val="0"/>
              </a:spcAft>
              <a:buNone/>
              <a:defRPr sz="3000">
                <a:solidFill>
                  <a:srgbClr val="212121"/>
                </a:solidFill>
              </a:defRPr>
            </a:lvl9pPr>
          </a:lstStyle>
          <a:p/>
        </p:txBody>
      </p:sp>
      <p:sp>
        <p:nvSpPr>
          <p:cNvPr id="91" name="Google Shape;91;p14"/>
          <p:cNvSpPr txBox="1"/>
          <p:nvPr>
            <p:ph idx="1" type="body"/>
          </p:nvPr>
        </p:nvSpPr>
        <p:spPr>
          <a:xfrm>
            <a:off x="461200" y="3182226"/>
            <a:ext cx="2769600" cy="1251600"/>
          </a:xfrm>
          <a:prstGeom prst="rect">
            <a:avLst/>
          </a:prstGeom>
          <a:noFill/>
          <a:ln>
            <a:noFill/>
          </a:ln>
        </p:spPr>
        <p:txBody>
          <a:bodyPr anchorCtr="0" anchor="t" bIns="45700" lIns="91425" spcFirstLastPara="1" rIns="91425" wrap="square" tIns="45700">
            <a:noAutofit/>
          </a:bodyPr>
          <a:lstStyle>
            <a:lvl1pPr indent="-317500" lvl="0" marL="457200" rtl="0" algn="l">
              <a:lnSpc>
                <a:spcPct val="115000"/>
              </a:lnSpc>
              <a:spcBef>
                <a:spcPts val="640"/>
              </a:spcBef>
              <a:spcAft>
                <a:spcPts val="0"/>
              </a:spcAft>
              <a:buClr>
                <a:srgbClr val="616161"/>
              </a:buClr>
              <a:buSzPts val="1400"/>
              <a:buChar char="•"/>
              <a:defRPr sz="1400">
                <a:solidFill>
                  <a:srgbClr val="616161"/>
                </a:solidFill>
              </a:defRPr>
            </a:lvl1pPr>
            <a:lvl2pPr indent="-304800" lvl="1" marL="914400" rtl="0" algn="l">
              <a:lnSpc>
                <a:spcPct val="115000"/>
              </a:lnSpc>
              <a:spcBef>
                <a:spcPts val="1600"/>
              </a:spcBef>
              <a:spcAft>
                <a:spcPts val="0"/>
              </a:spcAft>
              <a:buClr>
                <a:srgbClr val="616161"/>
              </a:buClr>
              <a:buSzPts val="1200"/>
              <a:buChar char="–"/>
              <a:defRPr sz="1200">
                <a:solidFill>
                  <a:srgbClr val="616161"/>
                </a:solidFill>
              </a:defRPr>
            </a:lvl2pPr>
            <a:lvl3pPr indent="-304800" lvl="2" marL="1371600" rtl="0" algn="l">
              <a:lnSpc>
                <a:spcPct val="115000"/>
              </a:lnSpc>
              <a:spcBef>
                <a:spcPts val="1600"/>
              </a:spcBef>
              <a:spcAft>
                <a:spcPts val="0"/>
              </a:spcAft>
              <a:buClr>
                <a:srgbClr val="616161"/>
              </a:buClr>
              <a:buSzPts val="1200"/>
              <a:buChar char="•"/>
              <a:defRPr sz="1200">
                <a:solidFill>
                  <a:srgbClr val="616161"/>
                </a:solidFill>
              </a:defRPr>
            </a:lvl3pPr>
            <a:lvl4pPr indent="-304800" lvl="3" marL="1828800" rtl="0" algn="l">
              <a:lnSpc>
                <a:spcPct val="115000"/>
              </a:lnSpc>
              <a:spcBef>
                <a:spcPts val="1600"/>
              </a:spcBef>
              <a:spcAft>
                <a:spcPts val="0"/>
              </a:spcAft>
              <a:buClr>
                <a:srgbClr val="616161"/>
              </a:buClr>
              <a:buSzPts val="1200"/>
              <a:buChar char="–"/>
              <a:defRPr sz="1200">
                <a:solidFill>
                  <a:srgbClr val="616161"/>
                </a:solidFill>
              </a:defRPr>
            </a:lvl4pPr>
            <a:lvl5pPr indent="-304800" lvl="4" marL="2286000" rtl="0" algn="l">
              <a:lnSpc>
                <a:spcPct val="115000"/>
              </a:lnSpc>
              <a:spcBef>
                <a:spcPts val="1600"/>
              </a:spcBef>
              <a:spcAft>
                <a:spcPts val="0"/>
              </a:spcAft>
              <a:buClr>
                <a:srgbClr val="616161"/>
              </a:buClr>
              <a:buSzPts val="1200"/>
              <a:buChar char="»"/>
              <a:defRPr sz="1200">
                <a:solidFill>
                  <a:srgbClr val="616161"/>
                </a:solidFill>
              </a:defRPr>
            </a:lvl5pPr>
            <a:lvl6pPr indent="-304800" lvl="5" marL="2743200" rtl="0" algn="l">
              <a:lnSpc>
                <a:spcPct val="115000"/>
              </a:lnSpc>
              <a:spcBef>
                <a:spcPts val="1600"/>
              </a:spcBef>
              <a:spcAft>
                <a:spcPts val="0"/>
              </a:spcAft>
              <a:buClr>
                <a:srgbClr val="616161"/>
              </a:buClr>
              <a:buSzPts val="1200"/>
              <a:buChar char="•"/>
              <a:defRPr sz="1200">
                <a:solidFill>
                  <a:srgbClr val="616161"/>
                </a:solidFill>
              </a:defRPr>
            </a:lvl6pPr>
            <a:lvl7pPr indent="-304800" lvl="6" marL="3200400" rtl="0" algn="l">
              <a:lnSpc>
                <a:spcPct val="115000"/>
              </a:lnSpc>
              <a:spcBef>
                <a:spcPts val="1600"/>
              </a:spcBef>
              <a:spcAft>
                <a:spcPts val="0"/>
              </a:spcAft>
              <a:buClr>
                <a:srgbClr val="616161"/>
              </a:buClr>
              <a:buSzPts val="1200"/>
              <a:buChar char="•"/>
              <a:defRPr sz="1200">
                <a:solidFill>
                  <a:srgbClr val="616161"/>
                </a:solidFill>
              </a:defRPr>
            </a:lvl7pPr>
            <a:lvl8pPr indent="-304800" lvl="7" marL="3657600" rtl="0" algn="l">
              <a:lnSpc>
                <a:spcPct val="115000"/>
              </a:lnSpc>
              <a:spcBef>
                <a:spcPts val="1600"/>
              </a:spcBef>
              <a:spcAft>
                <a:spcPts val="0"/>
              </a:spcAft>
              <a:buClr>
                <a:srgbClr val="616161"/>
              </a:buClr>
              <a:buSzPts val="1200"/>
              <a:buChar char="•"/>
              <a:defRPr sz="1200">
                <a:solidFill>
                  <a:srgbClr val="616161"/>
                </a:solidFill>
              </a:defRPr>
            </a:lvl8pPr>
            <a:lvl9pPr indent="-304800" lvl="8" marL="4114800" rtl="0" algn="l">
              <a:lnSpc>
                <a:spcPct val="115000"/>
              </a:lnSpc>
              <a:spcBef>
                <a:spcPts val="1600"/>
              </a:spcBef>
              <a:spcAft>
                <a:spcPts val="1600"/>
              </a:spcAft>
              <a:buClr>
                <a:srgbClr val="616161"/>
              </a:buClr>
              <a:buSzPts val="1200"/>
              <a:buChar char="•"/>
              <a:defRPr sz="1200">
                <a:solidFill>
                  <a:srgbClr val="616161"/>
                </a:solidFill>
              </a:defRPr>
            </a:lvl9pPr>
          </a:lstStyle>
          <a:p/>
        </p:txBody>
      </p:sp>
      <p:sp>
        <p:nvSpPr>
          <p:cNvPr id="92" name="Google Shape;92;p14"/>
          <p:cNvSpPr txBox="1"/>
          <p:nvPr>
            <p:ph idx="12" type="sldNum"/>
          </p:nvPr>
        </p:nvSpPr>
        <p:spPr>
          <a:xfrm>
            <a:off x="8472458" y="4663217"/>
            <a:ext cx="548700" cy="393600"/>
          </a:xfrm>
          <a:prstGeom prst="rect">
            <a:avLst/>
          </a:prstGeom>
          <a:noFill/>
        </p:spPr>
        <p:txBody>
          <a:bodyPr anchorCtr="0" anchor="ctr" bIns="45700" lIns="91425" spcFirstLastPara="1" rIns="91425" wrap="square" tIns="45700">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86693" y="98975"/>
            <a:ext cx="8259000" cy="763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1"/>
              </a:buClr>
              <a:buSzPts val="3600"/>
              <a:buFont typeface="Calibri"/>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3"/>
          <p:cNvSpPr txBox="1"/>
          <p:nvPr>
            <p:ph idx="1" type="body"/>
          </p:nvPr>
        </p:nvSpPr>
        <p:spPr>
          <a:xfrm>
            <a:off x="501445" y="1415845"/>
            <a:ext cx="8244300" cy="3333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solidFill>
                  <a:schemeClr val="dk1"/>
                </a:solidFill>
              </a:defRPr>
            </a:lvl1pPr>
            <a:lvl2pPr indent="-406400" lvl="1" marL="914400" rtl="0" algn="l">
              <a:spcBef>
                <a:spcPts val="560"/>
              </a:spcBef>
              <a:spcAft>
                <a:spcPts val="0"/>
              </a:spcAft>
              <a:buClr>
                <a:schemeClr val="dk1"/>
              </a:buClr>
              <a:buSzPts val="2800"/>
              <a:buChar char="–"/>
              <a:defRPr>
                <a:solidFill>
                  <a:schemeClr val="dk1"/>
                </a:solidFill>
              </a:defRPr>
            </a:lvl2pPr>
            <a:lvl3pPr indent="-381000" lvl="2" marL="1371600" rtl="0" algn="l">
              <a:spcBef>
                <a:spcPts val="480"/>
              </a:spcBef>
              <a:spcAft>
                <a:spcPts val="0"/>
              </a:spcAft>
              <a:buClr>
                <a:schemeClr val="dk1"/>
              </a:buClr>
              <a:buSzPts val="2400"/>
              <a:buChar char="•"/>
              <a:defRPr>
                <a:solidFill>
                  <a:schemeClr val="dk1"/>
                </a:solidFill>
              </a:defRPr>
            </a:lvl3pPr>
            <a:lvl4pPr indent="-355600" lvl="3" marL="1828800" rtl="0" algn="l">
              <a:spcBef>
                <a:spcPts val="400"/>
              </a:spcBef>
              <a:spcAft>
                <a:spcPts val="0"/>
              </a:spcAft>
              <a:buClr>
                <a:schemeClr val="dk1"/>
              </a:buClr>
              <a:buSzPts val="2000"/>
              <a:buChar char="–"/>
              <a:defRPr>
                <a:solidFill>
                  <a:schemeClr val="dk1"/>
                </a:solidFill>
              </a:defRPr>
            </a:lvl4pPr>
            <a:lvl5pPr indent="-355600" lvl="4" marL="2286000" rtl="0" algn="l">
              <a:spcBef>
                <a:spcPts val="400"/>
              </a:spcBef>
              <a:spcAft>
                <a:spcPts val="0"/>
              </a:spcAft>
              <a:buClr>
                <a:schemeClr val="dk1"/>
              </a:buClr>
              <a:buSzPts val="2000"/>
              <a:buChar char="»"/>
              <a:defRPr>
                <a:solidFill>
                  <a:schemeClr val="dk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902233" y="436035"/>
            <a:ext cx="6751200" cy="725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ABF8E"/>
              </a:buClr>
              <a:buSzPts val="3600"/>
              <a:buFont typeface="Calibri"/>
              <a:buNone/>
              <a:defRPr sz="3600">
                <a:solidFill>
                  <a:srgbClr val="FABF8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4"/>
          <p:cNvSpPr txBox="1"/>
          <p:nvPr>
            <p:ph idx="1" type="body"/>
          </p:nvPr>
        </p:nvSpPr>
        <p:spPr>
          <a:xfrm>
            <a:off x="1902543" y="1209368"/>
            <a:ext cx="6777000" cy="3508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lt1"/>
              </a:buClr>
              <a:buSzPts val="2800"/>
              <a:buChar char="•"/>
              <a:defRPr sz="2800">
                <a:solidFill>
                  <a:schemeClr val="lt1"/>
                </a:solidFill>
              </a:defRPr>
            </a:lvl1pPr>
            <a:lvl2pPr indent="-406400" lvl="1" marL="914400" rtl="0" algn="l">
              <a:spcBef>
                <a:spcPts val="560"/>
              </a:spcBef>
              <a:spcAft>
                <a:spcPts val="0"/>
              </a:spcAft>
              <a:buClr>
                <a:schemeClr val="lt1"/>
              </a:buClr>
              <a:buSzPts val="2800"/>
              <a:buChar char="–"/>
              <a:defRPr>
                <a:solidFill>
                  <a:schemeClr val="lt1"/>
                </a:solidFill>
              </a:defRPr>
            </a:lvl2pPr>
            <a:lvl3pPr indent="-381000" lvl="2" marL="1371600" rtl="0" algn="l">
              <a:spcBef>
                <a:spcPts val="480"/>
              </a:spcBef>
              <a:spcAft>
                <a:spcPts val="0"/>
              </a:spcAft>
              <a:buClr>
                <a:schemeClr val="lt1"/>
              </a:buClr>
              <a:buSzPts val="2400"/>
              <a:buChar char="•"/>
              <a:defRPr>
                <a:solidFill>
                  <a:schemeClr val="lt1"/>
                </a:solidFill>
              </a:defRPr>
            </a:lvl3pPr>
            <a:lvl4pPr indent="-355600" lvl="3" marL="1828800" rtl="0" algn="l">
              <a:spcBef>
                <a:spcPts val="400"/>
              </a:spcBef>
              <a:spcAft>
                <a:spcPts val="0"/>
              </a:spcAft>
              <a:buClr>
                <a:schemeClr val="lt1"/>
              </a:buClr>
              <a:buSzPts val="2000"/>
              <a:buChar char="–"/>
              <a:defRPr>
                <a:solidFill>
                  <a:schemeClr val="lt1"/>
                </a:solidFill>
              </a:defRPr>
            </a:lvl4pPr>
            <a:lvl5pPr indent="-355600" lvl="4" marL="2286000" rtl="0" algn="l">
              <a:spcBef>
                <a:spcPts val="400"/>
              </a:spcBef>
              <a:spcAft>
                <a:spcPts val="0"/>
              </a:spcAft>
              <a:buClr>
                <a:schemeClr val="lt1"/>
              </a:buClr>
              <a:buSzPts val="2000"/>
              <a:buChar char="»"/>
              <a:defRPr>
                <a:solidFill>
                  <a:schemeClr val="lt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540067" y="146280"/>
            <a:ext cx="8093400" cy="763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1"/>
              </a:buClr>
              <a:buSzPts val="3600"/>
              <a:buFont typeface="Calibri"/>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idx="1" type="body"/>
          </p:nvPr>
        </p:nvSpPr>
        <p:spPr>
          <a:xfrm>
            <a:off x="536879" y="1611273"/>
            <a:ext cx="4040100" cy="479700"/>
          </a:xfrm>
          <a:prstGeom prst="rect">
            <a:avLst/>
          </a:prstGeom>
          <a:noFill/>
          <a:ln>
            <a:noFill/>
          </a:ln>
        </p:spPr>
        <p:txBody>
          <a:bodyPr anchorCtr="0" anchor="b" bIns="45700" lIns="91425" spcFirstLastPara="1" rIns="91425" wrap="square" tIns="45700">
            <a:noAutofit/>
          </a:bodyPr>
          <a:lstStyle>
            <a:lvl1pPr indent="-228600" lvl="0" marL="457200" rtl="0" algn="ctr">
              <a:spcBef>
                <a:spcPts val="480"/>
              </a:spcBef>
              <a:spcAft>
                <a:spcPts val="0"/>
              </a:spcAft>
              <a:buClr>
                <a:schemeClr val="dk1"/>
              </a:buClr>
              <a:buSzPts val="2400"/>
              <a:buNone/>
              <a:defRPr b="1" sz="2400">
                <a:solidFill>
                  <a:schemeClr val="dk1"/>
                </a:solidFill>
              </a:defRPr>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3" name="Google Shape;33;p5"/>
          <p:cNvSpPr txBox="1"/>
          <p:nvPr>
            <p:ph idx="2" type="body"/>
          </p:nvPr>
        </p:nvSpPr>
        <p:spPr>
          <a:xfrm>
            <a:off x="536879" y="2083670"/>
            <a:ext cx="4040100" cy="2276400"/>
          </a:xfrm>
          <a:prstGeom prst="rect">
            <a:avLst/>
          </a:prstGeom>
          <a:noFill/>
          <a:ln>
            <a:noFill/>
          </a:ln>
        </p:spPr>
        <p:txBody>
          <a:bodyPr anchorCtr="0" anchor="t" bIns="45700" lIns="91425" spcFirstLastPara="1" rIns="91425" wrap="square" tIns="45700">
            <a:noAutofit/>
          </a:bodyPr>
          <a:lstStyle>
            <a:lvl1pPr indent="-381000" lvl="0" marL="457200" rtl="0" algn="ctr">
              <a:spcBef>
                <a:spcPts val="480"/>
              </a:spcBef>
              <a:spcAft>
                <a:spcPts val="0"/>
              </a:spcAft>
              <a:buClr>
                <a:schemeClr val="dk1"/>
              </a:buClr>
              <a:buSzPts val="2400"/>
              <a:buChar char="•"/>
              <a:defRPr sz="2400">
                <a:solidFill>
                  <a:schemeClr val="dk1"/>
                </a:solidFill>
              </a:defRPr>
            </a:lvl1pPr>
            <a:lvl2pPr indent="-355600" lvl="1" marL="914400" rtl="0" algn="ctr">
              <a:spcBef>
                <a:spcPts val="400"/>
              </a:spcBef>
              <a:spcAft>
                <a:spcPts val="0"/>
              </a:spcAft>
              <a:buClr>
                <a:schemeClr val="dk1"/>
              </a:buClr>
              <a:buSzPts val="2000"/>
              <a:buChar char="–"/>
              <a:defRPr sz="2000">
                <a:solidFill>
                  <a:schemeClr val="dk1"/>
                </a:solidFill>
              </a:defRPr>
            </a:lvl2pPr>
            <a:lvl3pPr indent="-342900" lvl="2" marL="1371600" rtl="0" algn="ctr">
              <a:spcBef>
                <a:spcPts val="360"/>
              </a:spcBef>
              <a:spcAft>
                <a:spcPts val="0"/>
              </a:spcAft>
              <a:buClr>
                <a:schemeClr val="dk1"/>
              </a:buClr>
              <a:buSzPts val="1800"/>
              <a:buChar char="•"/>
              <a:defRPr sz="1800">
                <a:solidFill>
                  <a:schemeClr val="dk1"/>
                </a:solidFill>
              </a:defRPr>
            </a:lvl3pPr>
            <a:lvl4pPr indent="-330200" lvl="3" marL="1828800" rtl="0" algn="ctr">
              <a:spcBef>
                <a:spcPts val="320"/>
              </a:spcBef>
              <a:spcAft>
                <a:spcPts val="0"/>
              </a:spcAft>
              <a:buClr>
                <a:schemeClr val="dk1"/>
              </a:buClr>
              <a:buSzPts val="1600"/>
              <a:buChar char="–"/>
              <a:defRPr sz="1600">
                <a:solidFill>
                  <a:schemeClr val="dk1"/>
                </a:solidFill>
              </a:defRPr>
            </a:lvl4pPr>
            <a:lvl5pPr indent="-330200" lvl="4" marL="2286000" rtl="0" algn="ctr">
              <a:spcBef>
                <a:spcPts val="320"/>
              </a:spcBef>
              <a:spcAft>
                <a:spcPts val="0"/>
              </a:spcAft>
              <a:buClr>
                <a:schemeClr val="dk1"/>
              </a:buClr>
              <a:buSzPts val="1600"/>
              <a:buChar char="»"/>
              <a:defRPr sz="1600">
                <a:solidFill>
                  <a:schemeClr val="dk1"/>
                </a:solidFill>
              </a:defRPr>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4" name="Google Shape;34;p5"/>
          <p:cNvSpPr txBox="1"/>
          <p:nvPr>
            <p:ph idx="3" type="body"/>
          </p:nvPr>
        </p:nvSpPr>
        <p:spPr>
          <a:xfrm>
            <a:off x="4572000" y="1611273"/>
            <a:ext cx="4041900" cy="479700"/>
          </a:xfrm>
          <a:prstGeom prst="rect">
            <a:avLst/>
          </a:prstGeom>
          <a:noFill/>
          <a:ln>
            <a:noFill/>
          </a:ln>
        </p:spPr>
        <p:txBody>
          <a:bodyPr anchorCtr="0" anchor="b" bIns="45700" lIns="91425" spcFirstLastPara="1" rIns="91425" wrap="square" tIns="45700">
            <a:noAutofit/>
          </a:bodyPr>
          <a:lstStyle>
            <a:lvl1pPr indent="-228600" lvl="0" marL="457200" rtl="0" algn="ctr">
              <a:spcBef>
                <a:spcPts val="480"/>
              </a:spcBef>
              <a:spcAft>
                <a:spcPts val="0"/>
              </a:spcAft>
              <a:buClr>
                <a:schemeClr val="dk1"/>
              </a:buClr>
              <a:buSzPts val="2400"/>
              <a:buNone/>
              <a:defRPr b="1" sz="2400">
                <a:solidFill>
                  <a:schemeClr val="dk1"/>
                </a:solidFill>
              </a:defRPr>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5" name="Google Shape;35;p5"/>
          <p:cNvSpPr txBox="1"/>
          <p:nvPr>
            <p:ph idx="4" type="body"/>
          </p:nvPr>
        </p:nvSpPr>
        <p:spPr>
          <a:xfrm>
            <a:off x="4572000" y="2083670"/>
            <a:ext cx="4041900" cy="2276400"/>
          </a:xfrm>
          <a:prstGeom prst="rect">
            <a:avLst/>
          </a:prstGeom>
          <a:noFill/>
          <a:ln>
            <a:noFill/>
          </a:ln>
        </p:spPr>
        <p:txBody>
          <a:bodyPr anchorCtr="0" anchor="t" bIns="45700" lIns="91425" spcFirstLastPara="1" rIns="91425" wrap="square" tIns="45700">
            <a:noAutofit/>
          </a:bodyPr>
          <a:lstStyle>
            <a:lvl1pPr indent="-381000" lvl="0" marL="457200" rtl="0" algn="ctr">
              <a:spcBef>
                <a:spcPts val="480"/>
              </a:spcBef>
              <a:spcAft>
                <a:spcPts val="0"/>
              </a:spcAft>
              <a:buClr>
                <a:schemeClr val="dk1"/>
              </a:buClr>
              <a:buSzPts val="2400"/>
              <a:buChar char="•"/>
              <a:defRPr sz="2400">
                <a:solidFill>
                  <a:schemeClr val="dk1"/>
                </a:solidFill>
              </a:defRPr>
            </a:lvl1pPr>
            <a:lvl2pPr indent="-355600" lvl="1" marL="914400" rtl="0" algn="ctr">
              <a:spcBef>
                <a:spcPts val="400"/>
              </a:spcBef>
              <a:spcAft>
                <a:spcPts val="0"/>
              </a:spcAft>
              <a:buClr>
                <a:schemeClr val="dk1"/>
              </a:buClr>
              <a:buSzPts val="2000"/>
              <a:buChar char="–"/>
              <a:defRPr sz="2000">
                <a:solidFill>
                  <a:schemeClr val="dk1"/>
                </a:solidFill>
              </a:defRPr>
            </a:lvl2pPr>
            <a:lvl3pPr indent="-342900" lvl="2" marL="1371600" rtl="0" algn="ctr">
              <a:spcBef>
                <a:spcPts val="360"/>
              </a:spcBef>
              <a:spcAft>
                <a:spcPts val="0"/>
              </a:spcAft>
              <a:buClr>
                <a:schemeClr val="dk1"/>
              </a:buClr>
              <a:buSzPts val="1800"/>
              <a:buChar char="•"/>
              <a:defRPr sz="1800">
                <a:solidFill>
                  <a:schemeClr val="dk1"/>
                </a:solidFill>
              </a:defRPr>
            </a:lvl3pPr>
            <a:lvl4pPr indent="-330200" lvl="3" marL="1828800" rtl="0" algn="ctr">
              <a:spcBef>
                <a:spcPts val="320"/>
              </a:spcBef>
              <a:spcAft>
                <a:spcPts val="0"/>
              </a:spcAft>
              <a:buClr>
                <a:schemeClr val="dk1"/>
              </a:buClr>
              <a:buSzPts val="1600"/>
              <a:buChar char="–"/>
              <a:defRPr sz="1600">
                <a:solidFill>
                  <a:schemeClr val="dk1"/>
                </a:solidFill>
              </a:defRPr>
            </a:lvl4pPr>
            <a:lvl5pPr indent="-330200" lvl="4" marL="2286000" rtl="0" algn="ctr">
              <a:spcBef>
                <a:spcPts val="320"/>
              </a:spcBef>
              <a:spcAft>
                <a:spcPts val="0"/>
              </a:spcAft>
              <a:buClr>
                <a:schemeClr val="dk1"/>
              </a:buClr>
              <a:buSzPts val="1600"/>
              <a:buChar char="»"/>
              <a:defRPr sz="1600">
                <a:solidFill>
                  <a:schemeClr val="dk1"/>
                </a:solidFill>
              </a:defRPr>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6" name="Google Shape;36;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46" name="Google Shape;46;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2" name="Google Shape;52;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3" name="Google Shape;53;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64" name="Google Shape;64;p10"/>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txBox="1"/>
          <p:nvPr/>
        </p:nvSpPr>
        <p:spPr>
          <a:xfrm>
            <a:off x="-9150" y="5213747"/>
            <a:ext cx="83895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drive.google.com/file/d/1V4Cf45vvlp_7HWfmh_M9RdoDu0V4ujoi/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00550" y="287589"/>
            <a:ext cx="7860900" cy="148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4000">
                <a:solidFill>
                  <a:srgbClr val="F3F3F3"/>
                </a:solidFill>
                <a:latin typeface="Playfair Display"/>
                <a:ea typeface="Playfair Display"/>
                <a:cs typeface="Playfair Display"/>
                <a:sym typeface="Playfair Display"/>
              </a:rPr>
              <a:t>Causelists</a:t>
            </a:r>
            <a:endParaRPr b="1" sz="4100">
              <a:solidFill>
                <a:srgbClr val="F3F3F3"/>
              </a:solidFill>
              <a:latin typeface="Playfair Display"/>
              <a:ea typeface="Playfair Display"/>
              <a:cs typeface="Playfair Display"/>
              <a:sym typeface="Playfair Display"/>
            </a:endParaRPr>
          </a:p>
        </p:txBody>
      </p:sp>
      <p:sp>
        <p:nvSpPr>
          <p:cNvPr id="98" name="Google Shape;98;p15"/>
          <p:cNvSpPr txBox="1"/>
          <p:nvPr>
            <p:ph idx="1" type="subTitle"/>
          </p:nvPr>
        </p:nvSpPr>
        <p:spPr>
          <a:xfrm>
            <a:off x="381550" y="3191751"/>
            <a:ext cx="8009100" cy="1276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1400" u="sng"/>
              <a:t>Name </a:t>
            </a:r>
            <a:r>
              <a:rPr lang="en" sz="1400"/>
              <a:t>                         </a:t>
            </a:r>
            <a:r>
              <a:rPr lang="en" sz="1400" u="sng"/>
              <a:t>Roll no.</a:t>
            </a:r>
            <a:endParaRPr sz="1400" u="sng"/>
          </a:p>
          <a:p>
            <a:pPr indent="0" lvl="0" marL="0" rtl="0" algn="l">
              <a:spcBef>
                <a:spcPts val="560"/>
              </a:spcBef>
              <a:spcAft>
                <a:spcPts val="0"/>
              </a:spcAft>
              <a:buNone/>
            </a:pPr>
            <a:r>
              <a:rPr lang="en" sz="1400"/>
              <a:t>Sritej Reddy 	            17ucs094</a:t>
            </a:r>
            <a:endParaRPr sz="1400"/>
          </a:p>
          <a:p>
            <a:pPr indent="0" lvl="0" marL="0" rtl="0" algn="l">
              <a:spcBef>
                <a:spcPts val="560"/>
              </a:spcBef>
              <a:spcAft>
                <a:spcPts val="0"/>
              </a:spcAft>
              <a:buNone/>
            </a:pPr>
            <a:r>
              <a:rPr lang="en" sz="1400"/>
              <a:t>Shreyash gade         17uec117</a:t>
            </a:r>
            <a:endParaRPr sz="1400"/>
          </a:p>
          <a:p>
            <a:pPr indent="0" lvl="0" marL="0" rtl="0" algn="l">
              <a:spcBef>
                <a:spcPts val="560"/>
              </a:spcBef>
              <a:spcAft>
                <a:spcPts val="0"/>
              </a:spcAft>
              <a:buNone/>
            </a:pPr>
            <a:r>
              <a:rPr lang="en" sz="1400"/>
              <a:t>Vishnu Reddy	 17uec039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 y="48750"/>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Comparison with Daksh Report</a:t>
            </a:r>
            <a:endParaRPr b="1">
              <a:latin typeface="Playfair Display"/>
              <a:ea typeface="Playfair Display"/>
              <a:cs typeface="Playfair Display"/>
              <a:sym typeface="Playfair Display"/>
            </a:endParaRPr>
          </a:p>
        </p:txBody>
      </p:sp>
      <p:sp>
        <p:nvSpPr>
          <p:cNvPr id="153" name="Google Shape;153;p24"/>
          <p:cNvSpPr txBox="1"/>
          <p:nvPr>
            <p:ph idx="1" type="body"/>
          </p:nvPr>
        </p:nvSpPr>
        <p:spPr>
          <a:xfrm>
            <a:off x="176800" y="1415850"/>
            <a:ext cx="8568900" cy="333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lnSpc>
                <a:spcPct val="115000"/>
              </a:lnSpc>
              <a:spcBef>
                <a:spcPts val="640"/>
              </a:spcBef>
              <a:spcAft>
                <a:spcPts val="0"/>
              </a:spcAft>
              <a:buNone/>
            </a:pPr>
            <a:r>
              <a:rPr b="1" lang="en" sz="1450">
                <a:latin typeface="Times New Roman"/>
                <a:ea typeface="Times New Roman"/>
                <a:cs typeface="Times New Roman"/>
                <a:sym typeface="Times New Roman"/>
              </a:rPr>
              <a:t>Data collection commenced in December 2014, and as of 1 April 2016 in Daksh Report.</a:t>
            </a:r>
            <a:endParaRPr b="1" sz="1400">
              <a:solidFill>
                <a:srgbClr val="616161"/>
              </a:solidFill>
            </a:endParaRPr>
          </a:p>
          <a:p>
            <a:pPr indent="0" lvl="0" marL="0" rtl="0" algn="l">
              <a:lnSpc>
                <a:spcPct val="115000"/>
              </a:lnSpc>
              <a:spcBef>
                <a:spcPts val="1600"/>
              </a:spcBef>
              <a:spcAft>
                <a:spcPts val="0"/>
              </a:spcAft>
              <a:buNone/>
            </a:pPr>
            <a:r>
              <a:rPr b="1" lang="en" sz="1400">
                <a:solidFill>
                  <a:srgbClr val="616161"/>
                </a:solidFill>
              </a:rPr>
              <a:t> </a:t>
            </a:r>
            <a:r>
              <a:rPr b="1" lang="en" sz="1400">
                <a:solidFill>
                  <a:srgbClr val="616161"/>
                </a:solidFill>
              </a:rPr>
              <a:t>As per the plot from Daksh report obtained average is 97 . </a:t>
            </a:r>
            <a:endParaRPr b="1" sz="1400">
              <a:solidFill>
                <a:srgbClr val="616161"/>
              </a:solidFill>
            </a:endParaRPr>
          </a:p>
          <a:p>
            <a:pPr indent="0" lvl="0" marL="0" rtl="0" algn="l">
              <a:lnSpc>
                <a:spcPct val="115000"/>
              </a:lnSpc>
              <a:spcBef>
                <a:spcPts val="1600"/>
              </a:spcBef>
              <a:spcAft>
                <a:spcPts val="0"/>
              </a:spcAft>
              <a:buNone/>
            </a:pPr>
            <a:r>
              <a:rPr b="1" lang="en" sz="1400">
                <a:solidFill>
                  <a:srgbClr val="616161"/>
                </a:solidFill>
              </a:rPr>
              <a:t>Since in 2015 the average cases Scheduled per judge per day were higher the average obtained in Daksh report is higher compared to average shown by  plot (in above slide) .</a:t>
            </a:r>
            <a:endParaRPr b="1" sz="1400">
              <a:solidFill>
                <a:srgbClr val="616161"/>
              </a:solidFill>
            </a:endParaRPr>
          </a:p>
          <a:p>
            <a:pPr indent="0" lvl="0" marL="0" rtl="0" algn="l">
              <a:lnSpc>
                <a:spcPct val="115000"/>
              </a:lnSpc>
              <a:spcBef>
                <a:spcPts val="1600"/>
              </a:spcBef>
              <a:spcAft>
                <a:spcPts val="0"/>
              </a:spcAft>
              <a:buNone/>
            </a:pPr>
            <a:r>
              <a:rPr b="1" lang="en" sz="1400">
                <a:solidFill>
                  <a:srgbClr val="616161"/>
                </a:solidFill>
              </a:rPr>
              <a:t>But if we take Average of only 2015-16 data instead of 2015-19 we are able to obtain an average of around 97 which is very accurate to Daksh report value.</a:t>
            </a:r>
            <a:endParaRPr b="1" sz="1400">
              <a:solidFill>
                <a:srgbClr val="616161"/>
              </a:solidFill>
            </a:endParaRPr>
          </a:p>
          <a:p>
            <a:pPr indent="0" lvl="0" marL="0" rtl="0" algn="l">
              <a:lnSpc>
                <a:spcPct val="115000"/>
              </a:lnSpc>
              <a:spcBef>
                <a:spcPts val="1600"/>
              </a:spcBef>
              <a:spcAft>
                <a:spcPts val="0"/>
              </a:spcAft>
              <a:buNone/>
            </a:pPr>
            <a:r>
              <a:t/>
            </a:r>
            <a:endParaRPr b="1" sz="1400">
              <a:solidFill>
                <a:srgbClr val="616161"/>
              </a:solidFill>
            </a:endParaRPr>
          </a:p>
          <a:p>
            <a:pPr indent="0" lvl="0" marL="0" rtl="0" algn="l">
              <a:lnSpc>
                <a:spcPct val="115000"/>
              </a:lnSpc>
              <a:spcBef>
                <a:spcPts val="1600"/>
              </a:spcBef>
              <a:spcAft>
                <a:spcPts val="1600"/>
              </a:spcAft>
              <a:buClr>
                <a:schemeClr val="dk1"/>
              </a:buClr>
              <a:buSzPts val="1100"/>
              <a:buFont typeface="Arial"/>
              <a:buNone/>
            </a:pPr>
            <a:r>
              <a:t/>
            </a:r>
            <a:endParaRPr b="1" sz="1400">
              <a:solidFill>
                <a:srgbClr val="616161"/>
              </a:solidFill>
            </a:endParaRPr>
          </a:p>
        </p:txBody>
      </p:sp>
      <p:pic>
        <p:nvPicPr>
          <p:cNvPr id="154" name="Google Shape;154;p24"/>
          <p:cNvPicPr preferRelativeResize="0"/>
          <p:nvPr/>
        </p:nvPicPr>
        <p:blipFill>
          <a:blip r:embed="rId3">
            <a:alphaModFix/>
          </a:blip>
          <a:stretch>
            <a:fillRect/>
          </a:stretch>
        </p:blipFill>
        <p:spPr>
          <a:xfrm>
            <a:off x="240674" y="1599350"/>
            <a:ext cx="4912025" cy="345525"/>
          </a:xfrm>
          <a:prstGeom prst="rect">
            <a:avLst/>
          </a:prstGeom>
          <a:noFill/>
          <a:ln>
            <a:noFill/>
          </a:ln>
        </p:spPr>
      </p:pic>
      <p:pic>
        <p:nvPicPr>
          <p:cNvPr id="155" name="Google Shape;155;p24"/>
          <p:cNvPicPr preferRelativeResize="0"/>
          <p:nvPr/>
        </p:nvPicPr>
        <p:blipFill>
          <a:blip r:embed="rId4">
            <a:alphaModFix/>
          </a:blip>
          <a:stretch>
            <a:fillRect/>
          </a:stretch>
        </p:blipFill>
        <p:spPr>
          <a:xfrm>
            <a:off x="650575" y="1985750"/>
            <a:ext cx="4332625" cy="39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6079475" y="1356200"/>
            <a:ext cx="2769600" cy="2962200"/>
          </a:xfrm>
          <a:prstGeom prst="rect">
            <a:avLst/>
          </a:prstGeom>
        </p:spPr>
        <p:txBody>
          <a:bodyPr anchorCtr="0" anchor="t" bIns="45700" lIns="91425" spcFirstLastPara="1" rIns="91425" wrap="square" tIns="45700">
            <a:noAutofit/>
          </a:bodyPr>
          <a:lstStyle/>
          <a:p>
            <a:pPr indent="0" lvl="0" marL="0" rtl="0" algn="l">
              <a:spcBef>
                <a:spcPts val="640"/>
              </a:spcBef>
              <a:spcAft>
                <a:spcPts val="1600"/>
              </a:spcAft>
              <a:buNone/>
            </a:pPr>
            <a:r>
              <a:rPr lang="en" sz="1800"/>
              <a:t>This plot represents the year wise trend of average delay of all case types</a:t>
            </a:r>
            <a:endParaRPr sz="1800"/>
          </a:p>
        </p:txBody>
      </p:sp>
      <p:pic>
        <p:nvPicPr>
          <p:cNvPr id="161" name="Google Shape;161;p25"/>
          <p:cNvPicPr preferRelativeResize="0"/>
          <p:nvPr/>
        </p:nvPicPr>
        <p:blipFill>
          <a:blip r:embed="rId3">
            <a:alphaModFix/>
          </a:blip>
          <a:stretch>
            <a:fillRect/>
          </a:stretch>
        </p:blipFill>
        <p:spPr>
          <a:xfrm>
            <a:off x="90425" y="155325"/>
            <a:ext cx="5584376" cy="480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61350" y="533400"/>
            <a:ext cx="2769600" cy="257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6"/>
          <p:cNvSpPr txBox="1"/>
          <p:nvPr>
            <p:ph idx="1" type="body"/>
          </p:nvPr>
        </p:nvSpPr>
        <p:spPr>
          <a:xfrm>
            <a:off x="5312300" y="575925"/>
            <a:ext cx="3316500" cy="3882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a:t>By </a:t>
            </a:r>
            <a:r>
              <a:rPr b="1" lang="en"/>
              <a:t>concatenating</a:t>
            </a:r>
            <a:r>
              <a:rPr b="1" lang="en"/>
              <a:t> Case_Type and Case_no we get a unique case . </a:t>
            </a:r>
            <a:endParaRPr b="1"/>
          </a:p>
          <a:p>
            <a:pPr indent="0" lvl="0" marL="0" rtl="0" algn="l">
              <a:spcBef>
                <a:spcPts val="1600"/>
              </a:spcBef>
              <a:spcAft>
                <a:spcPts val="0"/>
              </a:spcAft>
              <a:buNone/>
            </a:pPr>
            <a:r>
              <a:rPr b="1" lang="en"/>
              <a:t>We sorted the dates after grouping the data by above concatenation . Then took average of their differences to obtain average delay .</a:t>
            </a:r>
            <a:endParaRPr b="1"/>
          </a:p>
          <a:p>
            <a:pPr indent="0" lvl="0" marL="0" rtl="0" algn="l">
              <a:spcBef>
                <a:spcPts val="1600"/>
              </a:spcBef>
              <a:spcAft>
                <a:spcPts val="0"/>
              </a:spcAft>
              <a:buNone/>
            </a:pPr>
            <a:r>
              <a:rPr b="1" lang="en"/>
              <a:t>This plot basically represents delay in number of days for each case type.</a:t>
            </a:r>
            <a:endParaRPr b="1"/>
          </a:p>
          <a:p>
            <a:pPr indent="0" lvl="0" marL="0" rtl="0" algn="l">
              <a:spcBef>
                <a:spcPts val="1600"/>
              </a:spcBef>
              <a:spcAft>
                <a:spcPts val="1600"/>
              </a:spcAft>
              <a:buNone/>
            </a:pPr>
            <a:r>
              <a:rPr b="1" lang="en"/>
              <a:t>From the plot we can infer that, X-OBJECTION(XOBJ) </a:t>
            </a:r>
            <a:r>
              <a:rPr b="1" lang="en"/>
              <a:t>has</a:t>
            </a:r>
            <a:r>
              <a:rPr b="1" lang="en"/>
              <a:t> highest delay and WRIT has least delay.</a:t>
            </a:r>
            <a:endParaRPr b="1"/>
          </a:p>
        </p:txBody>
      </p:sp>
      <p:pic>
        <p:nvPicPr>
          <p:cNvPr id="168" name="Google Shape;168;p26"/>
          <p:cNvPicPr preferRelativeResize="0"/>
          <p:nvPr/>
        </p:nvPicPr>
        <p:blipFill>
          <a:blip r:embed="rId3">
            <a:alphaModFix/>
          </a:blip>
          <a:stretch>
            <a:fillRect/>
          </a:stretch>
        </p:blipFill>
        <p:spPr>
          <a:xfrm>
            <a:off x="166200" y="415825"/>
            <a:ext cx="5023075" cy="408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5535200" y="262950"/>
            <a:ext cx="3272400" cy="4394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b="1"/>
          </a:p>
          <a:p>
            <a:pPr indent="0" lvl="0" marL="0" rtl="0" algn="l">
              <a:spcBef>
                <a:spcPts val="1600"/>
              </a:spcBef>
              <a:spcAft>
                <a:spcPts val="0"/>
              </a:spcAft>
              <a:buNone/>
            </a:pPr>
            <a:r>
              <a:rPr b="1" lang="en"/>
              <a:t>By concatenating Case_Type and CourtRoom, We</a:t>
            </a:r>
            <a:r>
              <a:rPr b="1" lang="en"/>
              <a:t> wanted to</a:t>
            </a:r>
            <a:r>
              <a:rPr b="1" lang="en"/>
              <a:t> f</a:t>
            </a:r>
            <a:r>
              <a:rPr b="1" lang="en"/>
              <a:t>i</a:t>
            </a:r>
            <a:r>
              <a:rPr b="1" lang="en"/>
              <a:t>nd out in which courtroom a particular  case type is most scheduled</a:t>
            </a:r>
            <a:r>
              <a:rPr b="1" lang="en"/>
              <a:t>.</a:t>
            </a:r>
            <a:endParaRPr b="1"/>
          </a:p>
          <a:p>
            <a:pPr indent="0" lvl="0" marL="0" rtl="0" algn="l">
              <a:spcBef>
                <a:spcPts val="1600"/>
              </a:spcBef>
              <a:spcAft>
                <a:spcPts val="0"/>
              </a:spcAft>
              <a:buNone/>
            </a:pPr>
            <a:r>
              <a:rPr b="1" lang="en"/>
              <a:t>From this plot we can infer that</a:t>
            </a:r>
            <a:r>
              <a:rPr b="1" lang="en"/>
              <a:t>  CIVIL WRIT (CW)case type is most scheduled in  CourtRoom-15.</a:t>
            </a:r>
            <a:endParaRPr b="1"/>
          </a:p>
          <a:p>
            <a:pPr indent="0" lvl="0" marL="0" rtl="0" algn="l">
              <a:spcBef>
                <a:spcPts val="160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110050" y="58700"/>
            <a:ext cx="5245950" cy="487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5384200" y="492950"/>
            <a:ext cx="3126000" cy="3750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b="1"/>
          </a:p>
          <a:p>
            <a:pPr indent="0" lvl="0" marL="0" rtl="0" algn="l">
              <a:spcBef>
                <a:spcPts val="1600"/>
              </a:spcBef>
              <a:spcAft>
                <a:spcPts val="0"/>
              </a:spcAft>
              <a:buNone/>
            </a:pPr>
            <a:r>
              <a:rPr b="1" lang="en"/>
              <a:t>For each Judge we calculated the Average delay of the case in number of days .</a:t>
            </a:r>
            <a:endParaRPr b="1"/>
          </a:p>
          <a:p>
            <a:pPr indent="0" lvl="0" marL="0" rtl="0" algn="l">
              <a:spcBef>
                <a:spcPts val="1600"/>
              </a:spcBef>
              <a:spcAft>
                <a:spcPts val="0"/>
              </a:spcAft>
              <a:buNone/>
            </a:pPr>
            <a:r>
              <a:rPr b="1" lang="en"/>
              <a:t>This plot shows 30 judges with highest delays .</a:t>
            </a:r>
            <a:endParaRPr b="1"/>
          </a:p>
          <a:p>
            <a:pPr indent="0" lvl="0" marL="0" rtl="0" algn="l">
              <a:spcBef>
                <a:spcPts val="1600"/>
              </a:spcBef>
              <a:spcAft>
                <a:spcPts val="1600"/>
              </a:spcAft>
              <a:buNone/>
            </a:pPr>
            <a:r>
              <a:rPr b="1" lang="en"/>
              <a:t>Judge no.21 has highest  delay of 640 days .</a:t>
            </a:r>
            <a:endParaRPr b="1"/>
          </a:p>
        </p:txBody>
      </p:sp>
      <p:pic>
        <p:nvPicPr>
          <p:cNvPr id="180" name="Google Shape;180;p28"/>
          <p:cNvPicPr preferRelativeResize="0"/>
          <p:nvPr/>
        </p:nvPicPr>
        <p:blipFill>
          <a:blip r:embed="rId3">
            <a:alphaModFix/>
          </a:blip>
          <a:stretch>
            <a:fillRect/>
          </a:stretch>
        </p:blipFill>
        <p:spPr>
          <a:xfrm>
            <a:off x="112225" y="492950"/>
            <a:ext cx="5079399" cy="341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5054125" y="287950"/>
            <a:ext cx="3644100" cy="4607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This plot shows</a:t>
            </a:r>
            <a:r>
              <a:rPr b="1" lang="en"/>
              <a:t> 30 judges with least delay. </a:t>
            </a:r>
            <a:endParaRPr b="1"/>
          </a:p>
          <a:p>
            <a:pPr indent="0" lvl="0" marL="0" rtl="0" algn="l">
              <a:spcBef>
                <a:spcPts val="1600"/>
              </a:spcBef>
              <a:spcAft>
                <a:spcPts val="1600"/>
              </a:spcAft>
              <a:buNone/>
            </a:pPr>
            <a:r>
              <a:rPr b="1" lang="en"/>
              <a:t>Judge no.119 has delay of 22 days and the remaining judges shown in plot has even lesser delay.</a:t>
            </a:r>
            <a:endParaRPr b="1"/>
          </a:p>
        </p:txBody>
      </p:sp>
      <p:pic>
        <p:nvPicPr>
          <p:cNvPr id="186" name="Google Shape;186;p29"/>
          <p:cNvPicPr preferRelativeResize="0"/>
          <p:nvPr/>
        </p:nvPicPr>
        <p:blipFill>
          <a:blip r:embed="rId3">
            <a:alphaModFix/>
          </a:blip>
          <a:stretch>
            <a:fillRect/>
          </a:stretch>
        </p:blipFill>
        <p:spPr>
          <a:xfrm>
            <a:off x="112225" y="552525"/>
            <a:ext cx="4749326" cy="3194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5584375" y="1503475"/>
            <a:ext cx="3479700" cy="3131100"/>
          </a:xfrm>
          <a:prstGeom prst="rect">
            <a:avLst/>
          </a:prstGeom>
        </p:spPr>
        <p:txBody>
          <a:bodyPr anchorCtr="0" anchor="t" bIns="45700" lIns="91425" spcFirstLastPara="1" rIns="91425" wrap="square" tIns="45700">
            <a:noAutofit/>
          </a:bodyPr>
          <a:lstStyle/>
          <a:p>
            <a:pPr indent="0" lvl="0" marL="0" rtl="0" algn="l">
              <a:spcBef>
                <a:spcPts val="640"/>
              </a:spcBef>
              <a:spcAft>
                <a:spcPts val="1600"/>
              </a:spcAft>
              <a:buNone/>
            </a:pPr>
            <a:r>
              <a:rPr lang="en" sz="1800"/>
              <a:t>This plot shows the year-wise trend of intersection between the 30 judges with most scheduled cases and 30 with highest average delay.</a:t>
            </a:r>
            <a:endParaRPr sz="1800"/>
          </a:p>
        </p:txBody>
      </p:sp>
      <p:pic>
        <p:nvPicPr>
          <p:cNvPr id="192" name="Google Shape;192;p30"/>
          <p:cNvPicPr preferRelativeResize="0"/>
          <p:nvPr/>
        </p:nvPicPr>
        <p:blipFill>
          <a:blip r:embed="rId3">
            <a:alphaModFix/>
          </a:blip>
          <a:stretch>
            <a:fillRect/>
          </a:stretch>
        </p:blipFill>
        <p:spPr>
          <a:xfrm>
            <a:off x="118475" y="149675"/>
            <a:ext cx="5330225" cy="484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86693" y="98975"/>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3400">
                <a:solidFill>
                  <a:srgbClr val="EFEFEF"/>
                </a:solidFill>
                <a:latin typeface="Playfair Display"/>
                <a:ea typeface="Playfair Display"/>
                <a:cs typeface="Playfair Display"/>
                <a:sym typeface="Playfair Display"/>
              </a:rPr>
              <a:t>Conclusion</a:t>
            </a:r>
            <a:endParaRPr b="1" sz="4200">
              <a:solidFill>
                <a:srgbClr val="EFEFEF"/>
              </a:solidFill>
              <a:latin typeface="Playfair Display"/>
              <a:ea typeface="Playfair Display"/>
              <a:cs typeface="Playfair Display"/>
              <a:sym typeface="Playfair Display"/>
            </a:endParaRPr>
          </a:p>
        </p:txBody>
      </p:sp>
      <p:sp>
        <p:nvSpPr>
          <p:cNvPr id="198" name="Google Shape;198;p31"/>
          <p:cNvSpPr txBox="1"/>
          <p:nvPr>
            <p:ph idx="1" type="body"/>
          </p:nvPr>
        </p:nvSpPr>
        <p:spPr>
          <a:xfrm>
            <a:off x="501445" y="1415845"/>
            <a:ext cx="8244300" cy="333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From this project we learnt how to crawl the websites and automate the chrome driver to download the data and  Performing various analysis techniques using python  to find out the trends .</a:t>
            </a:r>
            <a:endParaRPr sz="19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According to the analysis done on the Causelists data of scheduled cases , we encountered that how the scheduled cases  are getting delayed and avg number of scheduled cases for each judge. </a:t>
            </a:r>
            <a:endParaRPr sz="19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t/>
            </a:r>
            <a:endParaRPr sz="11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We could have come  up with a suitable  solution for scheduling cases  if we had the hearing data .</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700550" y="287589"/>
            <a:ext cx="7860900" cy="148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5200">
                <a:solidFill>
                  <a:srgbClr val="F3F3F3"/>
                </a:solidFill>
                <a:latin typeface="Playfair Display"/>
                <a:ea typeface="Playfair Display"/>
                <a:cs typeface="Playfair Display"/>
                <a:sym typeface="Playfair Display"/>
              </a:rPr>
              <a:t>Thank You</a:t>
            </a:r>
            <a:endParaRPr sz="6000">
              <a:solidFill>
                <a:srgbClr val="F3F3F3"/>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86693" y="98975"/>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4000">
                <a:solidFill>
                  <a:srgbClr val="EFEFEF"/>
                </a:solidFill>
                <a:latin typeface="Playfair Display"/>
                <a:ea typeface="Playfair Display"/>
                <a:cs typeface="Playfair Display"/>
                <a:sym typeface="Playfair Display"/>
              </a:rPr>
              <a:t>Overview</a:t>
            </a:r>
            <a:endParaRPr b="1" sz="4000">
              <a:solidFill>
                <a:srgbClr val="EFEFEF"/>
              </a:solidFill>
              <a:latin typeface="Playfair Display"/>
              <a:ea typeface="Playfair Display"/>
              <a:cs typeface="Playfair Display"/>
              <a:sym typeface="Playfair Display"/>
            </a:endParaRPr>
          </a:p>
        </p:txBody>
      </p:sp>
      <p:sp>
        <p:nvSpPr>
          <p:cNvPr id="104" name="Google Shape;104;p16"/>
          <p:cNvSpPr txBox="1"/>
          <p:nvPr>
            <p:ph idx="1" type="body"/>
          </p:nvPr>
        </p:nvSpPr>
        <p:spPr>
          <a:xfrm>
            <a:off x="350770" y="1415845"/>
            <a:ext cx="8244300" cy="333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The Causelists are schedule of cases to be heard by the courts on the following day(s). Every court must have a causelist for each working day.</a:t>
            </a:r>
            <a:endParaRPr sz="19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t/>
            </a:r>
            <a:endParaRPr sz="11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We downloaded these causelists from high court websites of each states .</a:t>
            </a:r>
            <a:endParaRPr sz="19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t/>
            </a:r>
            <a:endParaRPr sz="1300">
              <a:solidFill>
                <a:srgbClr val="202124"/>
              </a:solidFill>
              <a:highlight>
                <a:srgbClr val="FFFFFF"/>
              </a:highlight>
              <a:latin typeface="Roboto"/>
              <a:ea typeface="Roboto"/>
              <a:cs typeface="Roboto"/>
              <a:sym typeface="Roboto"/>
            </a:endParaRPr>
          </a:p>
          <a:p>
            <a:pPr indent="0" lvl="0" marL="0" rtl="0" algn="l">
              <a:spcBef>
                <a:spcPts val="560"/>
              </a:spcBef>
              <a:spcAft>
                <a:spcPts val="0"/>
              </a:spcAft>
              <a:buNone/>
            </a:pPr>
            <a:r>
              <a:rPr lang="en" sz="1900">
                <a:solidFill>
                  <a:srgbClr val="202124"/>
                </a:solidFill>
                <a:highlight>
                  <a:srgbClr val="FFFFFF"/>
                </a:highlight>
                <a:latin typeface="Roboto"/>
                <a:ea typeface="Roboto"/>
                <a:cs typeface="Roboto"/>
                <a:sym typeface="Roboto"/>
              </a:rPr>
              <a:t>We made several kind of analysis using this causelists data and inferenced the trends that are occurring.</a:t>
            </a:r>
            <a:endParaRPr sz="1900">
              <a:solidFill>
                <a:srgbClr val="202124"/>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86693" y="98975"/>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Project Motive</a:t>
            </a:r>
            <a:endParaRPr b="1">
              <a:latin typeface="Playfair Display"/>
              <a:ea typeface="Playfair Display"/>
              <a:cs typeface="Playfair Display"/>
              <a:sym typeface="Playfair Display"/>
            </a:endParaRPr>
          </a:p>
        </p:txBody>
      </p:sp>
      <p:sp>
        <p:nvSpPr>
          <p:cNvPr id="110" name="Google Shape;110;p17"/>
          <p:cNvSpPr txBox="1"/>
          <p:nvPr>
            <p:ph idx="1" type="body"/>
          </p:nvPr>
        </p:nvSpPr>
        <p:spPr>
          <a:xfrm>
            <a:off x="501445" y="1415845"/>
            <a:ext cx="8244300" cy="333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100"/>
              <a:t>Daily many people visit courts as their cases are scheduled  but they end up going back without getting their case heard . </a:t>
            </a:r>
            <a:endParaRPr sz="2100"/>
          </a:p>
          <a:p>
            <a:pPr indent="0" lvl="0" marL="0" rtl="0" algn="l">
              <a:spcBef>
                <a:spcPts val="560"/>
              </a:spcBef>
              <a:spcAft>
                <a:spcPts val="0"/>
              </a:spcAft>
              <a:buNone/>
            </a:pPr>
            <a:r>
              <a:t/>
            </a:r>
            <a:endParaRPr sz="2100"/>
          </a:p>
          <a:p>
            <a:pPr indent="0" lvl="0" marL="0" rtl="0" algn="l">
              <a:spcBef>
                <a:spcPts val="560"/>
              </a:spcBef>
              <a:spcAft>
                <a:spcPts val="0"/>
              </a:spcAft>
              <a:buNone/>
            </a:pPr>
            <a:r>
              <a:rPr lang="en" sz="2100"/>
              <a:t>Due to this there is approximately 0.5% effect in GDP as the important time of people getting wasted in visiting courts and waiting for their case to be heard .</a:t>
            </a:r>
            <a:endParaRPr sz="2100"/>
          </a:p>
          <a:p>
            <a:pPr indent="0" lvl="0" marL="0" rtl="0" algn="l">
              <a:spcBef>
                <a:spcPts val="560"/>
              </a:spcBef>
              <a:spcAft>
                <a:spcPts val="0"/>
              </a:spcAft>
              <a:buNone/>
            </a:pPr>
            <a:r>
              <a:t/>
            </a:r>
            <a:endParaRPr sz="2100"/>
          </a:p>
          <a:p>
            <a:pPr indent="0" lvl="0" marL="0" rtl="0" algn="l">
              <a:spcBef>
                <a:spcPts val="560"/>
              </a:spcBef>
              <a:spcAft>
                <a:spcPts val="0"/>
              </a:spcAft>
              <a:buNone/>
            </a:pPr>
            <a:r>
              <a:rPr lang="en" sz="2100"/>
              <a:t>By analyzing the high court causelists data we are trying to solve the scheduling problem that many people are facing. </a:t>
            </a:r>
            <a:endParaRPr sz="2100"/>
          </a:p>
          <a:p>
            <a:pPr indent="0" lvl="0" marL="0" rtl="0" algn="l">
              <a:spcBef>
                <a:spcPts val="560"/>
              </a:spcBef>
              <a:spcAft>
                <a:spcPts val="0"/>
              </a:spcAft>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86693" y="98975"/>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Extraction of Causelists data</a:t>
            </a:r>
            <a:endParaRPr b="1" sz="3400">
              <a:latin typeface="Playfair Display"/>
              <a:ea typeface="Playfair Display"/>
              <a:cs typeface="Playfair Display"/>
              <a:sym typeface="Playfair Display"/>
            </a:endParaRPr>
          </a:p>
        </p:txBody>
      </p:sp>
      <p:sp>
        <p:nvSpPr>
          <p:cNvPr id="116" name="Google Shape;116;p18"/>
          <p:cNvSpPr txBox="1"/>
          <p:nvPr>
            <p:ph idx="1" type="body"/>
          </p:nvPr>
        </p:nvSpPr>
        <p:spPr>
          <a:xfrm>
            <a:off x="577645" y="1415845"/>
            <a:ext cx="8244300" cy="3333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100"/>
              <a:t>Using Selenium Webdriver and BeautifulSoup package available in python,we have extracted the causelists data from the high court websites of each state.</a:t>
            </a:r>
            <a:endParaRPr sz="2100"/>
          </a:p>
          <a:p>
            <a:pPr indent="0" lvl="0" marL="0" rtl="0" algn="l">
              <a:spcBef>
                <a:spcPts val="560"/>
              </a:spcBef>
              <a:spcAft>
                <a:spcPts val="0"/>
              </a:spcAft>
              <a:buNone/>
            </a:pPr>
            <a:r>
              <a:t/>
            </a:r>
            <a:endParaRPr sz="2100"/>
          </a:p>
          <a:p>
            <a:pPr indent="0" lvl="0" marL="0" rtl="0" algn="l">
              <a:spcBef>
                <a:spcPts val="560"/>
              </a:spcBef>
              <a:spcAft>
                <a:spcPts val="0"/>
              </a:spcAft>
              <a:buNone/>
            </a:pPr>
            <a:r>
              <a:rPr lang="en" sz="2100"/>
              <a:t>Converted all the pdf files to csv files for further analysis of the data in python.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title="2020-07-01-1150-13.mp4">
            <a:hlinkClick r:id="rId3"/>
          </p:cNvPr>
          <p:cNvPicPr preferRelativeResize="0"/>
          <p:nvPr/>
        </p:nvPicPr>
        <p:blipFill>
          <a:blip r:embed="rId4">
            <a:alphaModFix/>
          </a:blip>
          <a:stretch>
            <a:fillRect/>
          </a:stretch>
        </p:blipFill>
        <p:spPr>
          <a:xfrm>
            <a:off x="2188250" y="31375"/>
            <a:ext cx="6924425" cy="5002075"/>
          </a:xfrm>
          <a:prstGeom prst="rect">
            <a:avLst/>
          </a:prstGeom>
          <a:noFill/>
          <a:ln>
            <a:noFill/>
          </a:ln>
        </p:spPr>
      </p:pic>
      <p:sp>
        <p:nvSpPr>
          <p:cNvPr id="122" name="Google Shape;122;p19"/>
          <p:cNvSpPr txBox="1"/>
          <p:nvPr>
            <p:ph type="title"/>
          </p:nvPr>
        </p:nvSpPr>
        <p:spPr>
          <a:xfrm>
            <a:off x="109175" y="482025"/>
            <a:ext cx="2769600" cy="257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Screen Recording</a:t>
            </a:r>
            <a:endParaRPr b="1">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86693" y="98975"/>
            <a:ext cx="82590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4000">
                <a:solidFill>
                  <a:srgbClr val="FFFFFF"/>
                </a:solidFill>
                <a:latin typeface="Playfair Display"/>
                <a:ea typeface="Playfair Display"/>
                <a:cs typeface="Playfair Display"/>
                <a:sym typeface="Playfair Display"/>
              </a:rPr>
              <a:t>Description Of DataSet</a:t>
            </a:r>
            <a:endParaRPr b="1" sz="4000">
              <a:solidFill>
                <a:srgbClr val="FFFFFF"/>
              </a:solidFill>
              <a:latin typeface="Playfair Display"/>
              <a:ea typeface="Playfair Display"/>
              <a:cs typeface="Playfair Display"/>
              <a:sym typeface="Playfair Display"/>
            </a:endParaRPr>
          </a:p>
        </p:txBody>
      </p:sp>
      <p:sp>
        <p:nvSpPr>
          <p:cNvPr id="128" name="Google Shape;128;p20"/>
          <p:cNvSpPr txBox="1"/>
          <p:nvPr>
            <p:ph idx="1" type="body"/>
          </p:nvPr>
        </p:nvSpPr>
        <p:spPr>
          <a:xfrm>
            <a:off x="501450" y="1415851"/>
            <a:ext cx="8244300" cy="3676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000"/>
              <a:t>The dataset contains causelists data of jaipur High Court (2015-2019).</a:t>
            </a:r>
            <a:endParaRPr sz="2000"/>
          </a:p>
          <a:p>
            <a:pPr indent="0" lvl="0" marL="0" rtl="0" algn="l">
              <a:spcBef>
                <a:spcPts val="560"/>
              </a:spcBef>
              <a:spcAft>
                <a:spcPts val="0"/>
              </a:spcAft>
              <a:buNone/>
            </a:pPr>
            <a:r>
              <a:rPr lang="en" sz="2000"/>
              <a:t>The dataset has 931532 rows and 8 columns.</a:t>
            </a:r>
            <a:endParaRPr sz="2000"/>
          </a:p>
          <a:p>
            <a:pPr indent="0" lvl="0" marL="0" rtl="0" algn="l">
              <a:spcBef>
                <a:spcPts val="560"/>
              </a:spcBef>
              <a:spcAft>
                <a:spcPts val="0"/>
              </a:spcAft>
              <a:buNone/>
            </a:pPr>
            <a:r>
              <a:rPr lang="en" sz="2000" u="sng"/>
              <a:t>DataFields-</a:t>
            </a:r>
            <a:endParaRPr sz="2000" u="sng"/>
          </a:p>
          <a:p>
            <a:pPr indent="-355600" lvl="0" marL="457200" rtl="0" algn="l">
              <a:spcBef>
                <a:spcPts val="560"/>
              </a:spcBef>
              <a:spcAft>
                <a:spcPts val="0"/>
              </a:spcAft>
              <a:buSzPts val="2000"/>
              <a:buChar char="•"/>
            </a:pPr>
            <a:r>
              <a:rPr b="1" lang="en" sz="2000"/>
              <a:t>CASE_TITLE </a:t>
            </a:r>
            <a:r>
              <a:rPr lang="en" sz="2000"/>
              <a:t>- Title of case</a:t>
            </a:r>
            <a:endParaRPr b="1" sz="2000"/>
          </a:p>
          <a:p>
            <a:pPr indent="-355600" lvl="0" marL="457200" rtl="0" algn="l">
              <a:spcBef>
                <a:spcPts val="0"/>
              </a:spcBef>
              <a:spcAft>
                <a:spcPts val="0"/>
              </a:spcAft>
              <a:buSzPts val="2000"/>
              <a:buChar char="•"/>
            </a:pPr>
            <a:r>
              <a:rPr b="1" lang="en" sz="2000"/>
              <a:t>CASE_NO</a:t>
            </a:r>
            <a:r>
              <a:rPr lang="en" sz="2000"/>
              <a:t> - Number </a:t>
            </a:r>
            <a:r>
              <a:rPr lang="en" sz="2000"/>
              <a:t>assigned for a case</a:t>
            </a:r>
            <a:endParaRPr sz="2000"/>
          </a:p>
          <a:p>
            <a:pPr indent="-355600" lvl="0" marL="457200" rtl="0" algn="l">
              <a:spcBef>
                <a:spcPts val="0"/>
              </a:spcBef>
              <a:spcAft>
                <a:spcPts val="0"/>
              </a:spcAft>
              <a:buSzPts val="2000"/>
              <a:buChar char="•"/>
            </a:pPr>
            <a:r>
              <a:rPr b="1" lang="en" sz="2000"/>
              <a:t>CASE_TYPE</a:t>
            </a:r>
            <a:r>
              <a:rPr lang="en" sz="2000"/>
              <a:t> - Type of the case</a:t>
            </a:r>
            <a:endParaRPr sz="2000"/>
          </a:p>
          <a:p>
            <a:pPr indent="-355600" lvl="0" marL="457200" rtl="0" algn="l">
              <a:spcBef>
                <a:spcPts val="0"/>
              </a:spcBef>
              <a:spcAft>
                <a:spcPts val="0"/>
              </a:spcAft>
              <a:buSzPts val="2000"/>
              <a:buChar char="•"/>
            </a:pPr>
            <a:r>
              <a:rPr b="1" lang="en" sz="2000"/>
              <a:t>R-ADVOCATE</a:t>
            </a:r>
            <a:r>
              <a:rPr lang="en" sz="2000"/>
              <a:t> - Name of the Respondent Advocate</a:t>
            </a:r>
            <a:endParaRPr sz="2000"/>
          </a:p>
          <a:p>
            <a:pPr indent="-355600" lvl="0" marL="457200" rtl="0" algn="l">
              <a:spcBef>
                <a:spcPts val="0"/>
              </a:spcBef>
              <a:spcAft>
                <a:spcPts val="0"/>
              </a:spcAft>
              <a:buSzPts val="2000"/>
              <a:buChar char="•"/>
            </a:pPr>
            <a:r>
              <a:rPr b="1" lang="en" sz="2000"/>
              <a:t>P-ADVOCATE</a:t>
            </a:r>
            <a:r>
              <a:rPr lang="en" sz="2000"/>
              <a:t> - Name of the Petitioner Advocate</a:t>
            </a:r>
            <a:endParaRPr sz="2000"/>
          </a:p>
          <a:p>
            <a:pPr indent="-355600" lvl="0" marL="457200" rtl="0" algn="l">
              <a:spcBef>
                <a:spcPts val="0"/>
              </a:spcBef>
              <a:spcAft>
                <a:spcPts val="0"/>
              </a:spcAft>
              <a:buSzPts val="2000"/>
              <a:buChar char="•"/>
            </a:pPr>
            <a:r>
              <a:rPr b="1" lang="en" sz="2000"/>
              <a:t>COURTROOM </a:t>
            </a:r>
            <a:r>
              <a:rPr lang="en" sz="2000"/>
              <a:t>- Number of the Courtroom</a:t>
            </a:r>
            <a:endParaRPr sz="2000"/>
          </a:p>
          <a:p>
            <a:pPr indent="-355600" lvl="0" marL="457200" rtl="0" algn="l">
              <a:spcBef>
                <a:spcPts val="0"/>
              </a:spcBef>
              <a:spcAft>
                <a:spcPts val="0"/>
              </a:spcAft>
              <a:buSzPts val="2000"/>
              <a:buChar char="•"/>
            </a:pPr>
            <a:r>
              <a:rPr b="1" lang="en" sz="2000"/>
              <a:t>JUDGE </a:t>
            </a:r>
            <a:r>
              <a:rPr lang="en" sz="2000"/>
              <a:t>- Name of the judge</a:t>
            </a:r>
            <a:endParaRPr sz="2000"/>
          </a:p>
          <a:p>
            <a:pPr indent="-355600" lvl="0" marL="457200" rtl="0" algn="l">
              <a:spcBef>
                <a:spcPts val="0"/>
              </a:spcBef>
              <a:spcAft>
                <a:spcPts val="0"/>
              </a:spcAft>
              <a:buSzPts val="2000"/>
              <a:buChar char="•"/>
            </a:pPr>
            <a:r>
              <a:rPr b="1" lang="en" sz="2000"/>
              <a:t>DATE </a:t>
            </a:r>
            <a:r>
              <a:rPr lang="en" sz="2000"/>
              <a:t>- Date of hearing</a:t>
            </a:r>
            <a:endParaRPr sz="2000"/>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4075" y="178725"/>
            <a:ext cx="4688601" cy="4705275"/>
          </a:xfrm>
          <a:prstGeom prst="rect">
            <a:avLst/>
          </a:prstGeom>
          <a:noFill/>
          <a:ln>
            <a:noFill/>
          </a:ln>
        </p:spPr>
      </p:pic>
      <p:sp>
        <p:nvSpPr>
          <p:cNvPr id="134" name="Google Shape;134;p21"/>
          <p:cNvSpPr txBox="1"/>
          <p:nvPr>
            <p:ph idx="1" type="body"/>
          </p:nvPr>
        </p:nvSpPr>
        <p:spPr>
          <a:xfrm>
            <a:off x="4885325" y="327675"/>
            <a:ext cx="3405900" cy="4190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b="1" lang="en" sz="1800"/>
              <a:t>This plot represents the count of number of cases scheduled in each courtroom.</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61350" y="533400"/>
            <a:ext cx="2769600" cy="257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5789200" y="447575"/>
            <a:ext cx="3287100" cy="4020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sz="2000"/>
          </a:p>
          <a:p>
            <a:pPr indent="0" lvl="0" marL="0" rtl="0" algn="l">
              <a:spcBef>
                <a:spcPts val="1600"/>
              </a:spcBef>
              <a:spcAft>
                <a:spcPts val="0"/>
              </a:spcAft>
              <a:buNone/>
            </a:pPr>
            <a:r>
              <a:t/>
            </a:r>
            <a:endParaRPr b="1" sz="2000"/>
          </a:p>
          <a:p>
            <a:pPr indent="0" lvl="0" marL="0" rtl="0" algn="l">
              <a:spcBef>
                <a:spcPts val="1600"/>
              </a:spcBef>
              <a:spcAft>
                <a:spcPts val="1600"/>
              </a:spcAft>
              <a:buNone/>
            </a:pPr>
            <a:r>
              <a:rPr b="1" lang="en" sz="2000"/>
              <a:t>This plot represents the count of cases for each case type.</a:t>
            </a:r>
            <a:r>
              <a:rPr lang="en" sz="2000"/>
              <a:t> </a:t>
            </a:r>
            <a:r>
              <a:rPr b="1" lang="en" sz="2000"/>
              <a:t>   </a:t>
            </a:r>
            <a:endParaRPr b="1" sz="2000"/>
          </a:p>
        </p:txBody>
      </p:sp>
      <p:pic>
        <p:nvPicPr>
          <p:cNvPr id="141" name="Google Shape;141;p22"/>
          <p:cNvPicPr preferRelativeResize="0"/>
          <p:nvPr/>
        </p:nvPicPr>
        <p:blipFill>
          <a:blip r:embed="rId3">
            <a:alphaModFix/>
          </a:blip>
          <a:stretch>
            <a:fillRect/>
          </a:stretch>
        </p:blipFill>
        <p:spPr>
          <a:xfrm>
            <a:off x="102725" y="0"/>
            <a:ext cx="5686475" cy="460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4781575" y="533400"/>
            <a:ext cx="3476400" cy="4123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a:t>This plot represents the year wise average scheduled cases of judge per day.</a:t>
            </a:r>
            <a:endParaRPr b="1"/>
          </a:p>
          <a:p>
            <a:pPr indent="0" lvl="0" marL="0" rtl="0" algn="l">
              <a:spcBef>
                <a:spcPts val="1600"/>
              </a:spcBef>
              <a:spcAft>
                <a:spcPts val="0"/>
              </a:spcAft>
              <a:buNone/>
            </a:pPr>
            <a:r>
              <a:rPr b="1" lang="en"/>
              <a:t>From the plot we can infer that the average scheduled cases per day for a judge is high in 2015 and low in 2018.  </a:t>
            </a:r>
            <a:endParaRPr b="1"/>
          </a:p>
          <a:p>
            <a:pPr indent="0" lvl="0" marL="0" rtl="0" algn="l">
              <a:spcBef>
                <a:spcPts val="1600"/>
              </a:spcBef>
              <a:spcAft>
                <a:spcPts val="0"/>
              </a:spcAft>
              <a:buNone/>
            </a:pPr>
            <a:r>
              <a:rPr b="1" lang="en"/>
              <a:t>According to the plot we can infer that number of cases scheduled for each judge in jaipur high court is approximately 77 per day.</a:t>
            </a:r>
            <a:endParaRPr b="1"/>
          </a:p>
          <a:p>
            <a:pPr indent="0" lvl="0" marL="0" rtl="0" algn="l">
              <a:spcBef>
                <a:spcPts val="1600"/>
              </a:spcBef>
              <a:spcAft>
                <a:spcPts val="0"/>
              </a:spcAft>
              <a:buNone/>
            </a:pPr>
            <a:r>
              <a:rPr b="1" lang="en"/>
              <a:t>Reference of this plot was taken from the DAKSH REPORT.</a:t>
            </a: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47" name="Google Shape;147;p23"/>
          <p:cNvPicPr preferRelativeResize="0"/>
          <p:nvPr/>
        </p:nvPicPr>
        <p:blipFill>
          <a:blip r:embed="rId3">
            <a:alphaModFix/>
          </a:blip>
          <a:stretch>
            <a:fillRect/>
          </a:stretch>
        </p:blipFill>
        <p:spPr>
          <a:xfrm>
            <a:off x="152400" y="341550"/>
            <a:ext cx="4476774" cy="39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