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5" r:id="rId2"/>
    <p:sldId id="314" r:id="rId3"/>
    <p:sldId id="367" r:id="rId4"/>
    <p:sldId id="380" r:id="rId5"/>
    <p:sldId id="385" r:id="rId6"/>
    <p:sldId id="369" r:id="rId7"/>
    <p:sldId id="387" r:id="rId8"/>
    <p:sldId id="370" r:id="rId9"/>
    <p:sldId id="381" r:id="rId10"/>
    <p:sldId id="382" r:id="rId11"/>
    <p:sldId id="391" r:id="rId12"/>
    <p:sldId id="371" r:id="rId13"/>
    <p:sldId id="392" r:id="rId14"/>
    <p:sldId id="393" r:id="rId15"/>
    <p:sldId id="390" r:id="rId16"/>
    <p:sldId id="386" r:id="rId17"/>
    <p:sldId id="394" r:id="rId18"/>
    <p:sldId id="384" r:id="rId19"/>
    <p:sldId id="372" r:id="rId20"/>
    <p:sldId id="359" r:id="rId21"/>
    <p:sldId id="319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6532" autoAdjust="0"/>
  </p:normalViewPr>
  <p:slideViewPr>
    <p:cSldViewPr snapToGrid="0" snapToObjects="1">
      <p:cViewPr varScale="1">
        <p:scale>
          <a:sx n="74" d="100"/>
          <a:sy n="74" d="100"/>
        </p:scale>
        <p:origin x="167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datasets/AGBonnet/augmented-clinical-notes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datasets/AGBonnet/augmented-clinical-not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E51AE-DA7C-4C2E-87E5-9006F689F8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9282C5E-785A-403E-AB13-0AA94B157349}">
      <dgm:prSet phldrT="[Text]" custT="1"/>
      <dgm:spPr/>
      <dgm:t>
        <a:bodyPr/>
        <a:lstStyle/>
        <a:p>
          <a:r>
            <a:rPr lang="en-US" sz="1800" b="0" i="0" u="none" dirty="0"/>
            <a:t>1. </a:t>
          </a:r>
          <a:r>
            <a:rPr lang="en-IN" sz="1800" b="0" i="0" u="none" dirty="0"/>
            <a:t>GitHub details</a:t>
          </a:r>
          <a:endParaRPr lang="en-IN" sz="1800" b="0" dirty="0"/>
        </a:p>
      </dgm:t>
    </dgm:pt>
    <dgm:pt modelId="{4EDBF6BA-2EA9-4AFF-9B17-FDBAC7F7EA0B}" type="parTrans" cxnId="{2B9BEB28-26D2-41E8-9FBA-1DD7174E2BEB}">
      <dgm:prSet/>
      <dgm:spPr/>
      <dgm:t>
        <a:bodyPr/>
        <a:lstStyle/>
        <a:p>
          <a:endParaRPr lang="en-IN"/>
        </a:p>
      </dgm:t>
    </dgm:pt>
    <dgm:pt modelId="{0C457471-8E12-4002-BF2A-1C387D789249}" type="sibTrans" cxnId="{2B9BEB28-26D2-41E8-9FBA-1DD7174E2BEB}">
      <dgm:prSet/>
      <dgm:spPr/>
      <dgm:t>
        <a:bodyPr/>
        <a:lstStyle/>
        <a:p>
          <a:endParaRPr lang="en-IN"/>
        </a:p>
      </dgm:t>
    </dgm:pt>
    <dgm:pt modelId="{52049256-738E-4323-AA13-12D59A4A50B8}">
      <dgm:prSet custT="1"/>
      <dgm:spPr/>
      <dgm:t>
        <a:bodyPr/>
        <a:lstStyle/>
        <a:p>
          <a:r>
            <a:rPr lang="en-US" sz="1800" b="0" i="0" u="none" dirty="0"/>
            <a:t>4. Exploratory Data Analysis</a:t>
          </a:r>
          <a:endParaRPr lang="en-IN" sz="1800" b="0" i="0" u="none" dirty="0"/>
        </a:p>
      </dgm:t>
    </dgm:pt>
    <dgm:pt modelId="{9FE09DA4-E2B5-4D9C-9226-B5724008D771}" type="parTrans" cxnId="{EF3453B8-B51B-441A-991B-3F144278FB8C}">
      <dgm:prSet/>
      <dgm:spPr/>
      <dgm:t>
        <a:bodyPr/>
        <a:lstStyle/>
        <a:p>
          <a:endParaRPr lang="en-IN"/>
        </a:p>
      </dgm:t>
    </dgm:pt>
    <dgm:pt modelId="{B4488DFD-23BE-4A0F-85A7-A15966E23733}" type="sibTrans" cxnId="{EF3453B8-B51B-441A-991B-3F144278FB8C}">
      <dgm:prSet/>
      <dgm:spPr/>
      <dgm:t>
        <a:bodyPr/>
        <a:lstStyle/>
        <a:p>
          <a:endParaRPr lang="en-IN"/>
        </a:p>
      </dgm:t>
    </dgm:pt>
    <dgm:pt modelId="{111873FE-66E6-4877-A578-BFE7DF0DA9AB}">
      <dgm:prSet custT="1"/>
      <dgm:spPr/>
      <dgm:t>
        <a:bodyPr/>
        <a:lstStyle/>
        <a:p>
          <a:r>
            <a:rPr lang="en-IN" sz="1800" b="0" i="0" u="none" dirty="0"/>
            <a:t>7. Future Work</a:t>
          </a:r>
        </a:p>
      </dgm:t>
    </dgm:pt>
    <dgm:pt modelId="{5EDC87EC-CA6F-4C50-B032-DD00F37E909C}" type="parTrans" cxnId="{4B13072E-5117-4ADE-9CE9-7DB4C570359C}">
      <dgm:prSet/>
      <dgm:spPr/>
      <dgm:t>
        <a:bodyPr/>
        <a:lstStyle/>
        <a:p>
          <a:endParaRPr lang="en-IN"/>
        </a:p>
      </dgm:t>
    </dgm:pt>
    <dgm:pt modelId="{52C540A0-9CFF-461B-ADA7-6E5583621927}" type="sibTrans" cxnId="{4B13072E-5117-4ADE-9CE9-7DB4C570359C}">
      <dgm:prSet/>
      <dgm:spPr/>
      <dgm:t>
        <a:bodyPr/>
        <a:lstStyle/>
        <a:p>
          <a:endParaRPr lang="en-IN"/>
        </a:p>
      </dgm:t>
    </dgm:pt>
    <dgm:pt modelId="{9895021D-C0C7-4924-891A-BC2B6263F1AA}">
      <dgm:prSet phldrT="[Text]" custT="1"/>
      <dgm:spPr/>
      <dgm:t>
        <a:bodyPr/>
        <a:lstStyle/>
        <a:p>
          <a:r>
            <a:rPr lang="en-US" sz="1800" b="0" dirty="0"/>
            <a:t>2. </a:t>
          </a:r>
          <a:r>
            <a:rPr lang="en-US" sz="1800" b="0" i="0" u="none" dirty="0"/>
            <a:t>Project Overview</a:t>
          </a:r>
          <a:endParaRPr lang="en-IN" sz="1800" b="0" dirty="0"/>
        </a:p>
      </dgm:t>
    </dgm:pt>
    <dgm:pt modelId="{E3289BAF-C052-483C-AF21-ED5A616A1634}" type="parTrans" cxnId="{55F58CC9-398B-4FDC-B41B-8389F8D441C9}">
      <dgm:prSet/>
      <dgm:spPr/>
      <dgm:t>
        <a:bodyPr/>
        <a:lstStyle/>
        <a:p>
          <a:endParaRPr lang="en-IN"/>
        </a:p>
      </dgm:t>
    </dgm:pt>
    <dgm:pt modelId="{CE6A641C-70C8-4597-86F0-08FD9AE7642C}" type="sibTrans" cxnId="{55F58CC9-398B-4FDC-B41B-8389F8D441C9}">
      <dgm:prSet/>
      <dgm:spPr/>
      <dgm:t>
        <a:bodyPr/>
        <a:lstStyle/>
        <a:p>
          <a:endParaRPr lang="en-IN"/>
        </a:p>
      </dgm:t>
    </dgm:pt>
    <dgm:pt modelId="{F5C3E7E3-0199-4A44-B2AA-B1C13D2F13F8}">
      <dgm:prSet phldrT="[Text]" custT="1"/>
      <dgm:spPr/>
      <dgm:t>
        <a:bodyPr/>
        <a:lstStyle/>
        <a:p>
          <a:r>
            <a:rPr lang="en-US" sz="1800" b="0" dirty="0"/>
            <a:t>3. Literature Survey</a:t>
          </a:r>
          <a:endParaRPr lang="en-IN" sz="1800" b="0" dirty="0"/>
        </a:p>
      </dgm:t>
    </dgm:pt>
    <dgm:pt modelId="{2AD17AC9-308B-4DB8-9467-723FC27723D5}" type="parTrans" cxnId="{6414F9A6-7882-48E7-A683-318D5F33AC06}">
      <dgm:prSet/>
      <dgm:spPr/>
      <dgm:t>
        <a:bodyPr/>
        <a:lstStyle/>
        <a:p>
          <a:endParaRPr lang="en-IN"/>
        </a:p>
      </dgm:t>
    </dgm:pt>
    <dgm:pt modelId="{8993E757-A911-4C3A-B5DE-FA170616370B}" type="sibTrans" cxnId="{6414F9A6-7882-48E7-A683-318D5F33AC06}">
      <dgm:prSet/>
      <dgm:spPr/>
      <dgm:t>
        <a:bodyPr/>
        <a:lstStyle/>
        <a:p>
          <a:endParaRPr lang="en-IN"/>
        </a:p>
      </dgm:t>
    </dgm:pt>
    <dgm:pt modelId="{49390397-E323-403D-B503-9721852A7DFE}">
      <dgm:prSet custT="1"/>
      <dgm:spPr/>
      <dgm:t>
        <a:bodyPr/>
        <a:lstStyle/>
        <a:p>
          <a:r>
            <a:rPr lang="en-US" sz="1800" b="0" i="0" u="none" dirty="0"/>
            <a:t>5. Predictive Classification Models</a:t>
          </a:r>
          <a:endParaRPr lang="en-IN" sz="1800" b="0" i="0" u="none" dirty="0"/>
        </a:p>
      </dgm:t>
    </dgm:pt>
    <dgm:pt modelId="{EC186C17-94B3-4F3A-9757-B93E5DAFEA4F}" type="parTrans" cxnId="{44031060-E3A5-45EB-AA0E-2E5E343704D9}">
      <dgm:prSet/>
      <dgm:spPr/>
      <dgm:t>
        <a:bodyPr/>
        <a:lstStyle/>
        <a:p>
          <a:endParaRPr lang="en-IN"/>
        </a:p>
      </dgm:t>
    </dgm:pt>
    <dgm:pt modelId="{1ABBA6BC-9553-4957-925B-1D6E9215167C}" type="sibTrans" cxnId="{44031060-E3A5-45EB-AA0E-2E5E343704D9}">
      <dgm:prSet/>
      <dgm:spPr/>
      <dgm:t>
        <a:bodyPr/>
        <a:lstStyle/>
        <a:p>
          <a:endParaRPr lang="en-IN"/>
        </a:p>
      </dgm:t>
    </dgm:pt>
    <dgm:pt modelId="{02230D95-70ED-40BC-B0CB-0EDE2A8C4487}">
      <dgm:prSet custT="1"/>
      <dgm:spPr/>
      <dgm:t>
        <a:bodyPr/>
        <a:lstStyle/>
        <a:p>
          <a:r>
            <a:rPr lang="en-US" sz="1800" b="0" i="0" u="none" dirty="0"/>
            <a:t>8. References</a:t>
          </a:r>
          <a:endParaRPr lang="en-IN" sz="1800" b="0" i="0" u="none" dirty="0"/>
        </a:p>
      </dgm:t>
    </dgm:pt>
    <dgm:pt modelId="{52179F99-027A-46C0-A716-F7C55FCD17B1}" type="parTrans" cxnId="{AE63CC2D-1E9B-4EA1-93E9-83F9C45345ED}">
      <dgm:prSet/>
      <dgm:spPr/>
      <dgm:t>
        <a:bodyPr/>
        <a:lstStyle/>
        <a:p>
          <a:endParaRPr lang="en-IN"/>
        </a:p>
      </dgm:t>
    </dgm:pt>
    <dgm:pt modelId="{C1F6E3FF-7F5F-4251-AA52-8F695F433BB4}" type="sibTrans" cxnId="{AE63CC2D-1E9B-4EA1-93E9-83F9C45345ED}">
      <dgm:prSet/>
      <dgm:spPr/>
      <dgm:t>
        <a:bodyPr/>
        <a:lstStyle/>
        <a:p>
          <a:endParaRPr lang="en-IN"/>
        </a:p>
      </dgm:t>
    </dgm:pt>
    <dgm:pt modelId="{3540AA1A-8A3A-4BD6-8E82-76945EFCFB3A}">
      <dgm:prSet custT="1"/>
      <dgm:spPr/>
      <dgm:t>
        <a:bodyPr/>
        <a:lstStyle/>
        <a:p>
          <a:r>
            <a:rPr lang="en-US" sz="1800" b="0" i="0" u="none" dirty="0"/>
            <a:t>6. Evaluation Results</a:t>
          </a:r>
          <a:endParaRPr lang="en-IN" sz="1800" b="0" i="0" u="none" dirty="0"/>
        </a:p>
      </dgm:t>
    </dgm:pt>
    <dgm:pt modelId="{DD980DF4-0E0B-49AC-A1CC-05616C1CF6AE}" type="parTrans" cxnId="{F8B5C1B6-C999-48A8-885A-0FA41987F842}">
      <dgm:prSet/>
      <dgm:spPr/>
      <dgm:t>
        <a:bodyPr/>
        <a:lstStyle/>
        <a:p>
          <a:endParaRPr lang="en-IN"/>
        </a:p>
      </dgm:t>
    </dgm:pt>
    <dgm:pt modelId="{DA80DFB3-6054-4390-98AE-DC097CAB78CC}" type="sibTrans" cxnId="{F8B5C1B6-C999-48A8-885A-0FA41987F842}">
      <dgm:prSet/>
      <dgm:spPr/>
      <dgm:t>
        <a:bodyPr/>
        <a:lstStyle/>
        <a:p>
          <a:endParaRPr lang="en-IN"/>
        </a:p>
      </dgm:t>
    </dgm:pt>
    <dgm:pt modelId="{7EDA3665-61F3-48D6-9B45-397F99FFE622}" type="pres">
      <dgm:prSet presAssocID="{5E1E51AE-DA7C-4C2E-87E5-9006F689F816}" presName="linear" presStyleCnt="0">
        <dgm:presLayoutVars>
          <dgm:animLvl val="lvl"/>
          <dgm:resizeHandles val="exact"/>
        </dgm:presLayoutVars>
      </dgm:prSet>
      <dgm:spPr/>
    </dgm:pt>
    <dgm:pt modelId="{69F1E200-3CA6-4733-A611-0B1CC299F372}" type="pres">
      <dgm:prSet presAssocID="{C9282C5E-785A-403E-AB13-0AA94B15734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95C7C0C-4C00-4DBC-B392-E04FF885FF13}" type="pres">
      <dgm:prSet presAssocID="{0C457471-8E12-4002-BF2A-1C387D789249}" presName="spacer" presStyleCnt="0"/>
      <dgm:spPr/>
    </dgm:pt>
    <dgm:pt modelId="{3FEBABCA-9389-401E-B272-FCA67BD95693}" type="pres">
      <dgm:prSet presAssocID="{9895021D-C0C7-4924-891A-BC2B6263F1A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5660B46-8FD8-4D50-9B4C-D904F8EA17F2}" type="pres">
      <dgm:prSet presAssocID="{CE6A641C-70C8-4597-86F0-08FD9AE7642C}" presName="spacer" presStyleCnt="0"/>
      <dgm:spPr/>
    </dgm:pt>
    <dgm:pt modelId="{B47CAD2A-EC40-44A1-A5CC-57FBD698897C}" type="pres">
      <dgm:prSet presAssocID="{F5C3E7E3-0199-4A44-B2AA-B1C13D2F13F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DD7505B-D903-432D-B786-D3C5D5036EE9}" type="pres">
      <dgm:prSet presAssocID="{8993E757-A911-4C3A-B5DE-FA170616370B}" presName="spacer" presStyleCnt="0"/>
      <dgm:spPr/>
    </dgm:pt>
    <dgm:pt modelId="{0A5C8E04-6545-49CD-9E5D-DE210C4A567A}" type="pres">
      <dgm:prSet presAssocID="{52049256-738E-4323-AA13-12D59A4A50B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CDD097C-D45D-419F-AAB9-59304C18C2E7}" type="pres">
      <dgm:prSet presAssocID="{B4488DFD-23BE-4A0F-85A7-A15966E23733}" presName="spacer" presStyleCnt="0"/>
      <dgm:spPr/>
    </dgm:pt>
    <dgm:pt modelId="{665353FD-9B3F-4C12-A482-AEA58A146D5B}" type="pres">
      <dgm:prSet presAssocID="{49390397-E323-403D-B503-9721852A7DF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656BF49-A36D-405F-BF5B-0DA1D5922AB8}" type="pres">
      <dgm:prSet presAssocID="{1ABBA6BC-9553-4957-925B-1D6E9215167C}" presName="spacer" presStyleCnt="0"/>
      <dgm:spPr/>
    </dgm:pt>
    <dgm:pt modelId="{BEF924DD-EC85-4E43-B6A7-D4550B0EA3D1}" type="pres">
      <dgm:prSet presAssocID="{3540AA1A-8A3A-4BD6-8E82-76945EFCFB3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9EC62AA-0072-4CE7-87AF-1C8A72B7628D}" type="pres">
      <dgm:prSet presAssocID="{DA80DFB3-6054-4390-98AE-DC097CAB78CC}" presName="spacer" presStyleCnt="0"/>
      <dgm:spPr/>
    </dgm:pt>
    <dgm:pt modelId="{56005F08-EED1-4902-B566-8F1EF3507F80}" type="pres">
      <dgm:prSet presAssocID="{111873FE-66E6-4877-A578-BFE7DF0DA9A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00EC4DF-7FB6-4082-98BC-909C1381B2C3}" type="pres">
      <dgm:prSet presAssocID="{52C540A0-9CFF-461B-ADA7-6E5583621927}" presName="spacer" presStyleCnt="0"/>
      <dgm:spPr/>
    </dgm:pt>
    <dgm:pt modelId="{04088AD1-F2B2-481A-BC87-286F6DD87187}" type="pres">
      <dgm:prSet presAssocID="{02230D95-70ED-40BC-B0CB-0EDE2A8C448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C07C5E04-5C37-4BCC-A300-187F19D5CEE8}" type="presOf" srcId="{111873FE-66E6-4877-A578-BFE7DF0DA9AB}" destId="{56005F08-EED1-4902-B566-8F1EF3507F80}" srcOrd="0" destOrd="0" presId="urn:microsoft.com/office/officeart/2005/8/layout/vList2"/>
    <dgm:cxn modelId="{2B9BEB28-26D2-41E8-9FBA-1DD7174E2BEB}" srcId="{5E1E51AE-DA7C-4C2E-87E5-9006F689F816}" destId="{C9282C5E-785A-403E-AB13-0AA94B157349}" srcOrd="0" destOrd="0" parTransId="{4EDBF6BA-2EA9-4AFF-9B17-FDBAC7F7EA0B}" sibTransId="{0C457471-8E12-4002-BF2A-1C387D789249}"/>
    <dgm:cxn modelId="{C55ACA2C-9AF4-45AC-B99E-11B9C700A7A2}" type="presOf" srcId="{49390397-E323-403D-B503-9721852A7DFE}" destId="{665353FD-9B3F-4C12-A482-AEA58A146D5B}" srcOrd="0" destOrd="0" presId="urn:microsoft.com/office/officeart/2005/8/layout/vList2"/>
    <dgm:cxn modelId="{AE63CC2D-1E9B-4EA1-93E9-83F9C45345ED}" srcId="{5E1E51AE-DA7C-4C2E-87E5-9006F689F816}" destId="{02230D95-70ED-40BC-B0CB-0EDE2A8C4487}" srcOrd="7" destOrd="0" parTransId="{52179F99-027A-46C0-A716-F7C55FCD17B1}" sibTransId="{C1F6E3FF-7F5F-4251-AA52-8F695F433BB4}"/>
    <dgm:cxn modelId="{4B13072E-5117-4ADE-9CE9-7DB4C570359C}" srcId="{5E1E51AE-DA7C-4C2E-87E5-9006F689F816}" destId="{111873FE-66E6-4877-A578-BFE7DF0DA9AB}" srcOrd="6" destOrd="0" parTransId="{5EDC87EC-CA6F-4C50-B032-DD00F37E909C}" sibTransId="{52C540A0-9CFF-461B-ADA7-6E5583621927}"/>
    <dgm:cxn modelId="{4C787D3C-FB88-4E9B-A91D-FC8C878A443B}" type="presOf" srcId="{F5C3E7E3-0199-4A44-B2AA-B1C13D2F13F8}" destId="{B47CAD2A-EC40-44A1-A5CC-57FBD698897C}" srcOrd="0" destOrd="0" presId="urn:microsoft.com/office/officeart/2005/8/layout/vList2"/>
    <dgm:cxn modelId="{3B606040-EE67-4D19-B478-D9E1D509974D}" type="presOf" srcId="{5E1E51AE-DA7C-4C2E-87E5-9006F689F816}" destId="{7EDA3665-61F3-48D6-9B45-397F99FFE622}" srcOrd="0" destOrd="0" presId="urn:microsoft.com/office/officeart/2005/8/layout/vList2"/>
    <dgm:cxn modelId="{C1144B5E-5AD7-4A35-A378-1C796D41890A}" type="presOf" srcId="{3540AA1A-8A3A-4BD6-8E82-76945EFCFB3A}" destId="{BEF924DD-EC85-4E43-B6A7-D4550B0EA3D1}" srcOrd="0" destOrd="0" presId="urn:microsoft.com/office/officeart/2005/8/layout/vList2"/>
    <dgm:cxn modelId="{44031060-E3A5-45EB-AA0E-2E5E343704D9}" srcId="{5E1E51AE-DA7C-4C2E-87E5-9006F689F816}" destId="{49390397-E323-403D-B503-9721852A7DFE}" srcOrd="4" destOrd="0" parTransId="{EC186C17-94B3-4F3A-9757-B93E5DAFEA4F}" sibTransId="{1ABBA6BC-9553-4957-925B-1D6E9215167C}"/>
    <dgm:cxn modelId="{E8B83244-DFF5-460B-98AD-C7FB98CAC7B7}" type="presOf" srcId="{C9282C5E-785A-403E-AB13-0AA94B157349}" destId="{69F1E200-3CA6-4733-A611-0B1CC299F372}" srcOrd="0" destOrd="0" presId="urn:microsoft.com/office/officeart/2005/8/layout/vList2"/>
    <dgm:cxn modelId="{157C976F-76BD-4DEE-97D8-FFDF88A105E8}" type="presOf" srcId="{9895021D-C0C7-4924-891A-BC2B6263F1AA}" destId="{3FEBABCA-9389-401E-B272-FCA67BD95693}" srcOrd="0" destOrd="0" presId="urn:microsoft.com/office/officeart/2005/8/layout/vList2"/>
    <dgm:cxn modelId="{6414F9A6-7882-48E7-A683-318D5F33AC06}" srcId="{5E1E51AE-DA7C-4C2E-87E5-9006F689F816}" destId="{F5C3E7E3-0199-4A44-B2AA-B1C13D2F13F8}" srcOrd="2" destOrd="0" parTransId="{2AD17AC9-308B-4DB8-9467-723FC27723D5}" sibTransId="{8993E757-A911-4C3A-B5DE-FA170616370B}"/>
    <dgm:cxn modelId="{F8B5C1B6-C999-48A8-885A-0FA41987F842}" srcId="{5E1E51AE-DA7C-4C2E-87E5-9006F689F816}" destId="{3540AA1A-8A3A-4BD6-8E82-76945EFCFB3A}" srcOrd="5" destOrd="0" parTransId="{DD980DF4-0E0B-49AC-A1CC-05616C1CF6AE}" sibTransId="{DA80DFB3-6054-4390-98AE-DC097CAB78CC}"/>
    <dgm:cxn modelId="{1F1CD6B6-FCBF-4668-897B-D2A1B3B6E2D8}" type="presOf" srcId="{52049256-738E-4323-AA13-12D59A4A50B8}" destId="{0A5C8E04-6545-49CD-9E5D-DE210C4A567A}" srcOrd="0" destOrd="0" presId="urn:microsoft.com/office/officeart/2005/8/layout/vList2"/>
    <dgm:cxn modelId="{EF3453B8-B51B-441A-991B-3F144278FB8C}" srcId="{5E1E51AE-DA7C-4C2E-87E5-9006F689F816}" destId="{52049256-738E-4323-AA13-12D59A4A50B8}" srcOrd="3" destOrd="0" parTransId="{9FE09DA4-E2B5-4D9C-9226-B5724008D771}" sibTransId="{B4488DFD-23BE-4A0F-85A7-A15966E23733}"/>
    <dgm:cxn modelId="{55F58CC9-398B-4FDC-B41B-8389F8D441C9}" srcId="{5E1E51AE-DA7C-4C2E-87E5-9006F689F816}" destId="{9895021D-C0C7-4924-891A-BC2B6263F1AA}" srcOrd="1" destOrd="0" parTransId="{E3289BAF-C052-483C-AF21-ED5A616A1634}" sibTransId="{CE6A641C-70C8-4597-86F0-08FD9AE7642C}"/>
    <dgm:cxn modelId="{196C50FA-0DAF-447B-87DC-358CAF0879CC}" type="presOf" srcId="{02230D95-70ED-40BC-B0CB-0EDE2A8C4487}" destId="{04088AD1-F2B2-481A-BC87-286F6DD87187}" srcOrd="0" destOrd="0" presId="urn:microsoft.com/office/officeart/2005/8/layout/vList2"/>
    <dgm:cxn modelId="{4678564A-0BEC-4456-A7F6-D6C84763141D}" type="presParOf" srcId="{7EDA3665-61F3-48D6-9B45-397F99FFE622}" destId="{69F1E200-3CA6-4733-A611-0B1CC299F372}" srcOrd="0" destOrd="0" presId="urn:microsoft.com/office/officeart/2005/8/layout/vList2"/>
    <dgm:cxn modelId="{BD518452-F740-4E2D-847B-D51D47B83BFC}" type="presParOf" srcId="{7EDA3665-61F3-48D6-9B45-397F99FFE622}" destId="{695C7C0C-4C00-4DBC-B392-E04FF885FF13}" srcOrd="1" destOrd="0" presId="urn:microsoft.com/office/officeart/2005/8/layout/vList2"/>
    <dgm:cxn modelId="{83CDB58C-7E31-4F5C-8424-77199DF38D76}" type="presParOf" srcId="{7EDA3665-61F3-48D6-9B45-397F99FFE622}" destId="{3FEBABCA-9389-401E-B272-FCA67BD95693}" srcOrd="2" destOrd="0" presId="urn:microsoft.com/office/officeart/2005/8/layout/vList2"/>
    <dgm:cxn modelId="{D365DF4E-7876-4B61-8DF9-AAA838DCD454}" type="presParOf" srcId="{7EDA3665-61F3-48D6-9B45-397F99FFE622}" destId="{35660B46-8FD8-4D50-9B4C-D904F8EA17F2}" srcOrd="3" destOrd="0" presId="urn:microsoft.com/office/officeart/2005/8/layout/vList2"/>
    <dgm:cxn modelId="{D2634178-FB5F-46F0-B6EB-6F14A4D56571}" type="presParOf" srcId="{7EDA3665-61F3-48D6-9B45-397F99FFE622}" destId="{B47CAD2A-EC40-44A1-A5CC-57FBD698897C}" srcOrd="4" destOrd="0" presId="urn:microsoft.com/office/officeart/2005/8/layout/vList2"/>
    <dgm:cxn modelId="{CC2B91A3-AE29-413F-B4BD-1F379A5BBC1C}" type="presParOf" srcId="{7EDA3665-61F3-48D6-9B45-397F99FFE622}" destId="{9DD7505B-D903-432D-B786-D3C5D5036EE9}" srcOrd="5" destOrd="0" presId="urn:microsoft.com/office/officeart/2005/8/layout/vList2"/>
    <dgm:cxn modelId="{93E3A32F-FA9E-4E19-9C89-E95C24EC6599}" type="presParOf" srcId="{7EDA3665-61F3-48D6-9B45-397F99FFE622}" destId="{0A5C8E04-6545-49CD-9E5D-DE210C4A567A}" srcOrd="6" destOrd="0" presId="urn:microsoft.com/office/officeart/2005/8/layout/vList2"/>
    <dgm:cxn modelId="{10BE5393-E3E7-4841-8EA1-444ACB76FC77}" type="presParOf" srcId="{7EDA3665-61F3-48D6-9B45-397F99FFE622}" destId="{0CDD097C-D45D-419F-AAB9-59304C18C2E7}" srcOrd="7" destOrd="0" presId="urn:microsoft.com/office/officeart/2005/8/layout/vList2"/>
    <dgm:cxn modelId="{0462306D-94F8-48C8-AD87-37A5348F0321}" type="presParOf" srcId="{7EDA3665-61F3-48D6-9B45-397F99FFE622}" destId="{665353FD-9B3F-4C12-A482-AEA58A146D5B}" srcOrd="8" destOrd="0" presId="urn:microsoft.com/office/officeart/2005/8/layout/vList2"/>
    <dgm:cxn modelId="{5B644547-A483-43E7-9001-A8E9EC316BA0}" type="presParOf" srcId="{7EDA3665-61F3-48D6-9B45-397F99FFE622}" destId="{9656BF49-A36D-405F-BF5B-0DA1D5922AB8}" srcOrd="9" destOrd="0" presId="urn:microsoft.com/office/officeart/2005/8/layout/vList2"/>
    <dgm:cxn modelId="{0D221831-CA23-4C0F-9FD7-E88EF224B82A}" type="presParOf" srcId="{7EDA3665-61F3-48D6-9B45-397F99FFE622}" destId="{BEF924DD-EC85-4E43-B6A7-D4550B0EA3D1}" srcOrd="10" destOrd="0" presId="urn:microsoft.com/office/officeart/2005/8/layout/vList2"/>
    <dgm:cxn modelId="{B0B91BD3-83AC-4ECF-BD74-7E018AFF4A37}" type="presParOf" srcId="{7EDA3665-61F3-48D6-9B45-397F99FFE622}" destId="{09EC62AA-0072-4CE7-87AF-1C8A72B7628D}" srcOrd="11" destOrd="0" presId="urn:microsoft.com/office/officeart/2005/8/layout/vList2"/>
    <dgm:cxn modelId="{C06EA37F-0C33-4591-BE02-42AB044BC2F5}" type="presParOf" srcId="{7EDA3665-61F3-48D6-9B45-397F99FFE622}" destId="{56005F08-EED1-4902-B566-8F1EF3507F80}" srcOrd="12" destOrd="0" presId="urn:microsoft.com/office/officeart/2005/8/layout/vList2"/>
    <dgm:cxn modelId="{1AF1C1A4-53F0-4606-9AE6-2E4289AD393C}" type="presParOf" srcId="{7EDA3665-61F3-48D6-9B45-397F99FFE622}" destId="{300EC4DF-7FB6-4082-98BC-909C1381B2C3}" srcOrd="13" destOrd="0" presId="urn:microsoft.com/office/officeart/2005/8/layout/vList2"/>
    <dgm:cxn modelId="{368E80BC-1C93-4C0A-B291-3C58CF07FE13}" type="presParOf" srcId="{7EDA3665-61F3-48D6-9B45-397F99FFE622}" destId="{04088AD1-F2B2-481A-BC87-286F6DD8718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96B72-00E0-41A2-B9FA-D3F748B1B7D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3E8B608-A5E2-448B-81D6-50AE49FE54B3}">
      <dgm:prSet phldrT="[Text]" custT="1"/>
      <dgm:spPr/>
      <dgm:t>
        <a:bodyPr/>
        <a:lstStyle/>
        <a:p>
          <a:pPr algn="just"/>
          <a:r>
            <a:rPr lang="en-US" sz="1600" b="1" dirty="0"/>
            <a:t>Introduction</a:t>
          </a:r>
          <a:endParaRPr lang="en-IN" sz="1400" b="1" dirty="0"/>
        </a:p>
      </dgm:t>
    </dgm:pt>
    <dgm:pt modelId="{6A487C6E-F53E-466F-852E-4321CCF6B27C}" type="parTrans" cxnId="{BFAEFC34-4AC4-4573-AF38-592657C4CEF0}">
      <dgm:prSet/>
      <dgm:spPr/>
      <dgm:t>
        <a:bodyPr/>
        <a:lstStyle/>
        <a:p>
          <a:endParaRPr lang="en-IN"/>
        </a:p>
      </dgm:t>
    </dgm:pt>
    <dgm:pt modelId="{8DE00092-C226-4609-8C01-62BB2AC66FDA}" type="sibTrans" cxnId="{BFAEFC34-4AC4-4573-AF38-592657C4CEF0}">
      <dgm:prSet/>
      <dgm:spPr/>
      <dgm:t>
        <a:bodyPr/>
        <a:lstStyle/>
        <a:p>
          <a:endParaRPr lang="en-IN"/>
        </a:p>
      </dgm:t>
    </dgm:pt>
    <dgm:pt modelId="{1FC66FA2-E188-4F88-8360-54C57EDD07E6}">
      <dgm:prSet custT="1"/>
      <dgm:spPr/>
      <dgm:t>
        <a:bodyPr/>
        <a:lstStyle/>
        <a:p>
          <a:pPr algn="just"/>
          <a:r>
            <a:rPr lang="en-US" sz="1400" dirty="0"/>
            <a:t>In the healthcare industry, the ability to accurately predict treatment outcomes based on patient clinical data can significantly enhance patient care and optimize medical resources.</a:t>
          </a:r>
          <a:endParaRPr lang="en-IN" sz="1400" dirty="0"/>
        </a:p>
      </dgm:t>
    </dgm:pt>
    <dgm:pt modelId="{4463262F-7E4E-4B23-A576-ED61961C9006}" type="parTrans" cxnId="{FE229BBB-B28A-44CB-B7A9-4226833ACC83}">
      <dgm:prSet/>
      <dgm:spPr/>
      <dgm:t>
        <a:bodyPr/>
        <a:lstStyle/>
        <a:p>
          <a:endParaRPr lang="en-IN"/>
        </a:p>
      </dgm:t>
    </dgm:pt>
    <dgm:pt modelId="{94B5F76D-33CA-47E6-8A10-B64BD64EE961}" type="sibTrans" cxnId="{FE229BBB-B28A-44CB-B7A9-4226833ACC83}">
      <dgm:prSet/>
      <dgm:spPr/>
      <dgm:t>
        <a:bodyPr/>
        <a:lstStyle/>
        <a:p>
          <a:endParaRPr lang="en-IN"/>
        </a:p>
      </dgm:t>
    </dgm:pt>
    <dgm:pt modelId="{0FFAD361-6FCE-4A7A-9A36-081F7412306B}">
      <dgm:prSet phldrT="[Text]" custT="1"/>
      <dgm:spPr/>
      <dgm:t>
        <a:bodyPr/>
        <a:lstStyle/>
        <a:p>
          <a:pPr algn="just"/>
          <a:r>
            <a:rPr lang="en-US" sz="1600" b="1" dirty="0"/>
            <a:t>Objective</a:t>
          </a:r>
          <a:endParaRPr lang="en-IN" sz="1400" b="1" dirty="0"/>
        </a:p>
      </dgm:t>
    </dgm:pt>
    <dgm:pt modelId="{2AEEF36D-F7A3-49E1-ADA6-B5F2566CE0E4}" type="parTrans" cxnId="{23CFB5BB-DF79-4F42-BDD5-8511F72653AE}">
      <dgm:prSet/>
      <dgm:spPr/>
      <dgm:t>
        <a:bodyPr/>
        <a:lstStyle/>
        <a:p>
          <a:endParaRPr lang="en-IN"/>
        </a:p>
      </dgm:t>
    </dgm:pt>
    <dgm:pt modelId="{23404AC5-6161-4BB5-885A-A91CAF405532}" type="sibTrans" cxnId="{23CFB5BB-DF79-4F42-BDD5-8511F72653AE}">
      <dgm:prSet/>
      <dgm:spPr/>
      <dgm:t>
        <a:bodyPr/>
        <a:lstStyle/>
        <a:p>
          <a:endParaRPr lang="en-IN"/>
        </a:p>
      </dgm:t>
    </dgm:pt>
    <dgm:pt modelId="{76D529B2-C489-4E16-8B9D-0C119A75BD45}">
      <dgm:prSet phldrT="[Text]" custT="1"/>
      <dgm:spPr/>
      <dgm:t>
        <a:bodyPr/>
        <a:lstStyle/>
        <a:p>
          <a:pPr algn="just"/>
          <a:r>
            <a:rPr lang="en-US" sz="1400" dirty="0"/>
            <a:t>The primary objective of this project is to </a:t>
          </a:r>
          <a:r>
            <a:rPr lang="en-US" sz="1400" b="1" dirty="0"/>
            <a:t>develop a robust predictive model </a:t>
          </a:r>
          <a:r>
            <a:rPr lang="en-US" sz="1400" dirty="0"/>
            <a:t>that can analyze extensive </a:t>
          </a:r>
          <a:r>
            <a:rPr lang="en-US" sz="1400" b="1" dirty="0"/>
            <a:t>textual clinical data </a:t>
          </a:r>
          <a:r>
            <a:rPr lang="en-US" sz="1400" dirty="0"/>
            <a:t>and accurately </a:t>
          </a:r>
          <a:r>
            <a:rPr lang="en-US" sz="1400" b="1" dirty="0"/>
            <a:t>predict the appropriate treatment name</a:t>
          </a:r>
          <a:r>
            <a:rPr lang="en-US" sz="1400" dirty="0"/>
            <a:t>. </a:t>
          </a:r>
          <a:endParaRPr lang="en-IN" sz="1400" dirty="0"/>
        </a:p>
      </dgm:t>
    </dgm:pt>
    <dgm:pt modelId="{EC64B849-9841-49D7-95A2-6A0562587A54}" type="parTrans" cxnId="{19D0872F-9B2E-49DC-A10A-6B7D84F1E008}">
      <dgm:prSet/>
      <dgm:spPr/>
      <dgm:t>
        <a:bodyPr/>
        <a:lstStyle/>
        <a:p>
          <a:endParaRPr lang="en-IN"/>
        </a:p>
      </dgm:t>
    </dgm:pt>
    <dgm:pt modelId="{D991D2AF-78D4-4859-B701-DD36DF4CC5FD}" type="sibTrans" cxnId="{19D0872F-9B2E-49DC-A10A-6B7D84F1E008}">
      <dgm:prSet/>
      <dgm:spPr/>
      <dgm:t>
        <a:bodyPr/>
        <a:lstStyle/>
        <a:p>
          <a:endParaRPr lang="en-IN"/>
        </a:p>
      </dgm:t>
    </dgm:pt>
    <dgm:pt modelId="{28763E3F-B79B-4502-B243-17557F0675D0}">
      <dgm:prSet phldrT="[Text]" custT="1"/>
      <dgm:spPr/>
      <dgm:t>
        <a:bodyPr/>
        <a:lstStyle/>
        <a:p>
          <a:pPr algn="just"/>
          <a:r>
            <a:rPr lang="en-US" sz="1400" b="1" dirty="0"/>
            <a:t>Data  Source</a:t>
          </a:r>
          <a:endParaRPr lang="en-IN" sz="1400" b="1" dirty="0"/>
        </a:p>
      </dgm:t>
    </dgm:pt>
    <dgm:pt modelId="{E9C73425-1C17-422B-ABD1-DF09A6967B57}" type="parTrans" cxnId="{0ED87368-E2DE-46AD-B11D-FC57BDB855AD}">
      <dgm:prSet/>
      <dgm:spPr/>
      <dgm:t>
        <a:bodyPr/>
        <a:lstStyle/>
        <a:p>
          <a:endParaRPr lang="en-IN"/>
        </a:p>
      </dgm:t>
    </dgm:pt>
    <dgm:pt modelId="{3D1097E2-B7DF-46AB-8A42-A33F02236C2C}" type="sibTrans" cxnId="{0ED87368-E2DE-46AD-B11D-FC57BDB855AD}">
      <dgm:prSet/>
      <dgm:spPr/>
      <dgm:t>
        <a:bodyPr/>
        <a:lstStyle/>
        <a:p>
          <a:endParaRPr lang="en-IN"/>
        </a:p>
      </dgm:t>
    </dgm:pt>
    <dgm:pt modelId="{FB15690B-A654-4C3F-B258-C859D2DA691B}">
      <dgm:prSet phldrT="[Text]" custT="1"/>
      <dgm:spPr/>
      <dgm:t>
        <a:bodyPr/>
        <a:lstStyle/>
        <a:p>
          <a:pPr algn="just"/>
          <a:r>
            <a:rPr lang="en-US" sz="1400" dirty="0"/>
            <a:t>The dataset used in this project is sourced from Hugging Face, specifically the augmented clinical notes dataset ( </a:t>
          </a:r>
          <a:r>
            <a:rPr lang="en-IN" sz="1400" dirty="0">
              <a:hlinkClick xmlns:r="http://schemas.openxmlformats.org/officeDocument/2006/relationships" r:id="rId1"/>
            </a:rPr>
            <a:t>AGBonnet/augmented-clinical-notes · Datasets at Hugging Face</a:t>
          </a:r>
          <a:r>
            <a:rPr lang="en-US" sz="1400" dirty="0"/>
            <a:t>). </a:t>
          </a:r>
          <a:r>
            <a:rPr lang="en-US" sz="1400" b="1" dirty="0"/>
            <a:t>This dataset comprises a wide array of textual and numerical clinical features of patients</a:t>
          </a:r>
          <a:r>
            <a:rPr lang="en-IN" sz="1400" b="1" dirty="0"/>
            <a:t>. </a:t>
          </a:r>
        </a:p>
      </dgm:t>
    </dgm:pt>
    <dgm:pt modelId="{6EC0FF36-1B6E-41B4-957B-07E4608A9236}" type="parTrans" cxnId="{1F09E7AA-3BE5-402A-9CDD-F5F8CE972058}">
      <dgm:prSet/>
      <dgm:spPr/>
      <dgm:t>
        <a:bodyPr/>
        <a:lstStyle/>
        <a:p>
          <a:endParaRPr lang="en-IN"/>
        </a:p>
      </dgm:t>
    </dgm:pt>
    <dgm:pt modelId="{65B04A92-5077-4FFC-BD0F-B0FB95F8602C}" type="sibTrans" cxnId="{1F09E7AA-3BE5-402A-9CDD-F5F8CE972058}">
      <dgm:prSet/>
      <dgm:spPr/>
      <dgm:t>
        <a:bodyPr/>
        <a:lstStyle/>
        <a:p>
          <a:endParaRPr lang="en-IN"/>
        </a:p>
      </dgm:t>
    </dgm:pt>
    <dgm:pt modelId="{D308A950-4463-4889-82DE-75D039580FBE}">
      <dgm:prSet custT="1"/>
      <dgm:spPr/>
      <dgm:t>
        <a:bodyPr/>
        <a:lstStyle/>
        <a:p>
          <a:pPr algn="just"/>
          <a:r>
            <a:rPr lang="en-US" sz="1400" dirty="0"/>
            <a:t>This </a:t>
          </a:r>
          <a:r>
            <a:rPr lang="en-US" sz="1400" b="1" dirty="0"/>
            <a:t>project leverages advanced machine learning techniques  -  Natural Language Processing </a:t>
          </a:r>
          <a:r>
            <a:rPr lang="en-US" sz="1400" b="0" dirty="0"/>
            <a:t>to predict the most suitable treatment </a:t>
          </a:r>
          <a:r>
            <a:rPr lang="en-US" sz="1400" dirty="0"/>
            <a:t>for patients based on their comprehensive clinical history and current medical condition. </a:t>
          </a:r>
          <a:endParaRPr lang="en-IN" sz="1400" dirty="0"/>
        </a:p>
      </dgm:t>
    </dgm:pt>
    <dgm:pt modelId="{8A2B7026-3FAD-4649-AB3F-45627021374D}" type="parTrans" cxnId="{C1E1044C-32B6-42D4-BEE6-C8E50F671C46}">
      <dgm:prSet/>
      <dgm:spPr/>
      <dgm:t>
        <a:bodyPr/>
        <a:lstStyle/>
        <a:p>
          <a:endParaRPr lang="en-IN"/>
        </a:p>
      </dgm:t>
    </dgm:pt>
    <dgm:pt modelId="{C840888E-BD97-4F86-9861-235140E4A504}" type="sibTrans" cxnId="{C1E1044C-32B6-42D4-BEE6-C8E50F671C46}">
      <dgm:prSet/>
      <dgm:spPr/>
      <dgm:t>
        <a:bodyPr/>
        <a:lstStyle/>
        <a:p>
          <a:endParaRPr lang="en-IN"/>
        </a:p>
      </dgm:t>
    </dgm:pt>
    <dgm:pt modelId="{0A29C9AD-502F-4B73-8A8C-305F456414AE}">
      <dgm:prSet phldrT="[Text]" custT="1"/>
      <dgm:spPr/>
      <dgm:t>
        <a:bodyPr/>
        <a:lstStyle/>
        <a:p>
          <a:pPr algn="just"/>
          <a:r>
            <a:rPr lang="en-US" sz="1400" dirty="0"/>
            <a:t>The predictive model is designed to process and interpret complex medical information like patient demographics, physiological context, visit motivation, diagnosis results, and related conditions. </a:t>
          </a:r>
          <a:endParaRPr lang="en-IN" sz="1400" dirty="0"/>
        </a:p>
      </dgm:t>
    </dgm:pt>
    <dgm:pt modelId="{6FE4C720-3808-4B76-B3DA-C88F337F0D30}" type="parTrans" cxnId="{B1140AE0-D382-4598-BF95-0629F2A5AB8A}">
      <dgm:prSet/>
      <dgm:spPr/>
      <dgm:t>
        <a:bodyPr/>
        <a:lstStyle/>
        <a:p>
          <a:endParaRPr lang="en-IN"/>
        </a:p>
      </dgm:t>
    </dgm:pt>
    <dgm:pt modelId="{C0679116-0B96-4BB9-9F8E-C659A6B74995}" type="sibTrans" cxnId="{B1140AE0-D382-4598-BF95-0629F2A5AB8A}">
      <dgm:prSet/>
      <dgm:spPr/>
      <dgm:t>
        <a:bodyPr/>
        <a:lstStyle/>
        <a:p>
          <a:endParaRPr lang="en-IN"/>
        </a:p>
      </dgm:t>
    </dgm:pt>
    <dgm:pt modelId="{DB50AA5E-6D3A-496E-A85E-86D167BF962B}">
      <dgm:prSet phldrT="[Text]" custT="1"/>
      <dgm:spPr/>
      <dgm:t>
        <a:bodyPr/>
        <a:lstStyle/>
        <a:p>
          <a:pPr algn="just"/>
          <a:r>
            <a:rPr lang="en-US" sz="1400" dirty="0"/>
            <a:t>The ultimate goal is to provide precise treatment recommendations based on data-driven insights.</a:t>
          </a:r>
          <a:endParaRPr lang="en-IN" sz="1400" dirty="0"/>
        </a:p>
      </dgm:t>
    </dgm:pt>
    <dgm:pt modelId="{8ED6D9CA-FAF2-401D-AEA0-6FA1801E8F1E}" type="parTrans" cxnId="{9DB03ADF-3452-4F77-A698-0ADAEC0DA7F3}">
      <dgm:prSet/>
      <dgm:spPr/>
      <dgm:t>
        <a:bodyPr/>
        <a:lstStyle/>
        <a:p>
          <a:endParaRPr lang="en-IN"/>
        </a:p>
      </dgm:t>
    </dgm:pt>
    <dgm:pt modelId="{17408CA4-F903-4B0A-A250-98BDA8267917}" type="sibTrans" cxnId="{9DB03ADF-3452-4F77-A698-0ADAEC0DA7F3}">
      <dgm:prSet/>
      <dgm:spPr/>
      <dgm:t>
        <a:bodyPr/>
        <a:lstStyle/>
        <a:p>
          <a:endParaRPr lang="en-IN"/>
        </a:p>
      </dgm:t>
    </dgm:pt>
    <dgm:pt modelId="{FE16C924-4B9D-42A1-9943-167AE5AF09A5}">
      <dgm:prSet custT="1"/>
      <dgm:spPr/>
      <dgm:t>
        <a:bodyPr/>
        <a:lstStyle/>
        <a:p>
          <a:pPr algn="just"/>
          <a:endParaRPr lang="en-IN" sz="1400" dirty="0"/>
        </a:p>
      </dgm:t>
    </dgm:pt>
    <dgm:pt modelId="{C3C9F0EA-BA52-4979-BC52-558F8DFC9E43}" type="parTrans" cxnId="{09C3A0B1-93BE-4B85-A617-2C1D54DD0402}">
      <dgm:prSet/>
      <dgm:spPr/>
      <dgm:t>
        <a:bodyPr/>
        <a:lstStyle/>
        <a:p>
          <a:endParaRPr lang="en-IN"/>
        </a:p>
      </dgm:t>
    </dgm:pt>
    <dgm:pt modelId="{097CC662-E85F-41A8-8902-75F550FFA0FE}" type="sibTrans" cxnId="{09C3A0B1-93BE-4B85-A617-2C1D54DD0402}">
      <dgm:prSet/>
      <dgm:spPr/>
      <dgm:t>
        <a:bodyPr/>
        <a:lstStyle/>
        <a:p>
          <a:endParaRPr lang="en-IN"/>
        </a:p>
      </dgm:t>
    </dgm:pt>
    <dgm:pt modelId="{49675DBF-9E2B-4B14-AFCB-521694ACEFB6}">
      <dgm:prSet phldrT="[Text]" custT="1"/>
      <dgm:spPr/>
      <dgm:t>
        <a:bodyPr/>
        <a:lstStyle/>
        <a:p>
          <a:pPr algn="just"/>
          <a:endParaRPr lang="en-IN" sz="1400" dirty="0"/>
        </a:p>
      </dgm:t>
    </dgm:pt>
    <dgm:pt modelId="{CB3EA236-8E6A-4260-8D67-61FA89D019EF}" type="parTrans" cxnId="{675CE0BC-7AE8-4010-87C2-CFE2BBE41471}">
      <dgm:prSet/>
      <dgm:spPr/>
      <dgm:t>
        <a:bodyPr/>
        <a:lstStyle/>
        <a:p>
          <a:endParaRPr lang="en-IN"/>
        </a:p>
      </dgm:t>
    </dgm:pt>
    <dgm:pt modelId="{C5F24397-B0BD-45E9-8A20-C64C1D4CF2B6}" type="sibTrans" cxnId="{675CE0BC-7AE8-4010-87C2-CFE2BBE41471}">
      <dgm:prSet/>
      <dgm:spPr/>
      <dgm:t>
        <a:bodyPr/>
        <a:lstStyle/>
        <a:p>
          <a:endParaRPr lang="en-IN"/>
        </a:p>
      </dgm:t>
    </dgm:pt>
    <dgm:pt modelId="{0F7964DC-36E6-4C9C-88D3-47A834F3633C}" type="pres">
      <dgm:prSet presAssocID="{5DA96B72-00E0-41A2-B9FA-D3F748B1B7D6}" presName="linear" presStyleCnt="0">
        <dgm:presLayoutVars>
          <dgm:animLvl val="lvl"/>
          <dgm:resizeHandles val="exact"/>
        </dgm:presLayoutVars>
      </dgm:prSet>
      <dgm:spPr/>
    </dgm:pt>
    <dgm:pt modelId="{8C75A064-BE2D-4DC6-B2D2-84B694684F68}" type="pres">
      <dgm:prSet presAssocID="{C3E8B608-A5E2-448B-81D6-50AE49FE54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3EDEC9-37B1-4F00-8384-6F71BA4975DE}" type="pres">
      <dgm:prSet presAssocID="{C3E8B608-A5E2-448B-81D6-50AE49FE54B3}" presName="childText" presStyleLbl="revTx" presStyleIdx="0" presStyleCnt="3">
        <dgm:presLayoutVars>
          <dgm:bulletEnabled val="1"/>
        </dgm:presLayoutVars>
      </dgm:prSet>
      <dgm:spPr/>
    </dgm:pt>
    <dgm:pt modelId="{010495A4-405B-431E-9FFD-C31FE54E9B21}" type="pres">
      <dgm:prSet presAssocID="{0FFAD361-6FCE-4A7A-9A36-081F741230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C4D987-6341-4F60-9682-68C6A35C617D}" type="pres">
      <dgm:prSet presAssocID="{0FFAD361-6FCE-4A7A-9A36-081F7412306B}" presName="childText" presStyleLbl="revTx" presStyleIdx="1" presStyleCnt="3">
        <dgm:presLayoutVars>
          <dgm:bulletEnabled val="1"/>
        </dgm:presLayoutVars>
      </dgm:prSet>
      <dgm:spPr/>
    </dgm:pt>
    <dgm:pt modelId="{1D0028D8-2326-482B-A932-1AF2FCE13EAE}" type="pres">
      <dgm:prSet presAssocID="{28763E3F-B79B-4502-B243-17557F0675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C22C91-085D-4878-83E5-863CDACFB78F}" type="pres">
      <dgm:prSet presAssocID="{28763E3F-B79B-4502-B243-17557F0675D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F4F2F13-B7CD-4848-825D-B0F77211FB16}" type="presOf" srcId="{FB15690B-A654-4C3F-B258-C859D2DA691B}" destId="{1DC22C91-085D-4878-83E5-863CDACFB78F}" srcOrd="0" destOrd="0" presId="urn:microsoft.com/office/officeart/2005/8/layout/vList2"/>
    <dgm:cxn modelId="{19D0872F-9B2E-49DC-A10A-6B7D84F1E008}" srcId="{0FFAD361-6FCE-4A7A-9A36-081F7412306B}" destId="{76D529B2-C489-4E16-8B9D-0C119A75BD45}" srcOrd="0" destOrd="0" parTransId="{EC64B849-9841-49D7-95A2-6A0562587A54}" sibTransId="{D991D2AF-78D4-4859-B701-DD36DF4CC5FD}"/>
    <dgm:cxn modelId="{BFAEFC34-4AC4-4573-AF38-592657C4CEF0}" srcId="{5DA96B72-00E0-41A2-B9FA-D3F748B1B7D6}" destId="{C3E8B608-A5E2-448B-81D6-50AE49FE54B3}" srcOrd="0" destOrd="0" parTransId="{6A487C6E-F53E-466F-852E-4321CCF6B27C}" sibTransId="{8DE00092-C226-4609-8C01-62BB2AC66FDA}"/>
    <dgm:cxn modelId="{75E2DE3C-590E-4934-959A-896DB85DC534}" type="presOf" srcId="{DB50AA5E-6D3A-496E-A85E-86D167BF962B}" destId="{5FC4D987-6341-4F60-9682-68C6A35C617D}" srcOrd="0" destOrd="2" presId="urn:microsoft.com/office/officeart/2005/8/layout/vList2"/>
    <dgm:cxn modelId="{31D9843D-4340-4F8E-B301-1D3029A6B9C2}" type="presOf" srcId="{D308A950-4463-4889-82DE-75D039580FBE}" destId="{B63EDEC9-37B1-4F00-8384-6F71BA4975DE}" srcOrd="0" destOrd="1" presId="urn:microsoft.com/office/officeart/2005/8/layout/vList2"/>
    <dgm:cxn modelId="{0ED87368-E2DE-46AD-B11D-FC57BDB855AD}" srcId="{5DA96B72-00E0-41A2-B9FA-D3F748B1B7D6}" destId="{28763E3F-B79B-4502-B243-17557F0675D0}" srcOrd="2" destOrd="0" parTransId="{E9C73425-1C17-422B-ABD1-DF09A6967B57}" sibTransId="{3D1097E2-B7DF-46AB-8A42-A33F02236C2C}"/>
    <dgm:cxn modelId="{C1E1044C-32B6-42D4-BEE6-C8E50F671C46}" srcId="{C3E8B608-A5E2-448B-81D6-50AE49FE54B3}" destId="{D308A950-4463-4889-82DE-75D039580FBE}" srcOrd="1" destOrd="0" parTransId="{8A2B7026-3FAD-4649-AB3F-45627021374D}" sibTransId="{C840888E-BD97-4F86-9861-235140E4A504}"/>
    <dgm:cxn modelId="{62FA4F6C-BB18-4DB2-B0E1-1254CED4DF95}" type="presOf" srcId="{76D529B2-C489-4E16-8B9D-0C119A75BD45}" destId="{5FC4D987-6341-4F60-9682-68C6A35C617D}" srcOrd="0" destOrd="0" presId="urn:microsoft.com/office/officeart/2005/8/layout/vList2"/>
    <dgm:cxn modelId="{3511476D-E59F-4959-BB86-02B5BB3FF066}" type="presOf" srcId="{49675DBF-9E2B-4B14-AFCB-521694ACEFB6}" destId="{5FC4D987-6341-4F60-9682-68C6A35C617D}" srcOrd="0" destOrd="3" presId="urn:microsoft.com/office/officeart/2005/8/layout/vList2"/>
    <dgm:cxn modelId="{6D868E85-075C-44F3-AA5D-03A10030431D}" type="presOf" srcId="{5DA96B72-00E0-41A2-B9FA-D3F748B1B7D6}" destId="{0F7964DC-36E6-4C9C-88D3-47A834F3633C}" srcOrd="0" destOrd="0" presId="urn:microsoft.com/office/officeart/2005/8/layout/vList2"/>
    <dgm:cxn modelId="{A7328C8E-1CA3-4A19-895B-44ADE069DB00}" type="presOf" srcId="{C3E8B608-A5E2-448B-81D6-50AE49FE54B3}" destId="{8C75A064-BE2D-4DC6-B2D2-84B694684F68}" srcOrd="0" destOrd="0" presId="urn:microsoft.com/office/officeart/2005/8/layout/vList2"/>
    <dgm:cxn modelId="{1F09E7AA-3BE5-402A-9CDD-F5F8CE972058}" srcId="{28763E3F-B79B-4502-B243-17557F0675D0}" destId="{FB15690B-A654-4C3F-B258-C859D2DA691B}" srcOrd="0" destOrd="0" parTransId="{6EC0FF36-1B6E-41B4-957B-07E4608A9236}" sibTransId="{65B04A92-5077-4FFC-BD0F-B0FB95F8602C}"/>
    <dgm:cxn modelId="{09C3A0B1-93BE-4B85-A617-2C1D54DD0402}" srcId="{C3E8B608-A5E2-448B-81D6-50AE49FE54B3}" destId="{FE16C924-4B9D-42A1-9943-167AE5AF09A5}" srcOrd="2" destOrd="0" parTransId="{C3C9F0EA-BA52-4979-BC52-558F8DFC9E43}" sibTransId="{097CC662-E85F-41A8-8902-75F550FFA0FE}"/>
    <dgm:cxn modelId="{FE229BBB-B28A-44CB-B7A9-4226833ACC83}" srcId="{C3E8B608-A5E2-448B-81D6-50AE49FE54B3}" destId="{1FC66FA2-E188-4F88-8360-54C57EDD07E6}" srcOrd="0" destOrd="0" parTransId="{4463262F-7E4E-4B23-A576-ED61961C9006}" sibTransId="{94B5F76D-33CA-47E6-8A10-B64BD64EE961}"/>
    <dgm:cxn modelId="{23CFB5BB-DF79-4F42-BDD5-8511F72653AE}" srcId="{5DA96B72-00E0-41A2-B9FA-D3F748B1B7D6}" destId="{0FFAD361-6FCE-4A7A-9A36-081F7412306B}" srcOrd="1" destOrd="0" parTransId="{2AEEF36D-F7A3-49E1-ADA6-B5F2566CE0E4}" sibTransId="{23404AC5-6161-4BB5-885A-A91CAF405532}"/>
    <dgm:cxn modelId="{675CE0BC-7AE8-4010-87C2-CFE2BBE41471}" srcId="{0FFAD361-6FCE-4A7A-9A36-081F7412306B}" destId="{49675DBF-9E2B-4B14-AFCB-521694ACEFB6}" srcOrd="3" destOrd="0" parTransId="{CB3EA236-8E6A-4260-8D67-61FA89D019EF}" sibTransId="{C5F24397-B0BD-45E9-8A20-C64C1D4CF2B6}"/>
    <dgm:cxn modelId="{694DCEC3-B707-4362-B097-3B65C6AACB3F}" type="presOf" srcId="{0FFAD361-6FCE-4A7A-9A36-081F7412306B}" destId="{010495A4-405B-431E-9FFD-C31FE54E9B21}" srcOrd="0" destOrd="0" presId="urn:microsoft.com/office/officeart/2005/8/layout/vList2"/>
    <dgm:cxn modelId="{703081C4-A6A4-432B-8E21-ECC6FFD401BF}" type="presOf" srcId="{0A29C9AD-502F-4B73-8A8C-305F456414AE}" destId="{5FC4D987-6341-4F60-9682-68C6A35C617D}" srcOrd="0" destOrd="1" presId="urn:microsoft.com/office/officeart/2005/8/layout/vList2"/>
    <dgm:cxn modelId="{55C8A4C5-4531-4F7F-95DA-EC50B88F4157}" type="presOf" srcId="{FE16C924-4B9D-42A1-9943-167AE5AF09A5}" destId="{B63EDEC9-37B1-4F00-8384-6F71BA4975DE}" srcOrd="0" destOrd="2" presId="urn:microsoft.com/office/officeart/2005/8/layout/vList2"/>
    <dgm:cxn modelId="{9DB03ADF-3452-4F77-A698-0ADAEC0DA7F3}" srcId="{0FFAD361-6FCE-4A7A-9A36-081F7412306B}" destId="{DB50AA5E-6D3A-496E-A85E-86D167BF962B}" srcOrd="2" destOrd="0" parTransId="{8ED6D9CA-FAF2-401D-AEA0-6FA1801E8F1E}" sibTransId="{17408CA4-F903-4B0A-A250-98BDA8267917}"/>
    <dgm:cxn modelId="{B1140AE0-D382-4598-BF95-0629F2A5AB8A}" srcId="{0FFAD361-6FCE-4A7A-9A36-081F7412306B}" destId="{0A29C9AD-502F-4B73-8A8C-305F456414AE}" srcOrd="1" destOrd="0" parTransId="{6FE4C720-3808-4B76-B3DA-C88F337F0D30}" sibTransId="{C0679116-0B96-4BB9-9F8E-C659A6B74995}"/>
    <dgm:cxn modelId="{E397F4ED-218D-4C48-BF94-1850BDAF7986}" type="presOf" srcId="{28763E3F-B79B-4502-B243-17557F0675D0}" destId="{1D0028D8-2326-482B-A932-1AF2FCE13EAE}" srcOrd="0" destOrd="0" presId="urn:microsoft.com/office/officeart/2005/8/layout/vList2"/>
    <dgm:cxn modelId="{47CC0DF3-DE3B-4F17-A967-84B82A3CDA89}" type="presOf" srcId="{1FC66FA2-E188-4F88-8360-54C57EDD07E6}" destId="{B63EDEC9-37B1-4F00-8384-6F71BA4975DE}" srcOrd="0" destOrd="0" presId="urn:microsoft.com/office/officeart/2005/8/layout/vList2"/>
    <dgm:cxn modelId="{D411FEFE-05BF-47FA-9275-3EE3DE64EBC5}" type="presParOf" srcId="{0F7964DC-36E6-4C9C-88D3-47A834F3633C}" destId="{8C75A064-BE2D-4DC6-B2D2-84B694684F68}" srcOrd="0" destOrd="0" presId="urn:microsoft.com/office/officeart/2005/8/layout/vList2"/>
    <dgm:cxn modelId="{055E6F36-D957-4483-AEC6-4DEA361CF35C}" type="presParOf" srcId="{0F7964DC-36E6-4C9C-88D3-47A834F3633C}" destId="{B63EDEC9-37B1-4F00-8384-6F71BA4975DE}" srcOrd="1" destOrd="0" presId="urn:microsoft.com/office/officeart/2005/8/layout/vList2"/>
    <dgm:cxn modelId="{CFC113C7-6E5E-4BBC-8F2D-5D171192235F}" type="presParOf" srcId="{0F7964DC-36E6-4C9C-88D3-47A834F3633C}" destId="{010495A4-405B-431E-9FFD-C31FE54E9B21}" srcOrd="2" destOrd="0" presId="urn:microsoft.com/office/officeart/2005/8/layout/vList2"/>
    <dgm:cxn modelId="{34BB804E-B5C9-4368-BA6E-3FA2FAE13A56}" type="presParOf" srcId="{0F7964DC-36E6-4C9C-88D3-47A834F3633C}" destId="{5FC4D987-6341-4F60-9682-68C6A35C617D}" srcOrd="3" destOrd="0" presId="urn:microsoft.com/office/officeart/2005/8/layout/vList2"/>
    <dgm:cxn modelId="{EDDEE159-0AE1-483E-ADFA-95C2AC1729A6}" type="presParOf" srcId="{0F7964DC-36E6-4C9C-88D3-47A834F3633C}" destId="{1D0028D8-2326-482B-A932-1AF2FCE13EAE}" srcOrd="4" destOrd="0" presId="urn:microsoft.com/office/officeart/2005/8/layout/vList2"/>
    <dgm:cxn modelId="{5E71EDDF-9FEC-464B-B73E-0AC29ED14B33}" type="presParOf" srcId="{0F7964DC-36E6-4C9C-88D3-47A834F3633C}" destId="{1DC22C91-085D-4878-83E5-863CDACFB78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A96B72-00E0-41A2-B9FA-D3F748B1B7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3E8B608-A5E2-448B-81D6-50AE49FE54B3}">
      <dgm:prSet phldrT="[Text]" custT="1"/>
      <dgm:spPr/>
      <dgm:t>
        <a:bodyPr/>
        <a:lstStyle/>
        <a:p>
          <a:pPr algn="just"/>
          <a:r>
            <a:rPr lang="en-IN" sz="1600" b="1" dirty="0"/>
            <a:t>Data Selection</a:t>
          </a:r>
        </a:p>
      </dgm:t>
    </dgm:pt>
    <dgm:pt modelId="{6A487C6E-F53E-466F-852E-4321CCF6B27C}" type="parTrans" cxnId="{BFAEFC34-4AC4-4573-AF38-592657C4CEF0}">
      <dgm:prSet/>
      <dgm:spPr/>
      <dgm:t>
        <a:bodyPr/>
        <a:lstStyle/>
        <a:p>
          <a:endParaRPr lang="en-IN"/>
        </a:p>
      </dgm:t>
    </dgm:pt>
    <dgm:pt modelId="{8DE00092-C226-4609-8C01-62BB2AC66FDA}" type="sibTrans" cxnId="{BFAEFC34-4AC4-4573-AF38-592657C4CEF0}">
      <dgm:prSet/>
      <dgm:spPr/>
      <dgm:t>
        <a:bodyPr/>
        <a:lstStyle/>
        <a:p>
          <a:endParaRPr lang="en-IN"/>
        </a:p>
      </dgm:t>
    </dgm:pt>
    <dgm:pt modelId="{564A4DB0-8967-45F1-8B0A-B8C6289B40EA}">
      <dgm:prSet custT="1"/>
      <dgm:spPr/>
      <dgm:t>
        <a:bodyPr/>
        <a:lstStyle/>
        <a:p>
          <a:pPr algn="just"/>
          <a:r>
            <a:rPr lang="en-US" sz="1400" dirty="0"/>
            <a:t>A subset of the original dataset was selected to ensure manageable data size and relevance.</a:t>
          </a:r>
          <a:endParaRPr lang="en-US" sz="1400" b="1" dirty="0"/>
        </a:p>
      </dgm:t>
    </dgm:pt>
    <dgm:pt modelId="{3927A452-DFE1-4033-86E8-23FC2674C340}" type="parTrans" cxnId="{B9081622-9681-4BEA-ACD2-18F0F820BDB5}">
      <dgm:prSet/>
      <dgm:spPr/>
      <dgm:t>
        <a:bodyPr/>
        <a:lstStyle/>
        <a:p>
          <a:endParaRPr lang="en-IN"/>
        </a:p>
      </dgm:t>
    </dgm:pt>
    <dgm:pt modelId="{F2105B56-1EA0-4BCE-B77C-B2D976773794}" type="sibTrans" cxnId="{B9081622-9681-4BEA-ACD2-18F0F820BDB5}">
      <dgm:prSet/>
      <dgm:spPr/>
      <dgm:t>
        <a:bodyPr/>
        <a:lstStyle/>
        <a:p>
          <a:endParaRPr lang="en-IN"/>
        </a:p>
      </dgm:t>
    </dgm:pt>
    <dgm:pt modelId="{D5DB81D7-B359-45B5-BE89-2C0C1DD0F5C4}">
      <dgm:prSet custT="1"/>
      <dgm:spPr/>
      <dgm:t>
        <a:bodyPr/>
        <a:lstStyle/>
        <a:p>
          <a:pPr algn="just"/>
          <a:r>
            <a:rPr lang="en-IN" sz="1600" b="1" dirty="0"/>
            <a:t>Data Pre - processing</a:t>
          </a:r>
        </a:p>
      </dgm:t>
    </dgm:pt>
    <dgm:pt modelId="{649F3C0C-26BC-4069-8219-90C650E42B9E}" type="parTrans" cxnId="{647A84C2-668E-4BC9-97C7-D6F63BB4CA23}">
      <dgm:prSet/>
      <dgm:spPr/>
      <dgm:t>
        <a:bodyPr/>
        <a:lstStyle/>
        <a:p>
          <a:endParaRPr lang="en-IN"/>
        </a:p>
      </dgm:t>
    </dgm:pt>
    <dgm:pt modelId="{A85C13CC-B2B6-4432-8A01-17B4AAB6CA35}" type="sibTrans" cxnId="{647A84C2-668E-4BC9-97C7-D6F63BB4CA23}">
      <dgm:prSet/>
      <dgm:spPr/>
      <dgm:t>
        <a:bodyPr/>
        <a:lstStyle/>
        <a:p>
          <a:endParaRPr lang="en-IN"/>
        </a:p>
      </dgm:t>
    </dgm:pt>
    <dgm:pt modelId="{0295F882-D355-43BF-A3C5-52E86CAB54E5}">
      <dgm:prSet custT="1"/>
      <dgm:spPr/>
      <dgm:t>
        <a:bodyPr/>
        <a:lstStyle/>
        <a:p>
          <a:pPr algn="just"/>
          <a:r>
            <a:rPr lang="en-US" sz="1400" dirty="0"/>
            <a:t>Given that the dataset is primarily textual, several preprocessing steps were undertaken</a:t>
          </a:r>
        </a:p>
      </dgm:t>
    </dgm:pt>
    <dgm:pt modelId="{B0F9E9C8-2063-4B95-B66B-D2E1D930849F}" type="parTrans" cxnId="{64D1371B-8DA5-483F-AFEB-8CF472FFED14}">
      <dgm:prSet/>
      <dgm:spPr/>
      <dgm:t>
        <a:bodyPr/>
        <a:lstStyle/>
        <a:p>
          <a:endParaRPr lang="en-IN"/>
        </a:p>
      </dgm:t>
    </dgm:pt>
    <dgm:pt modelId="{4875CDA3-1A13-4BBA-9439-94D967383A51}" type="sibTrans" cxnId="{64D1371B-8DA5-483F-AFEB-8CF472FFED14}">
      <dgm:prSet/>
      <dgm:spPr/>
      <dgm:t>
        <a:bodyPr/>
        <a:lstStyle/>
        <a:p>
          <a:endParaRPr lang="en-IN"/>
        </a:p>
      </dgm:t>
    </dgm:pt>
    <dgm:pt modelId="{21F9F457-F500-47CF-BD43-70629CF1C50C}">
      <dgm:prSet custT="1"/>
      <dgm:spPr/>
      <dgm:t>
        <a:bodyPr/>
        <a:lstStyle/>
        <a:p>
          <a:pPr algn="just"/>
          <a:r>
            <a:rPr lang="en-IN" sz="1600" b="1" dirty="0"/>
            <a:t>Feature Engineering</a:t>
          </a:r>
        </a:p>
      </dgm:t>
    </dgm:pt>
    <dgm:pt modelId="{73F02CAC-C3A2-4F1E-9B51-30D512F46802}" type="parTrans" cxnId="{76383560-54A8-4CD4-B2DA-771A3D6925C8}">
      <dgm:prSet/>
      <dgm:spPr/>
      <dgm:t>
        <a:bodyPr/>
        <a:lstStyle/>
        <a:p>
          <a:endParaRPr lang="en-IN"/>
        </a:p>
      </dgm:t>
    </dgm:pt>
    <dgm:pt modelId="{FA45AD6F-1DDB-43AB-8090-6D797CE2FA8D}" type="sibTrans" cxnId="{76383560-54A8-4CD4-B2DA-771A3D6925C8}">
      <dgm:prSet/>
      <dgm:spPr/>
      <dgm:t>
        <a:bodyPr/>
        <a:lstStyle/>
        <a:p>
          <a:endParaRPr lang="en-IN"/>
        </a:p>
      </dgm:t>
    </dgm:pt>
    <dgm:pt modelId="{7F4B5CCE-68E9-4C11-91D8-676F28337F88}">
      <dgm:prSet custT="1"/>
      <dgm:spPr/>
      <dgm:t>
        <a:bodyPr/>
        <a:lstStyle/>
        <a:p>
          <a:pPr algn="just"/>
          <a:r>
            <a:rPr lang="en-US" sz="1400" dirty="0"/>
            <a:t>Creating relevant features using </a:t>
          </a:r>
          <a:r>
            <a:rPr lang="en-US" sz="1400" b="1" dirty="0"/>
            <a:t>TF-IDF Vectorizer</a:t>
          </a:r>
          <a:r>
            <a:rPr lang="en-US" sz="1400" dirty="0"/>
            <a:t>. This converts text data into numerical features and captures the importance of words in documents relative to the entire dataset.</a:t>
          </a:r>
        </a:p>
      </dgm:t>
    </dgm:pt>
    <dgm:pt modelId="{12137535-5CEE-4325-BC5C-E0748BDE3CC1}" type="parTrans" cxnId="{52641293-56EF-4F6C-9A21-E3B2E4067B76}">
      <dgm:prSet/>
      <dgm:spPr/>
      <dgm:t>
        <a:bodyPr/>
        <a:lstStyle/>
        <a:p>
          <a:endParaRPr lang="en-IN"/>
        </a:p>
      </dgm:t>
    </dgm:pt>
    <dgm:pt modelId="{893BF6E6-D155-40CB-A70A-D995A3D5FF5B}" type="sibTrans" cxnId="{52641293-56EF-4F6C-9A21-E3B2E4067B76}">
      <dgm:prSet/>
      <dgm:spPr/>
      <dgm:t>
        <a:bodyPr/>
        <a:lstStyle/>
        <a:p>
          <a:endParaRPr lang="en-IN"/>
        </a:p>
      </dgm:t>
    </dgm:pt>
    <dgm:pt modelId="{0A6D136E-4FD4-435C-A1D0-263CECB33D5B}">
      <dgm:prSet custT="1"/>
      <dgm:spPr/>
      <dgm:t>
        <a:bodyPr/>
        <a:lstStyle/>
        <a:p>
          <a:pPr algn="just"/>
          <a:r>
            <a:rPr lang="en-IN" sz="1600" b="1" dirty="0"/>
            <a:t>Model Development</a:t>
          </a:r>
        </a:p>
      </dgm:t>
    </dgm:pt>
    <dgm:pt modelId="{2B59AF59-24E6-4918-9F7C-4826DD780D6B}" type="parTrans" cxnId="{8E7426E6-0A9E-4C46-8DD1-DB15F7662776}">
      <dgm:prSet/>
      <dgm:spPr/>
      <dgm:t>
        <a:bodyPr/>
        <a:lstStyle/>
        <a:p>
          <a:endParaRPr lang="en-IN"/>
        </a:p>
      </dgm:t>
    </dgm:pt>
    <dgm:pt modelId="{C90AFB6A-B5F0-4626-9630-EBFF6BCE5654}" type="sibTrans" cxnId="{8E7426E6-0A9E-4C46-8DD1-DB15F7662776}">
      <dgm:prSet/>
      <dgm:spPr/>
      <dgm:t>
        <a:bodyPr/>
        <a:lstStyle/>
        <a:p>
          <a:endParaRPr lang="en-IN"/>
        </a:p>
      </dgm:t>
    </dgm:pt>
    <dgm:pt modelId="{D73FF4F2-9321-4B80-9C7A-8F0B90A8E97D}">
      <dgm:prSet custT="1"/>
      <dgm:spPr/>
      <dgm:t>
        <a:bodyPr/>
        <a:lstStyle/>
        <a:p>
          <a:pPr algn="just"/>
          <a:r>
            <a:rPr lang="en-US" sz="1400" dirty="0"/>
            <a:t>Training </a:t>
          </a:r>
          <a:r>
            <a:rPr lang="en-US" sz="1400" b="1" dirty="0"/>
            <a:t>a Random Forest Classifier</a:t>
          </a:r>
          <a:r>
            <a:rPr lang="en-US" sz="1400" dirty="0"/>
            <a:t>, a robust algorithm that handles datasets with high dimensionality.</a:t>
          </a:r>
          <a:endParaRPr lang="en-US" sz="1400" b="1" dirty="0"/>
        </a:p>
      </dgm:t>
    </dgm:pt>
    <dgm:pt modelId="{593E5540-A14B-4F6A-9CB7-29C1610183E9}" type="parTrans" cxnId="{17DDCE00-1040-4731-BCC1-9B76D5C82948}">
      <dgm:prSet/>
      <dgm:spPr/>
      <dgm:t>
        <a:bodyPr/>
        <a:lstStyle/>
        <a:p>
          <a:endParaRPr lang="en-IN"/>
        </a:p>
      </dgm:t>
    </dgm:pt>
    <dgm:pt modelId="{4B4D8E94-E010-4366-BB81-04ABA9DCA70E}" type="sibTrans" cxnId="{17DDCE00-1040-4731-BCC1-9B76D5C82948}">
      <dgm:prSet/>
      <dgm:spPr/>
      <dgm:t>
        <a:bodyPr/>
        <a:lstStyle/>
        <a:p>
          <a:endParaRPr lang="en-IN"/>
        </a:p>
      </dgm:t>
    </dgm:pt>
    <dgm:pt modelId="{0CBEDA6E-50A5-4624-8E4F-0A339524849F}">
      <dgm:prSet custT="1"/>
      <dgm:spPr/>
      <dgm:t>
        <a:bodyPr/>
        <a:lstStyle/>
        <a:p>
          <a:pPr algn="just"/>
          <a:r>
            <a:rPr lang="en-IN" sz="1600" b="1" dirty="0"/>
            <a:t>Evaluation:</a:t>
          </a:r>
          <a:endParaRPr lang="en-US" sz="1600" b="1" dirty="0"/>
        </a:p>
      </dgm:t>
    </dgm:pt>
    <dgm:pt modelId="{0BCACFA0-D073-4662-BAE9-F07573701E5C}" type="parTrans" cxnId="{14FCECE3-AE3D-4D88-9959-B522BC62085A}">
      <dgm:prSet/>
      <dgm:spPr/>
      <dgm:t>
        <a:bodyPr/>
        <a:lstStyle/>
        <a:p>
          <a:endParaRPr lang="en-IN"/>
        </a:p>
      </dgm:t>
    </dgm:pt>
    <dgm:pt modelId="{5EBBE3F8-A567-4B09-B676-4F694BE22E59}" type="sibTrans" cxnId="{14FCECE3-AE3D-4D88-9959-B522BC62085A}">
      <dgm:prSet/>
      <dgm:spPr/>
      <dgm:t>
        <a:bodyPr/>
        <a:lstStyle/>
        <a:p>
          <a:endParaRPr lang="en-IN"/>
        </a:p>
      </dgm:t>
    </dgm:pt>
    <dgm:pt modelId="{6F593912-3CA2-409B-8B1D-44AB63337CB7}">
      <dgm:prSet custT="1"/>
      <dgm:spPr/>
      <dgm:t>
        <a:bodyPr/>
        <a:lstStyle/>
        <a:p>
          <a:pPr algn="just"/>
          <a:r>
            <a:rPr lang="en-US" sz="1400" b="0" dirty="0"/>
            <a:t>Splitting the dataset into an 80-20% train-test split to evaluate model performance on unseen data.</a:t>
          </a:r>
          <a:endParaRPr lang="en-IN" sz="1400" b="0" dirty="0"/>
        </a:p>
      </dgm:t>
    </dgm:pt>
    <dgm:pt modelId="{BE551C24-48FC-4D51-9223-E87766F5CB44}" type="parTrans" cxnId="{793637F3-1954-477F-BC85-3065E8FA9D90}">
      <dgm:prSet/>
      <dgm:spPr/>
      <dgm:t>
        <a:bodyPr/>
        <a:lstStyle/>
        <a:p>
          <a:endParaRPr lang="en-IN"/>
        </a:p>
      </dgm:t>
    </dgm:pt>
    <dgm:pt modelId="{58DA1F01-3FA5-4D13-9E37-17E0339E5453}" type="sibTrans" cxnId="{793637F3-1954-477F-BC85-3065E8FA9D90}">
      <dgm:prSet/>
      <dgm:spPr/>
      <dgm:t>
        <a:bodyPr/>
        <a:lstStyle/>
        <a:p>
          <a:endParaRPr lang="en-IN"/>
        </a:p>
      </dgm:t>
    </dgm:pt>
    <dgm:pt modelId="{08171282-2912-4AE2-ACA7-ECACECB162E3}">
      <dgm:prSet custT="1"/>
      <dgm:spPr/>
      <dgm:t>
        <a:bodyPr/>
        <a:lstStyle/>
        <a:p>
          <a:pPr algn="just"/>
          <a:r>
            <a:rPr lang="en-US" sz="1400" b="0" dirty="0"/>
            <a:t>Performing cross-validation to ensure the model's robustness and reliability.</a:t>
          </a:r>
          <a:endParaRPr lang="en-IN" sz="1400" b="0" dirty="0"/>
        </a:p>
      </dgm:t>
    </dgm:pt>
    <dgm:pt modelId="{456BA19F-B3C0-4038-900B-AD51B4EA035F}" type="parTrans" cxnId="{C7BADC9F-588F-4CB5-9312-930A6D306AD6}">
      <dgm:prSet/>
      <dgm:spPr/>
      <dgm:t>
        <a:bodyPr/>
        <a:lstStyle/>
        <a:p>
          <a:endParaRPr lang="en-IN"/>
        </a:p>
      </dgm:t>
    </dgm:pt>
    <dgm:pt modelId="{FB85BB2F-1E69-4981-942C-9E56165CAEFC}" type="sibTrans" cxnId="{C7BADC9F-588F-4CB5-9312-930A6D306AD6}">
      <dgm:prSet/>
      <dgm:spPr/>
      <dgm:t>
        <a:bodyPr/>
        <a:lstStyle/>
        <a:p>
          <a:endParaRPr lang="en-IN"/>
        </a:p>
      </dgm:t>
    </dgm:pt>
    <dgm:pt modelId="{5914717B-AE85-4D3E-8D89-ACA60C041A89}">
      <dgm:prSet custT="1"/>
      <dgm:spPr/>
      <dgm:t>
        <a:bodyPr/>
        <a:lstStyle/>
        <a:p>
          <a:pPr algn="just"/>
          <a:endParaRPr lang="en-US" sz="1400" dirty="0"/>
        </a:p>
      </dgm:t>
    </dgm:pt>
    <dgm:pt modelId="{6073C7C7-D6E0-49F6-88F8-03134DF023CA}" type="parTrans" cxnId="{0F924BDE-EAF5-43F6-BC9E-A4F1C5B577BF}">
      <dgm:prSet/>
      <dgm:spPr/>
      <dgm:t>
        <a:bodyPr/>
        <a:lstStyle/>
        <a:p>
          <a:endParaRPr lang="en-IN"/>
        </a:p>
      </dgm:t>
    </dgm:pt>
    <dgm:pt modelId="{CDD3E47D-5FE9-4C60-85D7-B23D0D45CE99}" type="sibTrans" cxnId="{0F924BDE-EAF5-43F6-BC9E-A4F1C5B577BF}">
      <dgm:prSet/>
      <dgm:spPr/>
      <dgm:t>
        <a:bodyPr/>
        <a:lstStyle/>
        <a:p>
          <a:endParaRPr lang="en-IN"/>
        </a:p>
      </dgm:t>
    </dgm:pt>
    <dgm:pt modelId="{C220E28A-337F-4E0D-BAC7-97D80C891A95}">
      <dgm:prSet custT="1"/>
      <dgm:spPr/>
      <dgm:t>
        <a:bodyPr/>
        <a:lstStyle/>
        <a:p>
          <a:pPr algn="just"/>
          <a:endParaRPr lang="en-US" sz="1400" dirty="0"/>
        </a:p>
      </dgm:t>
    </dgm:pt>
    <dgm:pt modelId="{DC2DF99D-5B02-4A39-8A7E-E7358AD3ED15}" type="parTrans" cxnId="{24805AF9-EFDA-44D4-9D69-42566147BB53}">
      <dgm:prSet/>
      <dgm:spPr/>
      <dgm:t>
        <a:bodyPr/>
        <a:lstStyle/>
        <a:p>
          <a:endParaRPr lang="en-IN"/>
        </a:p>
      </dgm:t>
    </dgm:pt>
    <dgm:pt modelId="{5F677C53-88EE-41C5-AAAD-4555211840D6}" type="sibTrans" cxnId="{24805AF9-EFDA-44D4-9D69-42566147BB53}">
      <dgm:prSet/>
      <dgm:spPr/>
      <dgm:t>
        <a:bodyPr/>
        <a:lstStyle/>
        <a:p>
          <a:endParaRPr lang="en-IN"/>
        </a:p>
      </dgm:t>
    </dgm:pt>
    <dgm:pt modelId="{465FC0EA-364B-47A3-BA7A-55F6AA6C954E}">
      <dgm:prSet custT="1"/>
      <dgm:spPr/>
      <dgm:t>
        <a:bodyPr/>
        <a:lstStyle/>
        <a:p>
          <a:pPr algn="just"/>
          <a:endParaRPr lang="en-IN" sz="1400" dirty="0"/>
        </a:p>
      </dgm:t>
    </dgm:pt>
    <dgm:pt modelId="{0A839B89-34E1-46DE-9F74-DBF42F75C603}" type="parTrans" cxnId="{C8DB1744-876F-4238-8DEE-FF78BBFA92EA}">
      <dgm:prSet/>
      <dgm:spPr/>
      <dgm:t>
        <a:bodyPr/>
        <a:lstStyle/>
        <a:p>
          <a:endParaRPr lang="en-IN"/>
        </a:p>
      </dgm:t>
    </dgm:pt>
    <dgm:pt modelId="{87D6F890-686C-4EF4-BC4A-2D79AF658E97}" type="sibTrans" cxnId="{C8DB1744-876F-4238-8DEE-FF78BBFA92EA}">
      <dgm:prSet/>
      <dgm:spPr/>
      <dgm:t>
        <a:bodyPr/>
        <a:lstStyle/>
        <a:p>
          <a:endParaRPr lang="en-IN"/>
        </a:p>
      </dgm:t>
    </dgm:pt>
    <dgm:pt modelId="{3E9E8A84-D800-47FA-8750-67E62E413A74}">
      <dgm:prSet custT="1"/>
      <dgm:spPr/>
      <dgm:t>
        <a:bodyPr/>
        <a:lstStyle/>
        <a:p>
          <a:pPr algn="just"/>
          <a:r>
            <a:rPr lang="en-US" sz="1400" dirty="0"/>
            <a:t>The selected subset consists of 17,000 records, 11 columns and </a:t>
          </a:r>
          <a:r>
            <a:rPr lang="en-US" sz="1400" b="1" dirty="0"/>
            <a:t>100 treatment classes</a:t>
          </a:r>
          <a:r>
            <a:rPr lang="en-US" sz="1400" dirty="0"/>
            <a:t>.</a:t>
          </a:r>
          <a:endParaRPr lang="en-IN" sz="1400" dirty="0"/>
        </a:p>
      </dgm:t>
    </dgm:pt>
    <dgm:pt modelId="{45EA4D2B-B818-43CF-9DB7-63C997D5627D}" type="parTrans" cxnId="{D13193B6-D388-4BF9-A6C9-C6BE04A7DEAD}">
      <dgm:prSet/>
      <dgm:spPr/>
      <dgm:t>
        <a:bodyPr/>
        <a:lstStyle/>
        <a:p>
          <a:endParaRPr lang="en-IN"/>
        </a:p>
      </dgm:t>
    </dgm:pt>
    <dgm:pt modelId="{70FA3207-BB62-44EA-B374-8F8CAF99662A}" type="sibTrans" cxnId="{D13193B6-D388-4BF9-A6C9-C6BE04A7DEAD}">
      <dgm:prSet/>
      <dgm:spPr/>
      <dgm:t>
        <a:bodyPr/>
        <a:lstStyle/>
        <a:p>
          <a:endParaRPr lang="en-IN"/>
        </a:p>
      </dgm:t>
    </dgm:pt>
    <dgm:pt modelId="{1185439F-FB20-4DC5-832A-4289FBCB3BC3}">
      <dgm:prSet custT="1"/>
      <dgm:spPr/>
      <dgm:t>
        <a:bodyPr/>
        <a:lstStyle/>
        <a:p>
          <a:pPr algn="just"/>
          <a:r>
            <a:rPr lang="en-US" sz="1400" b="1" dirty="0"/>
            <a:t>Removing stop words, eliminating punctuation,</a:t>
          </a:r>
          <a:r>
            <a:rPr lang="en-US" sz="1400" b="0" dirty="0"/>
            <a:t> and</a:t>
          </a:r>
          <a:r>
            <a:rPr lang="en-US" sz="1400" b="1" dirty="0"/>
            <a:t> performing lemmatization </a:t>
          </a:r>
          <a:r>
            <a:rPr lang="en-US" sz="1400" dirty="0"/>
            <a:t>to standardize the text.</a:t>
          </a:r>
        </a:p>
      </dgm:t>
    </dgm:pt>
    <dgm:pt modelId="{E9800FA9-9EC3-4892-BA84-F4C4B07F374C}" type="parTrans" cxnId="{130117C6-139C-41A8-BC3D-E11589BEEE57}">
      <dgm:prSet/>
      <dgm:spPr/>
      <dgm:t>
        <a:bodyPr/>
        <a:lstStyle/>
        <a:p>
          <a:endParaRPr lang="en-IN"/>
        </a:p>
      </dgm:t>
    </dgm:pt>
    <dgm:pt modelId="{148ADE1A-5CC1-470F-8957-2A57D6399ABC}" type="sibTrans" cxnId="{130117C6-139C-41A8-BC3D-E11589BEEE57}">
      <dgm:prSet/>
      <dgm:spPr/>
      <dgm:t>
        <a:bodyPr/>
        <a:lstStyle/>
        <a:p>
          <a:endParaRPr lang="en-IN"/>
        </a:p>
      </dgm:t>
    </dgm:pt>
    <dgm:pt modelId="{C3B7D814-5ED2-425B-829D-97648E88295A}">
      <dgm:prSet custT="1"/>
      <dgm:spPr/>
      <dgm:t>
        <a:bodyPr/>
        <a:lstStyle/>
        <a:p>
          <a:pPr algn="just"/>
          <a:r>
            <a:rPr lang="en-US" sz="1400" dirty="0"/>
            <a:t>Fine-tuning Model Parameters such as the number of trees, maximum depth, and feature selection.</a:t>
          </a:r>
          <a:endParaRPr lang="en-US" sz="1400" b="1" dirty="0"/>
        </a:p>
      </dgm:t>
    </dgm:pt>
    <dgm:pt modelId="{F64A65D8-430D-4B2F-ADFD-8291BFE7090F}" type="parTrans" cxnId="{B1680A6D-3972-4EBF-8C07-FE681F491DDD}">
      <dgm:prSet/>
      <dgm:spPr/>
      <dgm:t>
        <a:bodyPr/>
        <a:lstStyle/>
        <a:p>
          <a:endParaRPr lang="en-IN"/>
        </a:p>
      </dgm:t>
    </dgm:pt>
    <dgm:pt modelId="{853112F9-8F27-48E4-8A57-72366CDBC694}" type="sibTrans" cxnId="{B1680A6D-3972-4EBF-8C07-FE681F491DDD}">
      <dgm:prSet/>
      <dgm:spPr/>
      <dgm:t>
        <a:bodyPr/>
        <a:lstStyle/>
        <a:p>
          <a:endParaRPr lang="en-IN"/>
        </a:p>
      </dgm:t>
    </dgm:pt>
    <dgm:pt modelId="{054F96B3-8B1E-4A40-A7D9-639CD08229B9}">
      <dgm:prSet custT="1"/>
      <dgm:spPr/>
      <dgm:t>
        <a:bodyPr/>
        <a:lstStyle/>
        <a:p>
          <a:pPr algn="just"/>
          <a:r>
            <a:rPr lang="en-US" sz="1400" b="0" dirty="0"/>
            <a:t>Assessing the model's performance using </a:t>
          </a:r>
          <a:r>
            <a:rPr lang="en-US" sz="1400" b="1" dirty="0"/>
            <a:t>accuracy, F1-score and AUC.</a:t>
          </a:r>
          <a:endParaRPr lang="en-IN" sz="1400" b="1" dirty="0"/>
        </a:p>
      </dgm:t>
    </dgm:pt>
    <dgm:pt modelId="{A0646745-BF37-4A79-A8E2-96C20642AB12}" type="parTrans" cxnId="{5C468678-664A-4A25-9724-C41277B70321}">
      <dgm:prSet/>
      <dgm:spPr/>
      <dgm:t>
        <a:bodyPr/>
        <a:lstStyle/>
        <a:p>
          <a:endParaRPr lang="en-IN"/>
        </a:p>
      </dgm:t>
    </dgm:pt>
    <dgm:pt modelId="{0A379B4F-1738-44EB-AB1E-C7126963149A}" type="sibTrans" cxnId="{5C468678-664A-4A25-9724-C41277B70321}">
      <dgm:prSet/>
      <dgm:spPr/>
      <dgm:t>
        <a:bodyPr/>
        <a:lstStyle/>
        <a:p>
          <a:endParaRPr lang="en-IN"/>
        </a:p>
      </dgm:t>
    </dgm:pt>
    <dgm:pt modelId="{8788DD4F-95E5-4FBD-8D29-EA94F40E89C8}">
      <dgm:prSet custT="1"/>
      <dgm:spPr/>
      <dgm:t>
        <a:bodyPr/>
        <a:lstStyle/>
        <a:p>
          <a:pPr algn="just"/>
          <a:endParaRPr lang="en-IN" sz="1400" dirty="0"/>
        </a:p>
      </dgm:t>
    </dgm:pt>
    <dgm:pt modelId="{79380178-8FD7-43BC-A12D-4BD5EC0453A1}" type="parTrans" cxnId="{543C832A-092F-4DB0-B2D9-5231A49EA118}">
      <dgm:prSet/>
      <dgm:spPr/>
      <dgm:t>
        <a:bodyPr/>
        <a:lstStyle/>
        <a:p>
          <a:endParaRPr lang="en-IN"/>
        </a:p>
      </dgm:t>
    </dgm:pt>
    <dgm:pt modelId="{997E4274-BD37-4784-B310-F9F19C25D612}" type="sibTrans" cxnId="{543C832A-092F-4DB0-B2D9-5231A49EA118}">
      <dgm:prSet/>
      <dgm:spPr/>
      <dgm:t>
        <a:bodyPr/>
        <a:lstStyle/>
        <a:p>
          <a:endParaRPr lang="en-IN"/>
        </a:p>
      </dgm:t>
    </dgm:pt>
    <dgm:pt modelId="{0F7964DC-36E6-4C9C-88D3-47A834F3633C}" type="pres">
      <dgm:prSet presAssocID="{5DA96B72-00E0-41A2-B9FA-D3F748B1B7D6}" presName="linear" presStyleCnt="0">
        <dgm:presLayoutVars>
          <dgm:animLvl val="lvl"/>
          <dgm:resizeHandles val="exact"/>
        </dgm:presLayoutVars>
      </dgm:prSet>
      <dgm:spPr/>
    </dgm:pt>
    <dgm:pt modelId="{8C75A064-BE2D-4DC6-B2D2-84B694684F68}" type="pres">
      <dgm:prSet presAssocID="{C3E8B608-A5E2-448B-81D6-50AE49FE54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AC3694-0CCF-4FF4-824B-76B0DAC96F74}" type="pres">
      <dgm:prSet presAssocID="{C3E8B608-A5E2-448B-81D6-50AE49FE54B3}" presName="childText" presStyleLbl="revTx" presStyleIdx="0" presStyleCnt="5">
        <dgm:presLayoutVars>
          <dgm:bulletEnabled val="1"/>
        </dgm:presLayoutVars>
      </dgm:prSet>
      <dgm:spPr/>
    </dgm:pt>
    <dgm:pt modelId="{4FD0C8BF-7445-4769-8E62-487F3FBB0FB5}" type="pres">
      <dgm:prSet presAssocID="{D5DB81D7-B359-45B5-BE89-2C0C1DD0F5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327948-5AF1-4908-BB07-52D1CF71A8DE}" type="pres">
      <dgm:prSet presAssocID="{D5DB81D7-B359-45B5-BE89-2C0C1DD0F5C4}" presName="childText" presStyleLbl="revTx" presStyleIdx="1" presStyleCnt="5">
        <dgm:presLayoutVars>
          <dgm:bulletEnabled val="1"/>
        </dgm:presLayoutVars>
      </dgm:prSet>
      <dgm:spPr/>
    </dgm:pt>
    <dgm:pt modelId="{27C4A841-66A3-47B9-A7EF-D9D00827B208}" type="pres">
      <dgm:prSet presAssocID="{21F9F457-F500-47CF-BD43-70629CF1C5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17F8E3-ACB1-4D2D-85C3-5C026514663E}" type="pres">
      <dgm:prSet presAssocID="{21F9F457-F500-47CF-BD43-70629CF1C50C}" presName="childText" presStyleLbl="revTx" presStyleIdx="2" presStyleCnt="5">
        <dgm:presLayoutVars>
          <dgm:bulletEnabled val="1"/>
        </dgm:presLayoutVars>
      </dgm:prSet>
      <dgm:spPr/>
    </dgm:pt>
    <dgm:pt modelId="{DC306AE0-99AA-450A-8E98-6B3DB3D205F6}" type="pres">
      <dgm:prSet presAssocID="{0A6D136E-4FD4-435C-A1D0-263CECB33D5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0CE4B8-70F4-42A1-8450-42C6F5ACAF25}" type="pres">
      <dgm:prSet presAssocID="{0A6D136E-4FD4-435C-A1D0-263CECB33D5B}" presName="childText" presStyleLbl="revTx" presStyleIdx="3" presStyleCnt="5">
        <dgm:presLayoutVars>
          <dgm:bulletEnabled val="1"/>
        </dgm:presLayoutVars>
      </dgm:prSet>
      <dgm:spPr/>
    </dgm:pt>
    <dgm:pt modelId="{1A2889D4-FD7B-41D3-A016-E60173E8FB71}" type="pres">
      <dgm:prSet presAssocID="{0CBEDA6E-50A5-4624-8E4F-0A339524849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82BD224-00B8-4544-9FD5-7EFB1ED438E4}" type="pres">
      <dgm:prSet presAssocID="{0CBEDA6E-50A5-4624-8E4F-0A339524849F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7DDCE00-1040-4731-BCC1-9B76D5C82948}" srcId="{0A6D136E-4FD4-435C-A1D0-263CECB33D5B}" destId="{D73FF4F2-9321-4B80-9C7A-8F0B90A8E97D}" srcOrd="0" destOrd="0" parTransId="{593E5540-A14B-4F6A-9CB7-29C1610183E9}" sibTransId="{4B4D8E94-E010-4366-BB81-04ABA9DCA70E}"/>
    <dgm:cxn modelId="{2FFCCD0C-8E1F-4903-80B0-644C750ECEEC}" type="presOf" srcId="{21F9F457-F500-47CF-BD43-70629CF1C50C}" destId="{27C4A841-66A3-47B9-A7EF-D9D00827B208}" srcOrd="0" destOrd="0" presId="urn:microsoft.com/office/officeart/2005/8/layout/vList2"/>
    <dgm:cxn modelId="{64A83811-0133-4A7E-B4FB-96050C6B4C9F}" type="presOf" srcId="{5914717B-AE85-4D3E-8D89-ACA60C041A89}" destId="{73327948-5AF1-4908-BB07-52D1CF71A8DE}" srcOrd="0" destOrd="2" presId="urn:microsoft.com/office/officeart/2005/8/layout/vList2"/>
    <dgm:cxn modelId="{64D1371B-8DA5-483F-AFEB-8CF472FFED14}" srcId="{D5DB81D7-B359-45B5-BE89-2C0C1DD0F5C4}" destId="{0295F882-D355-43BF-A3C5-52E86CAB54E5}" srcOrd="0" destOrd="0" parTransId="{B0F9E9C8-2063-4B95-B66B-D2E1D930849F}" sibTransId="{4875CDA3-1A13-4BBA-9439-94D967383A51}"/>
    <dgm:cxn modelId="{B9081622-9681-4BEA-ACD2-18F0F820BDB5}" srcId="{C3E8B608-A5E2-448B-81D6-50AE49FE54B3}" destId="{564A4DB0-8967-45F1-8B0A-B8C6289B40EA}" srcOrd="0" destOrd="0" parTransId="{3927A452-DFE1-4033-86E8-23FC2674C340}" sibTransId="{F2105B56-1EA0-4BCE-B77C-B2D976773794}"/>
    <dgm:cxn modelId="{543C832A-092F-4DB0-B2D9-5231A49EA118}" srcId="{C3E8B608-A5E2-448B-81D6-50AE49FE54B3}" destId="{8788DD4F-95E5-4FBD-8D29-EA94F40E89C8}" srcOrd="2" destOrd="0" parTransId="{79380178-8FD7-43BC-A12D-4BD5EC0453A1}" sibTransId="{997E4274-BD37-4784-B310-F9F19C25D612}"/>
    <dgm:cxn modelId="{BFAEFC34-4AC4-4573-AF38-592657C4CEF0}" srcId="{5DA96B72-00E0-41A2-B9FA-D3F748B1B7D6}" destId="{C3E8B608-A5E2-448B-81D6-50AE49FE54B3}" srcOrd="0" destOrd="0" parTransId="{6A487C6E-F53E-466F-852E-4321CCF6B27C}" sibTransId="{8DE00092-C226-4609-8C01-62BB2AC66FDA}"/>
    <dgm:cxn modelId="{D2E05E5C-5A66-46A8-A4A4-7980DFE399C8}" type="presOf" srcId="{0CBEDA6E-50A5-4624-8E4F-0A339524849F}" destId="{1A2889D4-FD7B-41D3-A016-E60173E8FB71}" srcOrd="0" destOrd="0" presId="urn:microsoft.com/office/officeart/2005/8/layout/vList2"/>
    <dgm:cxn modelId="{76383560-54A8-4CD4-B2DA-771A3D6925C8}" srcId="{5DA96B72-00E0-41A2-B9FA-D3F748B1B7D6}" destId="{21F9F457-F500-47CF-BD43-70629CF1C50C}" srcOrd="2" destOrd="0" parTransId="{73F02CAC-C3A2-4F1E-9B51-30D512F46802}" sibTransId="{FA45AD6F-1DDB-43AB-8090-6D797CE2FA8D}"/>
    <dgm:cxn modelId="{01DF6462-9AF6-41D7-9D32-216207E0545D}" type="presOf" srcId="{D5DB81D7-B359-45B5-BE89-2C0C1DD0F5C4}" destId="{4FD0C8BF-7445-4769-8E62-487F3FBB0FB5}" srcOrd="0" destOrd="0" presId="urn:microsoft.com/office/officeart/2005/8/layout/vList2"/>
    <dgm:cxn modelId="{C8DB1744-876F-4238-8DEE-FF78BBFA92EA}" srcId="{0A6D136E-4FD4-435C-A1D0-263CECB33D5B}" destId="{465FC0EA-364B-47A3-BA7A-55F6AA6C954E}" srcOrd="2" destOrd="0" parTransId="{0A839B89-34E1-46DE-9F74-DBF42F75C603}" sibTransId="{87D6F890-686C-4EF4-BC4A-2D79AF658E97}"/>
    <dgm:cxn modelId="{B1680A6D-3972-4EBF-8C07-FE681F491DDD}" srcId="{0A6D136E-4FD4-435C-A1D0-263CECB33D5B}" destId="{C3B7D814-5ED2-425B-829D-97648E88295A}" srcOrd="1" destOrd="0" parTransId="{F64A65D8-430D-4B2F-ADFD-8291BFE7090F}" sibTransId="{853112F9-8F27-48E4-8A57-72366CDBC694}"/>
    <dgm:cxn modelId="{F2931D6D-77C4-499C-93B2-531A7F45B1CC}" type="presOf" srcId="{D73FF4F2-9321-4B80-9C7A-8F0B90A8E97D}" destId="{020CE4B8-70F4-42A1-8450-42C6F5ACAF25}" srcOrd="0" destOrd="0" presId="urn:microsoft.com/office/officeart/2005/8/layout/vList2"/>
    <dgm:cxn modelId="{08094353-B471-4A23-BAF8-354A284402BF}" type="presOf" srcId="{C3B7D814-5ED2-425B-829D-97648E88295A}" destId="{020CE4B8-70F4-42A1-8450-42C6F5ACAF25}" srcOrd="0" destOrd="1" presId="urn:microsoft.com/office/officeart/2005/8/layout/vList2"/>
    <dgm:cxn modelId="{9F567555-9E23-4379-A1A1-A80301AD603A}" type="presOf" srcId="{6F593912-3CA2-409B-8B1D-44AB63337CB7}" destId="{082BD224-00B8-4544-9FD5-7EFB1ED438E4}" srcOrd="0" destOrd="0" presId="urn:microsoft.com/office/officeart/2005/8/layout/vList2"/>
    <dgm:cxn modelId="{5C468678-664A-4A25-9724-C41277B70321}" srcId="{0CBEDA6E-50A5-4624-8E4F-0A339524849F}" destId="{054F96B3-8B1E-4A40-A7D9-639CD08229B9}" srcOrd="2" destOrd="0" parTransId="{A0646745-BF37-4A79-A8E2-96C20642AB12}" sibTransId="{0A379B4F-1738-44EB-AB1E-C7126963149A}"/>
    <dgm:cxn modelId="{768BE179-CE8E-49AC-8360-F947453B07C3}" type="presOf" srcId="{1185439F-FB20-4DC5-832A-4289FBCB3BC3}" destId="{73327948-5AF1-4908-BB07-52D1CF71A8DE}" srcOrd="0" destOrd="1" presId="urn:microsoft.com/office/officeart/2005/8/layout/vList2"/>
    <dgm:cxn modelId="{A98A8F7B-D4A9-4E30-AC9D-65223CF59A02}" type="presOf" srcId="{C220E28A-337F-4E0D-BAC7-97D80C891A95}" destId="{C917F8E3-ACB1-4D2D-85C3-5C026514663E}" srcOrd="0" destOrd="1" presId="urn:microsoft.com/office/officeart/2005/8/layout/vList2"/>
    <dgm:cxn modelId="{146CC27E-D903-49DF-BD67-FA99BA93A18C}" type="presOf" srcId="{3E9E8A84-D800-47FA-8750-67E62E413A74}" destId="{CCAC3694-0CCF-4FF4-824B-76B0DAC96F74}" srcOrd="0" destOrd="1" presId="urn:microsoft.com/office/officeart/2005/8/layout/vList2"/>
    <dgm:cxn modelId="{EBAFC680-61BB-4915-A44D-C68C62BF79AF}" type="presOf" srcId="{0A6D136E-4FD4-435C-A1D0-263CECB33D5B}" destId="{DC306AE0-99AA-450A-8E98-6B3DB3D205F6}" srcOrd="0" destOrd="0" presId="urn:microsoft.com/office/officeart/2005/8/layout/vList2"/>
    <dgm:cxn modelId="{6D868E85-075C-44F3-AA5D-03A10030431D}" type="presOf" srcId="{5DA96B72-00E0-41A2-B9FA-D3F748B1B7D6}" destId="{0F7964DC-36E6-4C9C-88D3-47A834F3633C}" srcOrd="0" destOrd="0" presId="urn:microsoft.com/office/officeart/2005/8/layout/vList2"/>
    <dgm:cxn modelId="{AF0FAC86-BFDC-4994-8246-51A8C2AE2A4F}" type="presOf" srcId="{054F96B3-8B1E-4A40-A7D9-639CD08229B9}" destId="{082BD224-00B8-4544-9FD5-7EFB1ED438E4}" srcOrd="0" destOrd="2" presId="urn:microsoft.com/office/officeart/2005/8/layout/vList2"/>
    <dgm:cxn modelId="{A7328C8E-1CA3-4A19-895B-44ADE069DB00}" type="presOf" srcId="{C3E8B608-A5E2-448B-81D6-50AE49FE54B3}" destId="{8C75A064-BE2D-4DC6-B2D2-84B694684F68}" srcOrd="0" destOrd="0" presId="urn:microsoft.com/office/officeart/2005/8/layout/vList2"/>
    <dgm:cxn modelId="{52641293-56EF-4F6C-9A21-E3B2E4067B76}" srcId="{21F9F457-F500-47CF-BD43-70629CF1C50C}" destId="{7F4B5CCE-68E9-4C11-91D8-676F28337F88}" srcOrd="0" destOrd="0" parTransId="{12137535-5CEE-4325-BC5C-E0748BDE3CC1}" sibTransId="{893BF6E6-D155-40CB-A70A-D995A3D5FF5B}"/>
    <dgm:cxn modelId="{586A9C98-F2C1-4BE6-A0D9-D8B5A0CA6DFB}" type="presOf" srcId="{564A4DB0-8967-45F1-8B0A-B8C6289B40EA}" destId="{CCAC3694-0CCF-4FF4-824B-76B0DAC96F74}" srcOrd="0" destOrd="0" presId="urn:microsoft.com/office/officeart/2005/8/layout/vList2"/>
    <dgm:cxn modelId="{C7BADC9F-588F-4CB5-9312-930A6D306AD6}" srcId="{0CBEDA6E-50A5-4624-8E4F-0A339524849F}" destId="{08171282-2912-4AE2-ACA7-ECACECB162E3}" srcOrd="1" destOrd="0" parTransId="{456BA19F-B3C0-4038-900B-AD51B4EA035F}" sibTransId="{FB85BB2F-1E69-4981-942C-9E56165CAEFC}"/>
    <dgm:cxn modelId="{D0786FA6-9D37-4952-8611-2EBD7097BD92}" type="presOf" srcId="{08171282-2912-4AE2-ACA7-ECACECB162E3}" destId="{082BD224-00B8-4544-9FD5-7EFB1ED438E4}" srcOrd="0" destOrd="1" presId="urn:microsoft.com/office/officeart/2005/8/layout/vList2"/>
    <dgm:cxn modelId="{D13193B6-D388-4BF9-A6C9-C6BE04A7DEAD}" srcId="{C3E8B608-A5E2-448B-81D6-50AE49FE54B3}" destId="{3E9E8A84-D800-47FA-8750-67E62E413A74}" srcOrd="1" destOrd="0" parTransId="{45EA4D2B-B818-43CF-9DB7-63C997D5627D}" sibTransId="{70FA3207-BB62-44EA-B374-8F8CAF99662A}"/>
    <dgm:cxn modelId="{08C31DBD-B1BA-4C73-8D13-781BEDEF11C0}" type="presOf" srcId="{8788DD4F-95E5-4FBD-8D29-EA94F40E89C8}" destId="{CCAC3694-0CCF-4FF4-824B-76B0DAC96F74}" srcOrd="0" destOrd="2" presId="urn:microsoft.com/office/officeart/2005/8/layout/vList2"/>
    <dgm:cxn modelId="{782048BD-3508-487F-ADD1-29098E56D090}" type="presOf" srcId="{7F4B5CCE-68E9-4C11-91D8-676F28337F88}" destId="{C917F8E3-ACB1-4D2D-85C3-5C026514663E}" srcOrd="0" destOrd="0" presId="urn:microsoft.com/office/officeart/2005/8/layout/vList2"/>
    <dgm:cxn modelId="{647A84C2-668E-4BC9-97C7-D6F63BB4CA23}" srcId="{5DA96B72-00E0-41A2-B9FA-D3F748B1B7D6}" destId="{D5DB81D7-B359-45B5-BE89-2C0C1DD0F5C4}" srcOrd="1" destOrd="0" parTransId="{649F3C0C-26BC-4069-8219-90C650E42B9E}" sibTransId="{A85C13CC-B2B6-4432-8A01-17B4AAB6CA35}"/>
    <dgm:cxn modelId="{130117C6-139C-41A8-BC3D-E11589BEEE57}" srcId="{D5DB81D7-B359-45B5-BE89-2C0C1DD0F5C4}" destId="{1185439F-FB20-4DC5-832A-4289FBCB3BC3}" srcOrd="1" destOrd="0" parTransId="{E9800FA9-9EC3-4892-BA84-F4C4B07F374C}" sibTransId="{148ADE1A-5CC1-470F-8957-2A57D6399ABC}"/>
    <dgm:cxn modelId="{A329B0D3-56B9-4F53-BCA2-E3EF26C55279}" type="presOf" srcId="{465FC0EA-364B-47A3-BA7A-55F6AA6C954E}" destId="{020CE4B8-70F4-42A1-8450-42C6F5ACAF25}" srcOrd="0" destOrd="2" presId="urn:microsoft.com/office/officeart/2005/8/layout/vList2"/>
    <dgm:cxn modelId="{A71FD1D8-FBC8-4AEB-9380-6672C80EAF5C}" type="presOf" srcId="{0295F882-D355-43BF-A3C5-52E86CAB54E5}" destId="{73327948-5AF1-4908-BB07-52D1CF71A8DE}" srcOrd="0" destOrd="0" presId="urn:microsoft.com/office/officeart/2005/8/layout/vList2"/>
    <dgm:cxn modelId="{0F924BDE-EAF5-43F6-BC9E-A4F1C5B577BF}" srcId="{D5DB81D7-B359-45B5-BE89-2C0C1DD0F5C4}" destId="{5914717B-AE85-4D3E-8D89-ACA60C041A89}" srcOrd="2" destOrd="0" parTransId="{6073C7C7-D6E0-49F6-88F8-03134DF023CA}" sibTransId="{CDD3E47D-5FE9-4C60-85D7-B23D0D45CE99}"/>
    <dgm:cxn modelId="{14FCECE3-AE3D-4D88-9959-B522BC62085A}" srcId="{5DA96B72-00E0-41A2-B9FA-D3F748B1B7D6}" destId="{0CBEDA6E-50A5-4624-8E4F-0A339524849F}" srcOrd="4" destOrd="0" parTransId="{0BCACFA0-D073-4662-BAE9-F07573701E5C}" sibTransId="{5EBBE3F8-A567-4B09-B676-4F694BE22E59}"/>
    <dgm:cxn modelId="{8E7426E6-0A9E-4C46-8DD1-DB15F7662776}" srcId="{5DA96B72-00E0-41A2-B9FA-D3F748B1B7D6}" destId="{0A6D136E-4FD4-435C-A1D0-263CECB33D5B}" srcOrd="3" destOrd="0" parTransId="{2B59AF59-24E6-4918-9F7C-4826DD780D6B}" sibTransId="{C90AFB6A-B5F0-4626-9630-EBFF6BCE5654}"/>
    <dgm:cxn modelId="{793637F3-1954-477F-BC85-3065E8FA9D90}" srcId="{0CBEDA6E-50A5-4624-8E4F-0A339524849F}" destId="{6F593912-3CA2-409B-8B1D-44AB63337CB7}" srcOrd="0" destOrd="0" parTransId="{BE551C24-48FC-4D51-9223-E87766F5CB44}" sibTransId="{58DA1F01-3FA5-4D13-9E37-17E0339E5453}"/>
    <dgm:cxn modelId="{24805AF9-EFDA-44D4-9D69-42566147BB53}" srcId="{21F9F457-F500-47CF-BD43-70629CF1C50C}" destId="{C220E28A-337F-4E0D-BAC7-97D80C891A95}" srcOrd="1" destOrd="0" parTransId="{DC2DF99D-5B02-4A39-8A7E-E7358AD3ED15}" sibTransId="{5F677C53-88EE-41C5-AAAD-4555211840D6}"/>
    <dgm:cxn modelId="{D411FEFE-05BF-47FA-9275-3EE3DE64EBC5}" type="presParOf" srcId="{0F7964DC-36E6-4C9C-88D3-47A834F3633C}" destId="{8C75A064-BE2D-4DC6-B2D2-84B694684F68}" srcOrd="0" destOrd="0" presId="urn:microsoft.com/office/officeart/2005/8/layout/vList2"/>
    <dgm:cxn modelId="{360791C2-C20B-44AF-B113-6F47AAF8A956}" type="presParOf" srcId="{0F7964DC-36E6-4C9C-88D3-47A834F3633C}" destId="{CCAC3694-0CCF-4FF4-824B-76B0DAC96F74}" srcOrd="1" destOrd="0" presId="urn:microsoft.com/office/officeart/2005/8/layout/vList2"/>
    <dgm:cxn modelId="{82799ECA-A908-48C4-9979-1ACF9C4F93D4}" type="presParOf" srcId="{0F7964DC-36E6-4C9C-88D3-47A834F3633C}" destId="{4FD0C8BF-7445-4769-8E62-487F3FBB0FB5}" srcOrd="2" destOrd="0" presId="urn:microsoft.com/office/officeart/2005/8/layout/vList2"/>
    <dgm:cxn modelId="{0239F5C7-43AB-424D-83BE-57D1AFB37AEF}" type="presParOf" srcId="{0F7964DC-36E6-4C9C-88D3-47A834F3633C}" destId="{73327948-5AF1-4908-BB07-52D1CF71A8DE}" srcOrd="3" destOrd="0" presId="urn:microsoft.com/office/officeart/2005/8/layout/vList2"/>
    <dgm:cxn modelId="{CA08F5E0-AF75-4E06-8611-685F707068A5}" type="presParOf" srcId="{0F7964DC-36E6-4C9C-88D3-47A834F3633C}" destId="{27C4A841-66A3-47B9-A7EF-D9D00827B208}" srcOrd="4" destOrd="0" presId="urn:microsoft.com/office/officeart/2005/8/layout/vList2"/>
    <dgm:cxn modelId="{95FEC7BD-A310-4B52-BEF6-70AE7E0AE073}" type="presParOf" srcId="{0F7964DC-36E6-4C9C-88D3-47A834F3633C}" destId="{C917F8E3-ACB1-4D2D-85C3-5C026514663E}" srcOrd="5" destOrd="0" presId="urn:microsoft.com/office/officeart/2005/8/layout/vList2"/>
    <dgm:cxn modelId="{52CFED20-C3F6-44D5-B505-7A5A6E865C42}" type="presParOf" srcId="{0F7964DC-36E6-4C9C-88D3-47A834F3633C}" destId="{DC306AE0-99AA-450A-8E98-6B3DB3D205F6}" srcOrd="6" destOrd="0" presId="urn:microsoft.com/office/officeart/2005/8/layout/vList2"/>
    <dgm:cxn modelId="{903FF1EC-0BE8-479D-B1D3-DD18D374F047}" type="presParOf" srcId="{0F7964DC-36E6-4C9C-88D3-47A834F3633C}" destId="{020CE4B8-70F4-42A1-8450-42C6F5ACAF25}" srcOrd="7" destOrd="0" presId="urn:microsoft.com/office/officeart/2005/8/layout/vList2"/>
    <dgm:cxn modelId="{6989E786-41D2-49A7-9ADE-8BEB959402FE}" type="presParOf" srcId="{0F7964DC-36E6-4C9C-88D3-47A834F3633C}" destId="{1A2889D4-FD7B-41D3-A016-E60173E8FB71}" srcOrd="8" destOrd="0" presId="urn:microsoft.com/office/officeart/2005/8/layout/vList2"/>
    <dgm:cxn modelId="{1C09205E-4345-442B-8AF4-C34D227B9E08}" type="presParOf" srcId="{0F7964DC-36E6-4C9C-88D3-47A834F3633C}" destId="{082BD224-00B8-4544-9FD5-7EFB1ED438E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1E200-3CA6-4733-A611-0B1CC299F372}">
      <dsp:nvSpPr>
        <dsp:cNvPr id="0" name=""/>
        <dsp:cNvSpPr/>
      </dsp:nvSpPr>
      <dsp:spPr>
        <a:xfrm>
          <a:off x="0" y="77919"/>
          <a:ext cx="80772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1. </a:t>
          </a:r>
          <a:r>
            <a:rPr lang="en-IN" sz="1800" b="0" i="0" u="none" kern="1200" dirty="0"/>
            <a:t>GitHub details</a:t>
          </a:r>
          <a:endParaRPr lang="en-IN" sz="1800" b="0" kern="1200" dirty="0"/>
        </a:p>
      </dsp:txBody>
      <dsp:txXfrm>
        <a:off x="21018" y="98937"/>
        <a:ext cx="8035164" cy="388524"/>
      </dsp:txXfrm>
    </dsp:sp>
    <dsp:sp modelId="{3FEBABCA-9389-401E-B272-FCA67BD95693}">
      <dsp:nvSpPr>
        <dsp:cNvPr id="0" name=""/>
        <dsp:cNvSpPr/>
      </dsp:nvSpPr>
      <dsp:spPr>
        <a:xfrm>
          <a:off x="0" y="574719"/>
          <a:ext cx="80772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2. </a:t>
          </a:r>
          <a:r>
            <a:rPr lang="en-US" sz="1800" b="0" i="0" u="none" kern="1200" dirty="0"/>
            <a:t>Project Overview</a:t>
          </a:r>
          <a:endParaRPr lang="en-IN" sz="1800" b="0" kern="1200" dirty="0"/>
        </a:p>
      </dsp:txBody>
      <dsp:txXfrm>
        <a:off x="21018" y="595737"/>
        <a:ext cx="8035164" cy="388524"/>
      </dsp:txXfrm>
    </dsp:sp>
    <dsp:sp modelId="{B47CAD2A-EC40-44A1-A5CC-57FBD698897C}">
      <dsp:nvSpPr>
        <dsp:cNvPr id="0" name=""/>
        <dsp:cNvSpPr/>
      </dsp:nvSpPr>
      <dsp:spPr>
        <a:xfrm>
          <a:off x="0" y="1071519"/>
          <a:ext cx="80772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3. Literature Survey</a:t>
          </a:r>
          <a:endParaRPr lang="en-IN" sz="1800" b="0" kern="1200" dirty="0"/>
        </a:p>
      </dsp:txBody>
      <dsp:txXfrm>
        <a:off x="21018" y="1092537"/>
        <a:ext cx="8035164" cy="388524"/>
      </dsp:txXfrm>
    </dsp:sp>
    <dsp:sp modelId="{0A5C8E04-6545-49CD-9E5D-DE210C4A567A}">
      <dsp:nvSpPr>
        <dsp:cNvPr id="0" name=""/>
        <dsp:cNvSpPr/>
      </dsp:nvSpPr>
      <dsp:spPr>
        <a:xfrm>
          <a:off x="0" y="1568319"/>
          <a:ext cx="80772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4. Exploratory Data Analysis</a:t>
          </a:r>
          <a:endParaRPr lang="en-IN" sz="1800" b="0" i="0" u="none" kern="1200" dirty="0"/>
        </a:p>
      </dsp:txBody>
      <dsp:txXfrm>
        <a:off x="21018" y="1589337"/>
        <a:ext cx="8035164" cy="388524"/>
      </dsp:txXfrm>
    </dsp:sp>
    <dsp:sp modelId="{665353FD-9B3F-4C12-A482-AEA58A146D5B}">
      <dsp:nvSpPr>
        <dsp:cNvPr id="0" name=""/>
        <dsp:cNvSpPr/>
      </dsp:nvSpPr>
      <dsp:spPr>
        <a:xfrm>
          <a:off x="0" y="2065119"/>
          <a:ext cx="80772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5. Predictive Classification Models</a:t>
          </a:r>
          <a:endParaRPr lang="en-IN" sz="1800" b="0" i="0" u="none" kern="1200" dirty="0"/>
        </a:p>
      </dsp:txBody>
      <dsp:txXfrm>
        <a:off x="21018" y="2086137"/>
        <a:ext cx="8035164" cy="388524"/>
      </dsp:txXfrm>
    </dsp:sp>
    <dsp:sp modelId="{BEF924DD-EC85-4E43-B6A7-D4550B0EA3D1}">
      <dsp:nvSpPr>
        <dsp:cNvPr id="0" name=""/>
        <dsp:cNvSpPr/>
      </dsp:nvSpPr>
      <dsp:spPr>
        <a:xfrm>
          <a:off x="0" y="2561920"/>
          <a:ext cx="80772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6. Evaluation Results</a:t>
          </a:r>
          <a:endParaRPr lang="en-IN" sz="1800" b="0" i="0" u="none" kern="1200" dirty="0"/>
        </a:p>
      </dsp:txBody>
      <dsp:txXfrm>
        <a:off x="21018" y="2582938"/>
        <a:ext cx="8035164" cy="388524"/>
      </dsp:txXfrm>
    </dsp:sp>
    <dsp:sp modelId="{56005F08-EED1-4902-B566-8F1EF3507F80}">
      <dsp:nvSpPr>
        <dsp:cNvPr id="0" name=""/>
        <dsp:cNvSpPr/>
      </dsp:nvSpPr>
      <dsp:spPr>
        <a:xfrm>
          <a:off x="0" y="3058719"/>
          <a:ext cx="80772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kern="1200" dirty="0"/>
            <a:t>7. Future Work</a:t>
          </a:r>
        </a:p>
      </dsp:txBody>
      <dsp:txXfrm>
        <a:off x="21018" y="3079737"/>
        <a:ext cx="8035164" cy="388524"/>
      </dsp:txXfrm>
    </dsp:sp>
    <dsp:sp modelId="{04088AD1-F2B2-481A-BC87-286F6DD87187}">
      <dsp:nvSpPr>
        <dsp:cNvPr id="0" name=""/>
        <dsp:cNvSpPr/>
      </dsp:nvSpPr>
      <dsp:spPr>
        <a:xfrm>
          <a:off x="0" y="3555520"/>
          <a:ext cx="80772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8. References</a:t>
          </a:r>
          <a:endParaRPr lang="en-IN" sz="1800" b="0" i="0" u="none" kern="1200" dirty="0"/>
        </a:p>
      </dsp:txBody>
      <dsp:txXfrm>
        <a:off x="21018" y="3576538"/>
        <a:ext cx="8035164" cy="388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A064-BE2D-4DC6-B2D2-84B694684F68}">
      <dsp:nvSpPr>
        <dsp:cNvPr id="0" name=""/>
        <dsp:cNvSpPr/>
      </dsp:nvSpPr>
      <dsp:spPr>
        <a:xfrm>
          <a:off x="0" y="2545"/>
          <a:ext cx="7998643" cy="3699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  <a:endParaRPr lang="en-IN" sz="1400" b="1" kern="1200" dirty="0"/>
        </a:p>
      </dsp:txBody>
      <dsp:txXfrm>
        <a:off x="18057" y="20602"/>
        <a:ext cx="7962529" cy="333788"/>
      </dsp:txXfrm>
    </dsp:sp>
    <dsp:sp modelId="{B63EDEC9-37B1-4F00-8384-6F71BA4975DE}">
      <dsp:nvSpPr>
        <dsp:cNvPr id="0" name=""/>
        <dsp:cNvSpPr/>
      </dsp:nvSpPr>
      <dsp:spPr>
        <a:xfrm>
          <a:off x="0" y="372447"/>
          <a:ext cx="7998643" cy="124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7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In the healthcare industry, the ability to accurately predict treatment outcomes based on patient clinical data can significantly enhance patient care and optimize medical resources.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This </a:t>
          </a:r>
          <a:r>
            <a:rPr lang="en-US" sz="1400" b="1" kern="1200" dirty="0"/>
            <a:t>project leverages advanced machine learning techniques  -  Natural Language Processing </a:t>
          </a:r>
          <a:r>
            <a:rPr lang="en-US" sz="1400" b="0" kern="1200" dirty="0"/>
            <a:t>to predict the most suitable treatment </a:t>
          </a:r>
          <a:r>
            <a:rPr lang="en-US" sz="1400" kern="1200" dirty="0"/>
            <a:t>for patients based on their comprehensive clinical history and current medical condition. 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</dsp:txBody>
      <dsp:txXfrm>
        <a:off x="0" y="372447"/>
        <a:ext cx="7998643" cy="1249390"/>
      </dsp:txXfrm>
    </dsp:sp>
    <dsp:sp modelId="{010495A4-405B-431E-9FFD-C31FE54E9B21}">
      <dsp:nvSpPr>
        <dsp:cNvPr id="0" name=""/>
        <dsp:cNvSpPr/>
      </dsp:nvSpPr>
      <dsp:spPr>
        <a:xfrm>
          <a:off x="0" y="1621838"/>
          <a:ext cx="7998643" cy="36990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  <a:endParaRPr lang="en-IN" sz="1400" b="1" kern="1200" dirty="0"/>
        </a:p>
      </dsp:txBody>
      <dsp:txXfrm>
        <a:off x="18057" y="1639895"/>
        <a:ext cx="7962529" cy="333788"/>
      </dsp:txXfrm>
    </dsp:sp>
    <dsp:sp modelId="{5FC4D987-6341-4F60-9682-68C6A35C617D}">
      <dsp:nvSpPr>
        <dsp:cNvPr id="0" name=""/>
        <dsp:cNvSpPr/>
      </dsp:nvSpPr>
      <dsp:spPr>
        <a:xfrm>
          <a:off x="0" y="1991740"/>
          <a:ext cx="7998643" cy="1308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7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The primary objective of this project is to </a:t>
          </a:r>
          <a:r>
            <a:rPr lang="en-US" sz="1400" b="1" kern="1200" dirty="0"/>
            <a:t>develop a robust predictive model </a:t>
          </a:r>
          <a:r>
            <a:rPr lang="en-US" sz="1400" kern="1200" dirty="0"/>
            <a:t>that can analyze extensive </a:t>
          </a:r>
          <a:r>
            <a:rPr lang="en-US" sz="1400" b="1" kern="1200" dirty="0"/>
            <a:t>textual clinical data </a:t>
          </a:r>
          <a:r>
            <a:rPr lang="en-US" sz="1400" kern="1200" dirty="0"/>
            <a:t>and accurately </a:t>
          </a:r>
          <a:r>
            <a:rPr lang="en-US" sz="1400" b="1" kern="1200" dirty="0"/>
            <a:t>predict the appropriate treatment name</a:t>
          </a:r>
          <a:r>
            <a:rPr lang="en-US" sz="1400" kern="1200" dirty="0"/>
            <a:t>. 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The predictive model is designed to process and interpret complex medical information like patient demographics, physiological context, visit motivation, diagnosis results, and related conditions. 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The ultimate goal is to provide precise treatment recommendations based on data-driven insights.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</dsp:txBody>
      <dsp:txXfrm>
        <a:off x="0" y="1991740"/>
        <a:ext cx="7998643" cy="1308884"/>
      </dsp:txXfrm>
    </dsp:sp>
    <dsp:sp modelId="{1D0028D8-2326-482B-A932-1AF2FCE13EAE}">
      <dsp:nvSpPr>
        <dsp:cNvPr id="0" name=""/>
        <dsp:cNvSpPr/>
      </dsp:nvSpPr>
      <dsp:spPr>
        <a:xfrm>
          <a:off x="0" y="3300625"/>
          <a:ext cx="7998643" cy="36990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 Source</a:t>
          </a:r>
          <a:endParaRPr lang="en-IN" sz="1400" b="1" kern="1200" dirty="0"/>
        </a:p>
      </dsp:txBody>
      <dsp:txXfrm>
        <a:off x="18057" y="3318682"/>
        <a:ext cx="7962529" cy="333788"/>
      </dsp:txXfrm>
    </dsp:sp>
    <dsp:sp modelId="{1DC22C91-085D-4878-83E5-863CDACFB78F}">
      <dsp:nvSpPr>
        <dsp:cNvPr id="0" name=""/>
        <dsp:cNvSpPr/>
      </dsp:nvSpPr>
      <dsp:spPr>
        <a:xfrm>
          <a:off x="0" y="3670527"/>
          <a:ext cx="7998643" cy="60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7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The dataset used in this project is sourced from Hugging Face, specifically the augmented clinical notes dataset ( </a:t>
          </a:r>
          <a:r>
            <a:rPr lang="en-IN" sz="1400" kern="1200" dirty="0">
              <a:hlinkClick xmlns:r="http://schemas.openxmlformats.org/officeDocument/2006/relationships" r:id="rId1"/>
            </a:rPr>
            <a:t>AGBonnet/augmented-clinical-notes · Datasets at Hugging Face</a:t>
          </a:r>
          <a:r>
            <a:rPr lang="en-US" sz="1400" kern="1200" dirty="0"/>
            <a:t>). </a:t>
          </a:r>
          <a:r>
            <a:rPr lang="en-US" sz="1400" b="1" kern="1200" dirty="0"/>
            <a:t>This dataset comprises a wide array of textual and numerical clinical features of patients</a:t>
          </a:r>
          <a:r>
            <a:rPr lang="en-IN" sz="1400" b="1" kern="1200" dirty="0"/>
            <a:t>. </a:t>
          </a:r>
        </a:p>
      </dsp:txBody>
      <dsp:txXfrm>
        <a:off x="0" y="3670527"/>
        <a:ext cx="7998643" cy="604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A064-BE2D-4DC6-B2D2-84B694684F68}">
      <dsp:nvSpPr>
        <dsp:cNvPr id="0" name=""/>
        <dsp:cNvSpPr/>
      </dsp:nvSpPr>
      <dsp:spPr>
        <a:xfrm>
          <a:off x="0" y="4200"/>
          <a:ext cx="7998643" cy="2964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Data Selection</a:t>
          </a:r>
        </a:p>
      </dsp:txBody>
      <dsp:txXfrm>
        <a:off x="14471" y="18671"/>
        <a:ext cx="7969701" cy="267507"/>
      </dsp:txXfrm>
    </dsp:sp>
    <dsp:sp modelId="{CCAC3694-0CCF-4FF4-824B-76B0DAC96F74}">
      <dsp:nvSpPr>
        <dsp:cNvPr id="0" name=""/>
        <dsp:cNvSpPr/>
      </dsp:nvSpPr>
      <dsp:spPr>
        <a:xfrm>
          <a:off x="0" y="300649"/>
          <a:ext cx="7998643" cy="5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7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 subset of the original dataset was selected to ensure manageable data size and relevance.</a:t>
          </a:r>
          <a:endParaRPr lang="en-US" sz="1400" b="1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The selected subset consists of 17,000 records, 11 columns and </a:t>
          </a:r>
          <a:r>
            <a:rPr lang="en-US" sz="1400" b="1" kern="1200" dirty="0"/>
            <a:t>100 treatment classes</a:t>
          </a:r>
          <a:r>
            <a:rPr lang="en-US" sz="1400" kern="1200" dirty="0"/>
            <a:t>.</a:t>
          </a:r>
          <a:endParaRPr lang="en-IN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</dsp:txBody>
      <dsp:txXfrm>
        <a:off x="0" y="300649"/>
        <a:ext cx="7998643" cy="556274"/>
      </dsp:txXfrm>
    </dsp:sp>
    <dsp:sp modelId="{4FD0C8BF-7445-4769-8E62-487F3FBB0FB5}">
      <dsp:nvSpPr>
        <dsp:cNvPr id="0" name=""/>
        <dsp:cNvSpPr/>
      </dsp:nvSpPr>
      <dsp:spPr>
        <a:xfrm>
          <a:off x="0" y="856923"/>
          <a:ext cx="7998643" cy="296449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Data Pre - processing</a:t>
          </a:r>
        </a:p>
      </dsp:txBody>
      <dsp:txXfrm>
        <a:off x="14471" y="871394"/>
        <a:ext cx="7969701" cy="267507"/>
      </dsp:txXfrm>
    </dsp:sp>
    <dsp:sp modelId="{73327948-5AF1-4908-BB07-52D1CF71A8DE}">
      <dsp:nvSpPr>
        <dsp:cNvPr id="0" name=""/>
        <dsp:cNvSpPr/>
      </dsp:nvSpPr>
      <dsp:spPr>
        <a:xfrm>
          <a:off x="0" y="1153372"/>
          <a:ext cx="7998643" cy="5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7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Given that the dataset is primarily textual, several preprocessing steps were undertaken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Removing stop words, eliminating punctuation,</a:t>
          </a:r>
          <a:r>
            <a:rPr lang="en-US" sz="1400" b="0" kern="1200" dirty="0"/>
            <a:t> and</a:t>
          </a:r>
          <a:r>
            <a:rPr lang="en-US" sz="1400" b="1" kern="1200" dirty="0"/>
            <a:t> performing lemmatization </a:t>
          </a:r>
          <a:r>
            <a:rPr lang="en-US" sz="1400" kern="1200" dirty="0"/>
            <a:t>to standardize the text.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1153372"/>
        <a:ext cx="7998643" cy="556274"/>
      </dsp:txXfrm>
    </dsp:sp>
    <dsp:sp modelId="{27C4A841-66A3-47B9-A7EF-D9D00827B208}">
      <dsp:nvSpPr>
        <dsp:cNvPr id="0" name=""/>
        <dsp:cNvSpPr/>
      </dsp:nvSpPr>
      <dsp:spPr>
        <a:xfrm>
          <a:off x="0" y="1709646"/>
          <a:ext cx="7998643" cy="29644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Feature Engineering</a:t>
          </a:r>
        </a:p>
      </dsp:txBody>
      <dsp:txXfrm>
        <a:off x="14471" y="1724117"/>
        <a:ext cx="7969701" cy="267507"/>
      </dsp:txXfrm>
    </dsp:sp>
    <dsp:sp modelId="{C917F8E3-ACB1-4D2D-85C3-5C026514663E}">
      <dsp:nvSpPr>
        <dsp:cNvPr id="0" name=""/>
        <dsp:cNvSpPr/>
      </dsp:nvSpPr>
      <dsp:spPr>
        <a:xfrm>
          <a:off x="0" y="2006096"/>
          <a:ext cx="7998643" cy="524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7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Creating relevant features using </a:t>
          </a:r>
          <a:r>
            <a:rPr lang="en-US" sz="1400" b="1" kern="1200" dirty="0"/>
            <a:t>TF-IDF Vectorizer</a:t>
          </a:r>
          <a:r>
            <a:rPr lang="en-US" sz="1400" kern="1200" dirty="0"/>
            <a:t>. This converts text data into numerical features and captures the importance of words in documents relative to the entire dataset.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2006096"/>
        <a:ext cx="7998643" cy="524487"/>
      </dsp:txXfrm>
    </dsp:sp>
    <dsp:sp modelId="{DC306AE0-99AA-450A-8E98-6B3DB3D205F6}">
      <dsp:nvSpPr>
        <dsp:cNvPr id="0" name=""/>
        <dsp:cNvSpPr/>
      </dsp:nvSpPr>
      <dsp:spPr>
        <a:xfrm>
          <a:off x="0" y="2530583"/>
          <a:ext cx="7998643" cy="296449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Model Development</a:t>
          </a:r>
        </a:p>
      </dsp:txBody>
      <dsp:txXfrm>
        <a:off x="14471" y="2545054"/>
        <a:ext cx="7969701" cy="267507"/>
      </dsp:txXfrm>
    </dsp:sp>
    <dsp:sp modelId="{020CE4B8-70F4-42A1-8450-42C6F5ACAF25}">
      <dsp:nvSpPr>
        <dsp:cNvPr id="0" name=""/>
        <dsp:cNvSpPr/>
      </dsp:nvSpPr>
      <dsp:spPr>
        <a:xfrm>
          <a:off x="0" y="2827032"/>
          <a:ext cx="7998643" cy="5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7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Training </a:t>
          </a:r>
          <a:r>
            <a:rPr lang="en-US" sz="1400" b="1" kern="1200" dirty="0"/>
            <a:t>a Random Forest Classifier</a:t>
          </a:r>
          <a:r>
            <a:rPr lang="en-US" sz="1400" kern="1200" dirty="0"/>
            <a:t>, a robust algorithm that handles datasets with high dimensionality.</a:t>
          </a:r>
          <a:endParaRPr lang="en-US" sz="1400" b="1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Fine-tuning Model Parameters such as the number of trees, maximum depth, and feature selection.</a:t>
          </a:r>
          <a:endParaRPr lang="en-US" sz="1400" b="1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</dsp:txBody>
      <dsp:txXfrm>
        <a:off x="0" y="2827032"/>
        <a:ext cx="7998643" cy="556274"/>
      </dsp:txXfrm>
    </dsp:sp>
    <dsp:sp modelId="{1A2889D4-FD7B-41D3-A016-E60173E8FB71}">
      <dsp:nvSpPr>
        <dsp:cNvPr id="0" name=""/>
        <dsp:cNvSpPr/>
      </dsp:nvSpPr>
      <dsp:spPr>
        <a:xfrm>
          <a:off x="0" y="3383306"/>
          <a:ext cx="7998643" cy="29644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Evaluation:</a:t>
          </a:r>
          <a:endParaRPr lang="en-US" sz="1600" b="1" kern="1200" dirty="0"/>
        </a:p>
      </dsp:txBody>
      <dsp:txXfrm>
        <a:off x="14471" y="3397777"/>
        <a:ext cx="7969701" cy="267507"/>
      </dsp:txXfrm>
    </dsp:sp>
    <dsp:sp modelId="{082BD224-00B8-4544-9FD5-7EFB1ED438E4}">
      <dsp:nvSpPr>
        <dsp:cNvPr id="0" name=""/>
        <dsp:cNvSpPr/>
      </dsp:nvSpPr>
      <dsp:spPr>
        <a:xfrm>
          <a:off x="0" y="3679755"/>
          <a:ext cx="7998643" cy="5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57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kern="1200" dirty="0"/>
            <a:t>Splitting the dataset into an 80-20% train-test split to evaluate model performance on unseen data.</a:t>
          </a:r>
          <a:endParaRPr lang="en-IN" sz="1400" b="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kern="1200" dirty="0"/>
            <a:t>Performing cross-validation to ensure the model's robustness and reliability.</a:t>
          </a:r>
          <a:endParaRPr lang="en-IN" sz="1400" b="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kern="1200" dirty="0"/>
            <a:t>Assessing the model's performance using </a:t>
          </a:r>
          <a:r>
            <a:rPr lang="en-US" sz="1400" b="1" kern="1200" dirty="0"/>
            <a:t>accuracy, F1-score and AUC.</a:t>
          </a:r>
          <a:endParaRPr lang="en-IN" sz="1400" b="1" kern="1200" dirty="0"/>
        </a:p>
      </dsp:txBody>
      <dsp:txXfrm>
        <a:off x="0" y="3679755"/>
        <a:ext cx="7998643" cy="556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B5B3FC-D259-4339-B80E-3202CA0E79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C71E3-9681-4FD2-8D7A-D1CF620D9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C42527-8CB2-4B15-A023-2BC6DAF79A16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20833-BE26-409D-977C-70F1EE82E3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BEA6B-0C64-42E5-9E64-21C8B8DDE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518A1C-3D7A-4D93-87CB-929567B29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E9C9D1-FF53-4A1F-B1AC-C553C465C0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10D0F-6CF9-4371-BFF6-87FD774BB1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E9C981-B83C-43FE-BAC2-886B2E289F95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6C0587-BAD1-4F27-AE41-8F616658E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CFA256-6831-4BFA-8360-3E04C7D4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1D6E-799F-469D-AE51-4A6D5AA5EE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090E3-AF64-4FF8-AE87-9C351B090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048AD9-4560-411A-985C-A5A70006F2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54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713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990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5190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4172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458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5467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524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0079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666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80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095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134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107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946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02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46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584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48AD9-4560-411A-985C-A5A70006F240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02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2057-F365-401A-BCBD-AB15783D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F9DCA33-D365-4FE0-81A7-27A770F66A96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5D79-0C34-4DF6-BBDC-31C8100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9590-BA39-44A9-93FC-5BE7E92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511B927-7FF2-4960-929B-A359A8EEEE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7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C3E9-7643-4106-9235-158C4081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191881F-57E7-4550-B97D-30CE246C02F7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4D46-BD71-4228-8B81-02FE9B89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D9BD-9409-4A26-8EBF-F6660E10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43F76E3-2BF3-49EA-971E-CF7ADDEFEA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8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DF32-E195-45A1-9189-8459B6B7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DC6BF1C-C9DC-4FDC-AC80-181CC916068F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3FF7-D3CC-4F03-A430-CB6A16C6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C1D2-7D8E-456B-A40C-C58E3438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FC85001-6B94-4565-8898-C6E5096DD6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05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68AF-BA65-4F09-A35A-7EF98513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4B927C0-26D1-4F68-B12B-5B0CF161EE9E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C241-3308-4E50-AFE6-41F07D07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CFCB-F036-4B0A-97A9-C6DEC65D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BC21EAA-49E6-4B6F-A4FB-986EE655E2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17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93C7-E7FB-4767-988A-0F37584B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AA0E657-A5C6-4D8A-8EB1-623EA37EA730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C0D7-29E8-4D75-BDDF-7AE96B42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2663-68A6-4797-84DB-D26E42FB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46BBD96-78D1-4DAB-9705-F30109DE13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199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C3F7-D3E6-4B8A-9FC8-686FB25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BBD917D-4136-45A5-9DAF-6C2EC9D971F2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1188-20BA-4A33-9B4E-7AFE8130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CD8B-E93C-4D9E-9F3B-750296C1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9052D72-5FD4-49A6-A517-AE78A399A7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4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FACBC-AAFE-47B6-8224-050D1DC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AF08184-8FEF-4510-A049-660951F33C3B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1A29-EAAC-4E7D-A62C-A16B33B6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BE737-5761-4E35-988C-A3129052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4EBC236-076A-4346-B038-81299B1633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553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AC781-FDD7-4F13-A968-5D276B12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2A00367-7EB8-4DA2-BB56-91F3C8FCB906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AADF-155E-468D-BA96-B02325C6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58EBA-3ABC-4BE3-B35D-AAB683BD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41FEE62-1536-488B-A5ED-1A9A4DF15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3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321F5-2035-4595-8727-F764CB79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6D177C7-4872-403D-A96A-55A60FDC6B11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D3146-A107-48C9-BC57-A2089776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CB8C7-112A-4CA2-90E1-88A9E8A4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D9915B2-AFAF-4FAD-94CC-611F11408D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27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494A-7ADC-4FA7-819E-2834B48F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0873DEA-835A-4693-AB30-4D711BADE628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0E911-1F1A-4E8E-92BC-42B9DFFA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4738-0DC7-44F4-AC48-B3C7484B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640BD9F-D079-450E-88AD-DC576E6B6B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060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AF76-E1B3-4C6A-B002-DBA75AA0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EB4572D-4921-4BB3-A5A2-5794794B51CD}" type="datetimeFigureOut">
              <a:rPr lang="en-US" altLang="en-US"/>
              <a:pPr>
                <a:defRPr/>
              </a:pPr>
              <a:t>7/12/2024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BB14-104E-4645-8A67-FB06A31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9F09-A480-40E9-8BDF-ADF19F2E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26F9262-4E28-443D-82A7-AE52F302D1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3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FCA1CB5-AD55-414D-BABE-364829FE70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8C33E8-B18F-48E0-A271-411F5DA7A6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F79B9-C119-4F47-A077-AC2003ACFBAE}"/>
              </a:ext>
            </a:extLst>
          </p:cNvPr>
          <p:cNvSpPr/>
          <p:nvPr userDrawn="1"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6D138-FA02-442D-AE68-5EAD317AF5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 descr="UMBClogo_offset_cmyk-W.eps">
            <a:extLst>
              <a:ext uri="{FF2B5EF4-FFF2-40B4-BE49-F238E27FC236}">
                <a16:creationId xmlns:a16="http://schemas.microsoft.com/office/drawing/2014/main" id="{79F71F7E-0737-45BA-9B8A-863FC040F9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10">
            <a:extLst>
              <a:ext uri="{FF2B5EF4-FFF2-40B4-BE49-F238E27FC236}">
                <a16:creationId xmlns:a16="http://schemas.microsoft.com/office/drawing/2014/main" id="{5D058375-1D84-4824-97BF-2F976086C7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>
                <a:latin typeface="Arial" charset="0"/>
              </a:rPr>
              <a:t>www.umbc.edu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DA649-C2C1-4BF8-830F-F9416E1C0507}"/>
              </a:ext>
            </a:extLst>
          </p:cNvPr>
          <p:cNvSpPr/>
          <p:nvPr userDrawn="1"/>
        </p:nvSpPr>
        <p:spPr>
          <a:xfrm>
            <a:off x="7209060" y="581728"/>
            <a:ext cx="1930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dirty="0">
                <a:solidFill>
                  <a:srgbClr val="FFC000"/>
                </a:solidFill>
              </a:rPr>
              <a:t>Data 606– Capstone Data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tejam/Capstone_Tea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GBonnet/augmented-clinical-notes" TargetMode="External"/><Relationship Id="rId7" Type="http://schemas.openxmlformats.org/officeDocument/2006/relationships/hyperlink" Target="https://www.cdc.gov/phlp/php/resources/health-insurance-portability-and-accountability-act-of-1996-hipaa.html?CDC_AAref_Val=https://www.cdc.gov/phlp/publications/topic/hipaa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atasets/AGBonnet/augmented-clinical-notes/blob/main/report.pdf" TargetMode="External"/><Relationship Id="rId5" Type="http://schemas.openxmlformats.org/officeDocument/2006/relationships/hyperlink" Target="https://arxiv.org/abs/2310.15959" TargetMode="External"/><Relationship Id="rId4" Type="http://schemas.openxmlformats.org/officeDocument/2006/relationships/hyperlink" Target="https://arxiv.org/abs/2202.13876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ritejam/Capstone_Tea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GBonnet/augmented-clinical-not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10.15959" TargetMode="External"/><Relationship Id="rId4" Type="http://schemas.openxmlformats.org/officeDocument/2006/relationships/hyperlink" Target="https://arxiv.org/abs/2202.1387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7F15-432F-8404-B743-8EF76665B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51" y="1508283"/>
            <a:ext cx="7772400" cy="2677211"/>
          </a:xfrm>
        </p:spPr>
        <p:txBody>
          <a:bodyPr/>
          <a:lstStyle/>
          <a:p>
            <a:pPr algn="l"/>
            <a:br>
              <a:rPr lang="en-IN" sz="2800" dirty="0"/>
            </a:br>
            <a:r>
              <a:rPr lang="en-IN" sz="2800" dirty="0"/>
              <a:t>Project Title:-</a:t>
            </a:r>
            <a:br>
              <a:rPr lang="en-IN" sz="2800" dirty="0"/>
            </a:br>
            <a:r>
              <a:rPr lang="en-IN" sz="3000" b="1" dirty="0"/>
              <a:t>Predicting Treatment Outcomes from Patient Clinical data</a:t>
            </a:r>
            <a:br>
              <a:rPr lang="en-IN" sz="3000" b="1" dirty="0"/>
            </a:br>
            <a:br>
              <a:rPr lang="en-IN" sz="3000" b="1" dirty="0"/>
            </a:br>
            <a:r>
              <a:rPr lang="en-IN" sz="1800" dirty="0"/>
              <a:t>GitHub link : </a:t>
            </a:r>
            <a:r>
              <a:rPr lang="en-IN" sz="1800" dirty="0">
                <a:hlinkClick r:id="rId2"/>
              </a:rPr>
              <a:t>https://github.com/Sritejam/Capstone_TeamE</a:t>
            </a:r>
            <a:br>
              <a:rPr lang="en-IN" sz="3000" dirty="0"/>
            </a:br>
            <a:endParaRPr lang="en-IN" sz="3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3FA0-2A30-580F-51A9-759A5514C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08566"/>
              </p:ext>
            </p:extLst>
          </p:nvPr>
        </p:nvGraphicFramePr>
        <p:xfrm>
          <a:off x="641022" y="4309883"/>
          <a:ext cx="735290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2908">
                  <a:extLst>
                    <a:ext uri="{9D8B030D-6E8A-4147-A177-3AD203B41FA5}">
                      <a16:colId xmlns:a16="http://schemas.microsoft.com/office/drawing/2014/main" val="300182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Prepared by- Team 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34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 Ayushi Bhujade (ZG28331)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2. Nimit Tolia (YT29650)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3.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Sriteja Madishetty (VT76695)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42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5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04. EXPLORATORY DATA ANALYSIS - Gender Distribution (3)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E89EF-64F5-4B5A-BB85-F81056355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3" y="2048573"/>
            <a:ext cx="4136229" cy="24618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88FB6-734F-4127-97AC-674C808EC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439" y="2841812"/>
            <a:ext cx="3477938" cy="3319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79D8E8-42C7-46B6-9063-2E594A7B2459}"/>
              </a:ext>
            </a:extLst>
          </p:cNvPr>
          <p:cNvSpPr txBox="1"/>
          <p:nvPr/>
        </p:nvSpPr>
        <p:spPr>
          <a:xfrm>
            <a:off x="2147582" y="4548643"/>
            <a:ext cx="62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Fig (i)</a:t>
            </a:r>
            <a:endParaRPr lang="en-IN" sz="12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6A38C-5C93-439A-B42C-F8D373C7D08E}"/>
              </a:ext>
            </a:extLst>
          </p:cNvPr>
          <p:cNvSpPr txBox="1"/>
          <p:nvPr/>
        </p:nvSpPr>
        <p:spPr>
          <a:xfrm>
            <a:off x="6741520" y="6160901"/>
            <a:ext cx="62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Fig (ii)</a:t>
            </a:r>
            <a:endParaRPr lang="en-IN" sz="12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364D8-6A23-4601-A2DB-2B3E0E196222}"/>
              </a:ext>
            </a:extLst>
          </p:cNvPr>
          <p:cNvSpPr txBox="1"/>
          <p:nvPr/>
        </p:nvSpPr>
        <p:spPr>
          <a:xfrm>
            <a:off x="773107" y="5437515"/>
            <a:ext cx="3272791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</a:rPr>
              <a:t>Action</a:t>
            </a:r>
            <a:r>
              <a:rPr lang="en-US" sz="1400" dirty="0">
                <a:latin typeface="+mn-lt"/>
              </a:rPr>
              <a:t>: Normalize Gender Representation to two major categories: Male, Female</a:t>
            </a:r>
            <a:endParaRPr lang="en-US" sz="1400" dirty="0">
              <a:highlight>
                <a:srgbClr val="FFFF00"/>
              </a:highlight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84CB67-11CC-47D9-A441-016D1D7F9A3E}"/>
              </a:ext>
            </a:extLst>
          </p:cNvPr>
          <p:cNvCxnSpPr/>
          <p:nvPr/>
        </p:nvCxnSpPr>
        <p:spPr>
          <a:xfrm>
            <a:off x="1030941" y="4548643"/>
            <a:ext cx="0" cy="8122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F2AF73-8E63-4027-86C1-9D5DDF1EBB66}"/>
              </a:ext>
            </a:extLst>
          </p:cNvPr>
          <p:cNvCxnSpPr>
            <a:cxnSpLocks/>
          </p:cNvCxnSpPr>
          <p:nvPr/>
        </p:nvCxnSpPr>
        <p:spPr>
          <a:xfrm>
            <a:off x="4159623" y="5699125"/>
            <a:ext cx="1021977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9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310282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04. EXPLORATORY DATA ANALYSIS - Top Diagnosis Conditions (4)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447E1-BA7A-4DC0-A4DB-E72C95B2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44" y="1730188"/>
            <a:ext cx="6489375" cy="479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04. EXPLORATORY DATA ANALYSIS - Major visit motivations (5)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C2E18-2B91-4940-A0E3-162873D3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02" y="3389913"/>
            <a:ext cx="7799392" cy="2096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1C754D-8242-4791-8A4B-A76E674D9335}"/>
              </a:ext>
            </a:extLst>
          </p:cNvPr>
          <p:cNvSpPr txBox="1"/>
          <p:nvPr/>
        </p:nvSpPr>
        <p:spPr>
          <a:xfrm>
            <a:off x="735106" y="2026025"/>
            <a:ext cx="7951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</a:rPr>
              <a:t>Topic Discovery: </a:t>
            </a:r>
            <a:r>
              <a:rPr lang="en-US" sz="1400" dirty="0">
                <a:latin typeface="+mn-lt"/>
              </a:rPr>
              <a:t>Applied Latent Dirichlet Allocation (LDA) to the "visit_motivation" column to uncover hidden topics or themes within the text data.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Insight Generation</a:t>
            </a:r>
            <a:r>
              <a:rPr lang="en-US" sz="1400" dirty="0">
                <a:latin typeface="+mn-lt"/>
              </a:rPr>
              <a:t>: LDA allows to gain insights into the common reasons behind medical visits, in understanding patterns and trends in patient concerns or clinical focuses</a:t>
            </a:r>
            <a:endParaRPr lang="en-IN" sz="14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31E4A-3F00-4881-917C-C1EF196C37EF}"/>
              </a:ext>
            </a:extLst>
          </p:cNvPr>
          <p:cNvSpPr txBox="1"/>
          <p:nvPr/>
        </p:nvSpPr>
        <p:spPr>
          <a:xfrm>
            <a:off x="4110851" y="5534764"/>
            <a:ext cx="62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Fig (i)</a:t>
            </a:r>
            <a:endParaRPr lang="en-IN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792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04. EXPLORATORY DATA ANALYSIS - Identify diagnosis tests (6)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C754D-8242-4791-8A4B-A76E674D9335}"/>
              </a:ext>
            </a:extLst>
          </p:cNvPr>
          <p:cNvSpPr txBox="1"/>
          <p:nvPr/>
        </p:nvSpPr>
        <p:spPr>
          <a:xfrm>
            <a:off x="735106" y="2026025"/>
            <a:ext cx="7951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Identifying Medical Topics: 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A</a:t>
            </a:r>
            <a:r>
              <a:rPr lang="en-US" sz="1400" dirty="0"/>
              <a:t>pplying LDA to diagnosis texts helps identify common themes or topics within medical diagnoses.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Insight Generation</a:t>
            </a:r>
            <a:r>
              <a:rPr lang="en-US" sz="1400" dirty="0">
                <a:latin typeface="+mn-lt"/>
              </a:rPr>
              <a:t>: </a:t>
            </a:r>
            <a:r>
              <a:rPr lang="en-US" sz="1400" dirty="0"/>
              <a:t>LDA-generated topics helps to understand the distribution of diagnoses across patient populations.</a:t>
            </a:r>
            <a:endParaRPr lang="en-IN" sz="14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31E4A-3F00-4881-917C-C1EF196C37EF}"/>
              </a:ext>
            </a:extLst>
          </p:cNvPr>
          <p:cNvSpPr txBox="1"/>
          <p:nvPr/>
        </p:nvSpPr>
        <p:spPr>
          <a:xfrm>
            <a:off x="4083177" y="4520292"/>
            <a:ext cx="62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Fig (i)</a:t>
            </a:r>
            <a:endParaRPr lang="en-IN" sz="1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B7EA6-2D8A-4620-B780-C8226C99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" y="3333272"/>
            <a:ext cx="8020872" cy="1035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870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04. EXPLORATORY DATA ANALYSIS - Code for LDA (7)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31E4A-3F00-4881-917C-C1EF196C37EF}"/>
              </a:ext>
            </a:extLst>
          </p:cNvPr>
          <p:cNvSpPr txBox="1"/>
          <p:nvPr/>
        </p:nvSpPr>
        <p:spPr>
          <a:xfrm>
            <a:off x="3944224" y="6184159"/>
            <a:ext cx="62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Fig (i)</a:t>
            </a:r>
            <a:endParaRPr lang="en-IN" sz="12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5F2159-9341-4989-9553-7D8E6365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39" y="1784411"/>
            <a:ext cx="7020844" cy="43755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404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58875"/>
            <a:ext cx="8543366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04. EXPLORATORY DATA ANALYSIS - Popular Treatments (8)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8694E-680E-46BF-AEEE-0E50BFA4C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7"/>
          <a:stretch/>
        </p:blipFill>
        <p:spPr>
          <a:xfrm>
            <a:off x="107571" y="1685365"/>
            <a:ext cx="8910265" cy="48461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05. PREDICTIVE MODEL DEVELOPMENT (1)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0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05. PREDICTIVE MODEL DEVELOPMENT (2)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7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06. EVALUATION RESULTS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7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07. FUTURE WORK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8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TABLE OF CONTENT</a:t>
            </a:r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21370E-9B75-A60D-64D2-ACE6A92CB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88149"/>
              </p:ext>
            </p:extLst>
          </p:nvPr>
        </p:nvGraphicFramePr>
        <p:xfrm>
          <a:off x="533400" y="1806642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78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403996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08. REFERENCES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D6B3-E8E1-D75E-952A-0A90FE9F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hlinkClick r:id="rId3"/>
              </a:rPr>
              <a:t>https://huggingface.co/datasets/AGBonnet/augmented-clinical-notes</a:t>
            </a:r>
            <a:endParaRPr lang="en-IN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hlinkClick r:id="rId4"/>
              </a:rPr>
              <a:t>https://arxiv.org/abs/2202.13876</a:t>
            </a:r>
            <a:endParaRPr lang="en-IN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hlinkClick r:id="rId5"/>
              </a:rPr>
              <a:t>https://arxiv.org/abs/2310.15959</a:t>
            </a:r>
            <a:endParaRPr lang="en-IN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hlinkClick r:id="rId6"/>
              </a:rPr>
              <a:t>https://huggingface.co/datasets/AGBonnet/augmented-clinical-notes/blob/main/report.pdf</a:t>
            </a:r>
            <a:endParaRPr lang="en-IN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>
                <a:hlinkClick r:id="rId7"/>
              </a:rPr>
              <a:t>https://www.cdc.gov/phlp/php/resources/health-insurance-portability-and-accountability-act-of-1996-hipaa.html?CDC_AAref_Val=https://www.cdc.gov/phlp/publications/topic/hipaa.html</a:t>
            </a:r>
            <a:endParaRPr lang="en-IN" sz="1200" dirty="0"/>
          </a:p>
          <a:p>
            <a:pPr marL="0" indent="0" algn="just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8574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64DE-1618-1A90-C853-DAFAFF09C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90301"/>
            <a:ext cx="7772400" cy="1470025"/>
          </a:xfrm>
        </p:spPr>
        <p:txBody>
          <a:bodyPr/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623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01. GITHUB DETAILS (to bee changed in the end)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69F15-4316-43DF-9DE3-EBCB4AFEF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4"/>
          <a:stretch/>
        </p:blipFill>
        <p:spPr>
          <a:xfrm>
            <a:off x="569065" y="2347279"/>
            <a:ext cx="6642437" cy="3941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DAD61-F909-48D9-A523-DACF1B5B0413}"/>
              </a:ext>
            </a:extLst>
          </p:cNvPr>
          <p:cNvSpPr txBox="1"/>
          <p:nvPr/>
        </p:nvSpPr>
        <p:spPr>
          <a:xfrm>
            <a:off x="457200" y="1794963"/>
            <a:ext cx="735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GitHub link: </a:t>
            </a:r>
            <a:r>
              <a:rPr lang="en-IN" sz="1800" dirty="0">
                <a:hlinkClick r:id="rId4"/>
              </a:rPr>
              <a:t>https://github.com/Sritejam/Capstone_TeamE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24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02. PROJECT OVERVIEW (1)</a:t>
            </a:r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50B798-AB82-4F06-AA59-966749530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646150"/>
              </p:ext>
            </p:extLst>
          </p:nvPr>
        </p:nvGraphicFramePr>
        <p:xfrm>
          <a:off x="457199" y="1877766"/>
          <a:ext cx="7998643" cy="4277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22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02. PROJECT OVERVIEW  - Methodology (2)</a:t>
            </a:r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50B798-AB82-4F06-AA59-966749530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000047"/>
              </p:ext>
            </p:extLst>
          </p:nvPr>
        </p:nvGraphicFramePr>
        <p:xfrm>
          <a:off x="457199" y="1877766"/>
          <a:ext cx="7998643" cy="4240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9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03. LITERATURE SURVEY (1)</a:t>
            </a:r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D28FFA-F787-4AE6-B3EB-11DAA062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20456"/>
              </p:ext>
            </p:extLst>
          </p:nvPr>
        </p:nvGraphicFramePr>
        <p:xfrm>
          <a:off x="546757" y="1752523"/>
          <a:ext cx="8140043" cy="446264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490430">
                  <a:extLst>
                    <a:ext uri="{9D8B030D-6E8A-4147-A177-3AD203B41FA5}">
                      <a16:colId xmlns:a16="http://schemas.microsoft.com/office/drawing/2014/main" val="31610652"/>
                    </a:ext>
                  </a:extLst>
                </a:gridCol>
                <a:gridCol w="1643295">
                  <a:extLst>
                    <a:ext uri="{9D8B030D-6E8A-4147-A177-3AD203B41FA5}">
                      <a16:colId xmlns:a16="http://schemas.microsoft.com/office/drawing/2014/main" val="817504814"/>
                    </a:ext>
                  </a:extLst>
                </a:gridCol>
                <a:gridCol w="1863039">
                  <a:extLst>
                    <a:ext uri="{9D8B030D-6E8A-4147-A177-3AD203B41FA5}">
                      <a16:colId xmlns:a16="http://schemas.microsoft.com/office/drawing/2014/main" val="3988538185"/>
                    </a:ext>
                  </a:extLst>
                </a:gridCol>
                <a:gridCol w="2159214">
                  <a:extLst>
                    <a:ext uri="{9D8B030D-6E8A-4147-A177-3AD203B41FA5}">
                      <a16:colId xmlns:a16="http://schemas.microsoft.com/office/drawing/2014/main" val="4252081854"/>
                    </a:ext>
                  </a:extLst>
                </a:gridCol>
                <a:gridCol w="984065">
                  <a:extLst>
                    <a:ext uri="{9D8B030D-6E8A-4147-A177-3AD203B41FA5}">
                      <a16:colId xmlns:a16="http://schemas.microsoft.com/office/drawing/2014/main" val="3843087521"/>
                    </a:ext>
                  </a:extLst>
                </a:gridCol>
              </a:tblGrid>
              <a:tr h="3354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Project/Study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Objective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Techniques Used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Key Contributions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References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03119210"/>
                  </a:ext>
                </a:extLst>
              </a:tr>
              <a:tr h="8061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1" u="none" strike="noStrike" dirty="0">
                          <a:effectLst/>
                        </a:rPr>
                        <a:t>MediNote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Generate clinical notes from dialogues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Fine-tuning large language models (LLMs) such as MediNote-7B and MediNote-13B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Automated clinical documentation to enhance efficiency and accuracy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dirty="0">
                          <a:hlinkClick r:id="rId3"/>
                        </a:rPr>
                        <a:t>Link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08299660"/>
                  </a:ext>
                </a:extLst>
              </a:tr>
              <a:tr h="8061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1" u="none" strike="noStrike" dirty="0">
                          <a:effectLst/>
                        </a:rPr>
                        <a:t>MediTron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Clinical LLM development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Pre-trained on PubMed articles and clinical guidelines, fine-tuned with the dataset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Improved generation of detailed and structured clinical notes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dirty="0">
                          <a:hlinkClick r:id="rId3"/>
                        </a:rPr>
                        <a:t>Link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28812270"/>
                  </a:ext>
                </a:extLst>
              </a:tr>
              <a:tr h="920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1" u="none" strike="noStrike" dirty="0">
                          <a:effectLst/>
                        </a:rPr>
                        <a:t>Literature-Augmented Clinical Outcome Prediction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Enhance clinical outcome predictions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Sparse and dense retrieval models for integrating biomedical literature with clinical notes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Improved accuracy in outcome predictions by using both clinical notes and relevant literature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dirty="0">
                          <a:hlinkClick r:id="rId4"/>
                        </a:rPr>
                        <a:t>Link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09194789"/>
                  </a:ext>
                </a:extLst>
              </a:tr>
              <a:tr h="6243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1" u="none" strike="noStrike" dirty="0">
                          <a:effectLst/>
                        </a:rPr>
                        <a:t>NoteChat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Extend PMC-Patients with synthetic dialogues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Synthetic dialogues generated using ChatGPT and GPT-4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Realistic training data mimicking real-world clinical interactions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dirty="0">
                          <a:hlinkClick r:id="rId5"/>
                        </a:rPr>
                        <a:t>Link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75097726"/>
                  </a:ext>
                </a:extLst>
              </a:tr>
              <a:tr h="920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1" u="none" strike="noStrike" dirty="0">
                          <a:effectLst/>
                        </a:rPr>
                        <a:t>Structured Patient Information Extraction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Extract structured data from clinical notes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Using GPT-4 to extract structured patient information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Enhanced structured data extraction from unstructured text for better training of predictive models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dirty="0">
                          <a:hlinkClick r:id="rId3"/>
                        </a:rPr>
                        <a:t>Link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396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1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03. LITERATURE SURVEY (2)</a:t>
            </a:r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081CCC-5937-4A0E-8929-DF1C30C40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39945"/>
              </p:ext>
            </p:extLst>
          </p:nvPr>
        </p:nvGraphicFramePr>
        <p:xfrm>
          <a:off x="582646" y="1808981"/>
          <a:ext cx="7760077" cy="4482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625">
                  <a:extLst>
                    <a:ext uri="{9D8B030D-6E8A-4147-A177-3AD203B41FA5}">
                      <a16:colId xmlns:a16="http://schemas.microsoft.com/office/drawing/2014/main" val="4015919325"/>
                    </a:ext>
                  </a:extLst>
                </a:gridCol>
                <a:gridCol w="2990726">
                  <a:extLst>
                    <a:ext uri="{9D8B030D-6E8A-4147-A177-3AD203B41FA5}">
                      <a16:colId xmlns:a16="http://schemas.microsoft.com/office/drawing/2014/main" val="3568848402"/>
                    </a:ext>
                  </a:extLst>
                </a:gridCol>
                <a:gridCol w="2990726">
                  <a:extLst>
                    <a:ext uri="{9D8B030D-6E8A-4147-A177-3AD203B41FA5}">
                      <a16:colId xmlns:a16="http://schemas.microsoft.com/office/drawing/2014/main" val="930336117"/>
                    </a:ext>
                  </a:extLst>
                </a:gridCol>
              </a:tblGrid>
              <a:tr h="55347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Given below are the aspects of our approach and objectives that differs from the previous efforts utilized on Augmented Clinical Notes Dataset: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9" marR="6879" marT="687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9" marR="6879" marT="6879" marB="0" anchor="ctr"/>
                </a:tc>
                <a:extLst>
                  <a:ext uri="{0D108BD9-81ED-4DB2-BD59-A6C34878D82A}">
                    <a16:rowId xmlns:a16="http://schemas.microsoft.com/office/drawing/2014/main" val="240395351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Aspect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Previous Work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Our Work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61328"/>
                  </a:ext>
                </a:extLst>
              </a:tr>
              <a:tr h="7115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1" u="none" strike="noStrike" dirty="0">
                          <a:effectLst/>
                          <a:latin typeface="+mn-lt"/>
                        </a:rPr>
                        <a:t>Objective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+mn-lt"/>
                        </a:rPr>
                        <a:t>Generate clinical notes from dialogues </a:t>
                      </a:r>
                      <a:r>
                        <a:rPr lang="en-IN" sz="1200" dirty="0"/>
                        <a:t>(e.g., MediNote, MediTron)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Develop a predictive model specifically for predicting appropriate treatment names based on structured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366846"/>
                  </a:ext>
                </a:extLst>
              </a:tr>
              <a:tr h="7115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1" u="none" strike="noStrike" dirty="0">
                          <a:effectLst/>
                          <a:latin typeface="+mn-lt"/>
                        </a:rPr>
                        <a:t>Data Utilization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Utilized Synthetic dialogues and structured patient information for note generation and structured data extraction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Leverage structured data from clinical notes summary  for building a treatment prediction 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813908"/>
                  </a:ext>
                </a:extLst>
              </a:tr>
              <a:tr h="9148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1" u="none" strike="noStrike" dirty="0">
                          <a:effectLst/>
                          <a:latin typeface="+mn-lt"/>
                        </a:rPr>
                        <a:t>Modelling Techniques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NLP techniques and large language models (LLMs) for text generation and integration with literature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NLP techniques (vectorization) and ML statistical modeling techniques for predictive analytics (e.g., decision trees, random forests)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575882"/>
                  </a:ext>
                </a:extLst>
              </a:tr>
              <a:tr h="7115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1" u="none" strike="noStrike" dirty="0">
                          <a:effectLst/>
                          <a:latin typeface="+mn-lt"/>
                        </a:rPr>
                        <a:t>Feature Engineering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Text processing and synthesis of  patient- doctor dialogues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Detailed feature engineering from structured data fields (e.g., patient demographics, diagnosis, medical history)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15831"/>
                  </a:ext>
                </a:extLst>
              </a:tr>
              <a:tr h="5082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1" u="none" strike="noStrike" dirty="0">
                          <a:effectLst/>
                          <a:latin typeface="+mn-lt"/>
                        </a:rPr>
                        <a:t>Enhanced Model Accuracy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Evaluated on the quality of generated notes and literature integration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Evaluated on classification and prediction accuracy for treatment names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29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18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04. EXPLORATORY DATA ANALYSIS - Data Overview (1)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15179-4BF7-43A0-AAE7-A7DE7F1D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6" y="2208350"/>
            <a:ext cx="8568037" cy="413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7F3F97-BA66-4404-B6D4-5B8639A516B1}"/>
              </a:ext>
            </a:extLst>
          </p:cNvPr>
          <p:cNvSpPr txBox="1"/>
          <p:nvPr/>
        </p:nvSpPr>
        <p:spPr>
          <a:xfrm>
            <a:off x="230906" y="1737248"/>
            <a:ext cx="8568037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#Columns: 11					#Rows: 17,000 			#Treatment Classes: 100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863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04. EXPLORATORY DATA ANALYSIS - Data Overview (2)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26A45-A4F2-4010-880F-E631980F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0" y="1763279"/>
            <a:ext cx="3677274" cy="26552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B64C91-4527-4815-A7F0-65C82500B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237" y="1778394"/>
            <a:ext cx="4022874" cy="2672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F3B3B-5E35-4C4C-982D-594414367C5A}"/>
              </a:ext>
            </a:extLst>
          </p:cNvPr>
          <p:cNvSpPr txBox="1"/>
          <p:nvPr/>
        </p:nvSpPr>
        <p:spPr>
          <a:xfrm>
            <a:off x="554770" y="4964423"/>
            <a:ext cx="7970341" cy="11695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</a:rPr>
              <a:t>Action</a:t>
            </a:r>
            <a:r>
              <a:rPr lang="en-US" sz="1400" dirty="0">
                <a:latin typeface="+mn-lt"/>
              </a:rPr>
              <a:t>:  Handle missing values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Drop column </a:t>
            </a:r>
            <a:r>
              <a:rPr lang="en-US" sz="1400" i="1" dirty="0">
                <a:latin typeface="+mn-lt"/>
              </a:rPr>
              <a:t>diagnosis_condition.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Delete records with null input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Result:  </a:t>
            </a:r>
            <a:r>
              <a:rPr lang="en-US" sz="1400" dirty="0">
                <a:highlight>
                  <a:srgbClr val="FFFF00"/>
                </a:highlight>
                <a:latin typeface="+mn-lt"/>
              </a:rPr>
              <a:t>The shape of the new data is : Rows - 10,093,  Columns - 10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D819C-F209-46EC-A55E-98B7BCE7B1F0}"/>
              </a:ext>
            </a:extLst>
          </p:cNvPr>
          <p:cNvSpPr txBox="1"/>
          <p:nvPr/>
        </p:nvSpPr>
        <p:spPr>
          <a:xfrm>
            <a:off x="2147582" y="4484011"/>
            <a:ext cx="62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Fig (i)</a:t>
            </a:r>
            <a:endParaRPr lang="en-IN" sz="12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C8C70-53E4-4495-B956-329672DB8D02}"/>
              </a:ext>
            </a:extLst>
          </p:cNvPr>
          <p:cNvSpPr txBox="1"/>
          <p:nvPr/>
        </p:nvSpPr>
        <p:spPr>
          <a:xfrm>
            <a:off x="6116973" y="4441904"/>
            <a:ext cx="62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Fig (ii)</a:t>
            </a:r>
            <a:endParaRPr lang="en-IN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40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8844</TotalTime>
  <Words>1234</Words>
  <Application>Microsoft Office PowerPoint</Application>
  <PresentationFormat>On-screen Show (4:3)</PresentationFormat>
  <Paragraphs>151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 Project Title:- Predicting Treatment Outcomes from Patient Clinical data  GitHub link : https://github.com/Sritejam/Capstone_TeamE </vt:lpstr>
      <vt:lpstr>TABLE OF CONTENT</vt:lpstr>
      <vt:lpstr>01. GITHUB DETAILS (to bee changed in the end)</vt:lpstr>
      <vt:lpstr>02. PROJECT OVERVIEW (1)</vt:lpstr>
      <vt:lpstr>02. PROJECT OVERVIEW  - Methodology (2)</vt:lpstr>
      <vt:lpstr>03. LITERATURE SURVEY (1)</vt:lpstr>
      <vt:lpstr>03. LITERATURE SURVEY (2)</vt:lpstr>
      <vt:lpstr>04. EXPLORATORY DATA ANALYSIS - Data Overview (1)</vt:lpstr>
      <vt:lpstr>04. EXPLORATORY DATA ANALYSIS - Data Overview (2)</vt:lpstr>
      <vt:lpstr>04. EXPLORATORY DATA ANALYSIS - Gender Distribution (3)</vt:lpstr>
      <vt:lpstr>04. EXPLORATORY DATA ANALYSIS - Top Diagnosis Conditions (4)</vt:lpstr>
      <vt:lpstr>04. EXPLORATORY DATA ANALYSIS - Major visit motivations (5)</vt:lpstr>
      <vt:lpstr>04. EXPLORATORY DATA ANALYSIS - Identify diagnosis tests (6)</vt:lpstr>
      <vt:lpstr>04. EXPLORATORY DATA ANALYSIS - Code for LDA (7)</vt:lpstr>
      <vt:lpstr>04. EXPLORATORY DATA ANALYSIS - Popular Treatments (8)</vt:lpstr>
      <vt:lpstr>05. PREDICTIVE MODEL DEVELOPMENT (1)</vt:lpstr>
      <vt:lpstr>05. PREDICTIVE MODEL DEVELOPMENT (2)</vt:lpstr>
      <vt:lpstr>06. EVALUATION RESULTS</vt:lpstr>
      <vt:lpstr>07. FUTURE WORK</vt:lpstr>
      <vt:lpstr>08. REFERENCES</vt:lpstr>
      <vt:lpstr>THANK YOU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Ayushi Bhujade</cp:lastModifiedBy>
  <cp:revision>187</cp:revision>
  <dcterms:created xsi:type="dcterms:W3CDTF">2014-05-05T14:25:42Z</dcterms:created>
  <dcterms:modified xsi:type="dcterms:W3CDTF">2024-07-12T22:15:02Z</dcterms:modified>
</cp:coreProperties>
</file>