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7" r:id="rId9"/>
    <p:sldId id="262" r:id="rId10"/>
    <p:sldId id="263" r:id="rId11"/>
    <p:sldId id="264" r:id="rId12"/>
    <p:sldId id="268" r:id="rId13"/>
    <p:sldId id="265" r:id="rId14"/>
    <p:sldId id="269" r:id="rId15"/>
    <p:sldId id="266" r:id="rId16"/>
    <p:sldId id="289" r:id="rId17"/>
    <p:sldId id="290" r:id="rId18"/>
    <p:sldId id="296" r:id="rId19"/>
    <p:sldId id="291" r:id="rId20"/>
    <p:sldId id="295" r:id="rId21"/>
    <p:sldId id="293" r:id="rId22"/>
    <p:sldId id="294" r:id="rId23"/>
    <p:sldId id="297" r:id="rId24"/>
    <p:sldId id="298" r:id="rId25"/>
    <p:sldId id="299" r:id="rId26"/>
    <p:sldId id="300" r:id="rId27"/>
    <p:sldId id="301" r:id="rId28"/>
    <p:sldId id="302" r:id="rId29"/>
    <p:sldId id="270"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72" r:id="rId43"/>
    <p:sldId id="288" r:id="rId44"/>
    <p:sldId id="273" r:id="rId45"/>
    <p:sldId id="292" r:id="rId46"/>
    <p:sldId id="274" r:id="rId47"/>
    <p:sldId id="303" r:id="rId48"/>
    <p:sldId id="304" r:id="rId49"/>
    <p:sldId id="305" r:id="rId50"/>
    <p:sldId id="306" r:id="rId51"/>
    <p:sldId id="275" r:id="rId52"/>
    <p:sldId id="307" r:id="rId53"/>
    <p:sldId id="308" r:id="rId54"/>
    <p:sldId id="309" r:id="rId55"/>
    <p:sldId id="310" r:id="rId56"/>
    <p:sldId id="311" r:id="rId57"/>
    <p:sldId id="31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928431-3E28-405B-A60E-FF002CC2DBF7}"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30349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8431-3E28-405B-A60E-FF002CC2DBF7}"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8800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8431-3E28-405B-A60E-FF002CC2DBF7}"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67919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928431-3E28-405B-A60E-FF002CC2DBF7}"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424568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928431-3E28-405B-A60E-FF002CC2DBF7}"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61854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928431-3E28-405B-A60E-FF002CC2DBF7}"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96966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928431-3E28-405B-A60E-FF002CC2DBF7}"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10315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928431-3E28-405B-A60E-FF002CC2DBF7}"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206086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28431-3E28-405B-A60E-FF002CC2DBF7}"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404056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28431-3E28-405B-A60E-FF002CC2DBF7}"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92667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928431-3E28-405B-A60E-FF002CC2DBF7}"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32083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28431-3E28-405B-A60E-FF002CC2DBF7}"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050B3-2E28-4C89-895C-9724CAFC54B9}" type="slidenum">
              <a:rPr lang="en-US" smtClean="0"/>
              <a:pPr/>
              <a:t>‹#›</a:t>
            </a:fld>
            <a:endParaRPr lang="en-US"/>
          </a:p>
        </p:txBody>
      </p:sp>
    </p:spTree>
    <p:extLst>
      <p:ext uri="{BB962C8B-B14F-4D97-AF65-F5344CB8AC3E}">
        <p14:creationId xmlns:p14="http://schemas.microsoft.com/office/powerpoint/2010/main" xmlns="" val="28915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Unit_1_Chapter_1 </a:t>
            </a:r>
            <a:endParaRPr lang="en-US" dirty="0"/>
          </a:p>
        </p:txBody>
      </p:sp>
      <p:sp>
        <p:nvSpPr>
          <p:cNvPr id="3" name="Subtitle 2"/>
          <p:cNvSpPr>
            <a:spLocks noGrp="1"/>
          </p:cNvSpPr>
          <p:nvPr>
            <p:ph type="subTitle" idx="1"/>
          </p:nvPr>
        </p:nvSpPr>
        <p:spPr/>
        <p:txBody>
          <a:bodyPr>
            <a:normAutofit/>
          </a:bodyPr>
          <a:lstStyle/>
          <a:p>
            <a:r>
              <a:rPr lang="en-US" sz="4000" b="1" dirty="0" smtClean="0">
                <a:solidFill>
                  <a:schemeClr val="tx1"/>
                </a:solidFill>
              </a:rPr>
              <a:t>Introduction</a:t>
            </a:r>
            <a:endParaRPr lang="en-US" sz="4000" b="1" dirty="0">
              <a:solidFill>
                <a:schemeClr val="tx1"/>
              </a:solidFill>
            </a:endParaRPr>
          </a:p>
        </p:txBody>
      </p:sp>
    </p:spTree>
    <p:extLst>
      <p:ext uri="{BB962C8B-B14F-4D97-AF65-F5344CB8AC3E}">
        <p14:creationId xmlns:p14="http://schemas.microsoft.com/office/powerpoint/2010/main" xmlns="" val="2721939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lgn="just">
              <a:buNone/>
            </a:pPr>
            <a:r>
              <a:rPr lang="en-US" sz="2100" dirty="0" smtClean="0"/>
              <a:t>A computer system can be divided roughly into four components: </a:t>
            </a:r>
          </a:p>
          <a:p>
            <a:pPr lvl="1" algn="just"/>
            <a:r>
              <a:rPr lang="en-US" sz="2100" dirty="0" smtClean="0"/>
              <a:t>the hardware</a:t>
            </a:r>
          </a:p>
          <a:p>
            <a:pPr lvl="1" algn="just"/>
            <a:r>
              <a:rPr lang="en-US" sz="2100" dirty="0" smtClean="0"/>
              <a:t> the operating system</a:t>
            </a:r>
          </a:p>
          <a:p>
            <a:pPr lvl="1" algn="just"/>
            <a:r>
              <a:rPr lang="en-US" sz="2100" dirty="0" smtClean="0"/>
              <a:t> the application programs </a:t>
            </a:r>
          </a:p>
          <a:p>
            <a:pPr lvl="1" algn="just"/>
            <a:r>
              <a:rPr lang="en-US" sz="2100" dirty="0" smtClean="0"/>
              <a:t> a user </a:t>
            </a:r>
          </a:p>
          <a:p>
            <a:pPr marL="0" indent="0" algn="just">
              <a:buNone/>
            </a:pPr>
            <a:r>
              <a:rPr lang="en-US" sz="2100" b="1" dirty="0" smtClean="0"/>
              <a:t>The hardware</a:t>
            </a:r>
            <a:r>
              <a:rPr lang="en-US" sz="2100" dirty="0" smtClean="0"/>
              <a:t>— the central processing unit (CPU), the memory, and the input/output (I/O) devices—provides the basic computing resources for the system. </a:t>
            </a:r>
          </a:p>
          <a:p>
            <a:pPr marL="0" indent="0" algn="just">
              <a:buNone/>
            </a:pPr>
            <a:r>
              <a:rPr lang="en-US" sz="2100" b="1" dirty="0" smtClean="0"/>
              <a:t>The application programs -- </a:t>
            </a:r>
            <a:r>
              <a:rPr lang="en-US" sz="2100" dirty="0" smtClean="0"/>
              <a:t> word processors, spreadsheets, compilers, and web browsers—define the ways in which these resources are used to solve users’ computing problems. </a:t>
            </a:r>
          </a:p>
          <a:p>
            <a:pPr marL="0" indent="0" algn="just">
              <a:buNone/>
            </a:pPr>
            <a:r>
              <a:rPr lang="en-US" sz="2100" b="1" dirty="0" smtClean="0"/>
              <a:t>The operating system </a:t>
            </a:r>
            <a:r>
              <a:rPr lang="en-US" sz="2100" dirty="0" smtClean="0"/>
              <a:t>controls the hardware and coordinates its use among the various application programs for the various users</a:t>
            </a:r>
          </a:p>
          <a:p>
            <a:pPr marL="0" indent="0" algn="just">
              <a:buNone/>
            </a:pPr>
            <a:r>
              <a:rPr lang="en-US" sz="2100" b="1" dirty="0" smtClean="0"/>
              <a:t>User: </a:t>
            </a:r>
            <a:r>
              <a:rPr lang="en-US" sz="2100" dirty="0" smtClean="0"/>
              <a:t>one who uses the system</a:t>
            </a:r>
            <a:endParaRPr lang="en-US" sz="2100" dirty="0"/>
          </a:p>
        </p:txBody>
      </p:sp>
    </p:spTree>
    <p:extLst>
      <p:ext uri="{BB962C8B-B14F-4D97-AF65-F5344CB8AC3E}">
        <p14:creationId xmlns:p14="http://schemas.microsoft.com/office/powerpoint/2010/main" xmlns="" val="9939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222" y="-92085"/>
            <a:ext cx="10215602" cy="6950085"/>
          </a:xfrm>
        </p:spPr>
        <p:txBody>
          <a:bodyPr>
            <a:normAutofit/>
          </a:bodyPr>
          <a:lstStyle/>
          <a:p>
            <a:pPr algn="just"/>
            <a:r>
              <a:rPr lang="en-US" sz="2000" dirty="0" smtClean="0"/>
              <a:t>The operating system provides the means for proper use of these resources in the operation of the computer system. </a:t>
            </a:r>
          </a:p>
          <a:p>
            <a:pPr algn="just"/>
            <a:r>
              <a:rPr lang="en-US" sz="2000" dirty="0" smtClean="0"/>
              <a:t>It simply provides an environment within which other programs can do useful work.</a:t>
            </a:r>
          </a:p>
          <a:p>
            <a:pPr algn="just"/>
            <a:r>
              <a:rPr lang="en-US" sz="2000" dirty="0" smtClean="0"/>
              <a:t>To understand more fully the operating system’s role, we explore operating systems from two viewpoints: that of the user and that of the system.</a:t>
            </a:r>
          </a:p>
          <a:p>
            <a:pPr algn="just"/>
            <a:endParaRPr 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5399" y="3048000"/>
            <a:ext cx="6486525" cy="2520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5629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fontScale="62500" lnSpcReduction="20000"/>
          </a:bodyPr>
          <a:lstStyle/>
          <a:p>
            <a:pPr marL="0" indent="0" algn="just">
              <a:buNone/>
            </a:pPr>
            <a:r>
              <a:rPr lang="en-US" sz="3800" b="1" dirty="0"/>
              <a:t>User View:</a:t>
            </a:r>
          </a:p>
          <a:p>
            <a:pPr algn="just"/>
            <a:r>
              <a:rPr lang="en-US" dirty="0"/>
              <a:t>The user’s view of the computer varies according to the interface being used</a:t>
            </a:r>
            <a:r>
              <a:rPr lang="en-US" dirty="0" smtClean="0"/>
              <a:t>.</a:t>
            </a:r>
            <a:r>
              <a:rPr lang="en-US" dirty="0"/>
              <a:t> </a:t>
            </a:r>
            <a:endParaRPr lang="en-US" dirty="0" smtClean="0"/>
          </a:p>
          <a:p>
            <a:pPr algn="just"/>
            <a:r>
              <a:rPr lang="en-US" dirty="0" smtClean="0"/>
              <a:t>If </a:t>
            </a:r>
            <a:r>
              <a:rPr lang="en-US" dirty="0"/>
              <a:t>the user is using a personal computer, the operating system is largely designed to make the interaction easy. Some attention is also paid to the performance of the system, but there is no need for the operating system to worry about resource utilization. This is because the personal computer uses all the resources available and there is no sharing</a:t>
            </a:r>
            <a:r>
              <a:rPr lang="en-US" dirty="0" smtClean="0"/>
              <a:t>.</a:t>
            </a:r>
            <a:endParaRPr lang="en-US" dirty="0"/>
          </a:p>
          <a:p>
            <a:pPr algn="just"/>
            <a:r>
              <a:rPr lang="en-US" dirty="0"/>
              <a:t>Many computer users sit with a laptop or in front of a PC consisting of a monitor, keyboard, and mouse. Such a system is designed for one user to monopolize its resources. </a:t>
            </a:r>
            <a:r>
              <a:rPr lang="en-US" b="1" dirty="0"/>
              <a:t>(Single user)</a:t>
            </a:r>
          </a:p>
          <a:p>
            <a:pPr algn="just"/>
            <a:r>
              <a:rPr lang="en-US" dirty="0"/>
              <a:t>The goal is to maximize the work (or play) that the user is performing. In this case, the operating system is designed mostly for ease of use, with some attention paid to performance and security and none paid to resource utilization—how various hardware and software resources are shared(</a:t>
            </a:r>
            <a:r>
              <a:rPr lang="en-US" b="1" dirty="0"/>
              <a:t>multiple users</a:t>
            </a:r>
            <a:r>
              <a:rPr lang="en-US" dirty="0" smtClean="0"/>
              <a:t>)</a:t>
            </a:r>
          </a:p>
          <a:p>
            <a:pPr algn="just"/>
            <a:r>
              <a:rPr lang="en-US" dirty="0"/>
              <a:t>Some computers have little or no user view. For example, embedded computers in home devices and automobiles may have numeric keypads and may turn indicator lights on or off to show status, but they and their operating systems and applications are designed primarily to  run without user intervention</a:t>
            </a:r>
          </a:p>
          <a:p>
            <a:pPr algn="just"/>
            <a:endParaRPr lang="en-US" dirty="0"/>
          </a:p>
          <a:p>
            <a:endParaRPr lang="en-US" dirty="0"/>
          </a:p>
        </p:txBody>
      </p:sp>
    </p:spTree>
    <p:extLst>
      <p:ext uri="{BB962C8B-B14F-4D97-AF65-F5344CB8AC3E}">
        <p14:creationId xmlns:p14="http://schemas.microsoft.com/office/powerpoint/2010/main" xmlns="" val="221581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lgn="just">
              <a:buNone/>
            </a:pPr>
            <a:r>
              <a:rPr lang="en-US" sz="2400" b="1" dirty="0" smtClean="0"/>
              <a:t>System View:</a:t>
            </a:r>
          </a:p>
          <a:p>
            <a:pPr algn="just"/>
            <a:r>
              <a:rPr lang="en-US" sz="2000" dirty="0" smtClean="0"/>
              <a:t>From the computer’s point of view, the operating system is the program most intimately involved with the hardware. </a:t>
            </a:r>
          </a:p>
          <a:p>
            <a:pPr algn="just"/>
            <a:r>
              <a:rPr lang="en-US" sz="2000" dirty="0"/>
              <a:t>I</a:t>
            </a:r>
            <a:r>
              <a:rPr lang="en-US" sz="2000" dirty="0" smtClean="0"/>
              <a:t>n this context, we can view an operating system as a </a:t>
            </a:r>
            <a:r>
              <a:rPr lang="en-US" sz="2000" b="1" dirty="0" smtClean="0"/>
              <a:t>resource allocator</a:t>
            </a:r>
            <a:r>
              <a:rPr lang="en-US" sz="2000" dirty="0" smtClean="0"/>
              <a:t>. </a:t>
            </a:r>
          </a:p>
          <a:p>
            <a:pPr algn="just"/>
            <a:r>
              <a:rPr lang="en-US" sz="2000" dirty="0" smtClean="0"/>
              <a:t>A computer system has many resources that may be required to solve a problem: CPU time, memory space, storage space, I/O devices, and so on.</a:t>
            </a:r>
          </a:p>
          <a:p>
            <a:pPr algn="just"/>
            <a:r>
              <a:rPr lang="en-US" sz="2000" dirty="0" smtClean="0"/>
              <a:t> The operating system acts as the manager of these resources.</a:t>
            </a:r>
          </a:p>
          <a:p>
            <a:pPr algn="just"/>
            <a:r>
              <a:rPr lang="en-US" sz="2000" dirty="0" smtClean="0"/>
              <a:t> Facing numerous and possibly conflicting requests for resources, the operating system must decide how to allocate them to specific programs and users so that it can operate the computer system efficiently and fairly.</a:t>
            </a:r>
          </a:p>
          <a:p>
            <a:pPr algn="just"/>
            <a:r>
              <a:rPr lang="en-US" sz="2000" dirty="0" smtClean="0"/>
              <a:t> A slightly different view of an operating system emphasizes the need to control the various I/O devices and user programs.</a:t>
            </a:r>
          </a:p>
          <a:p>
            <a:pPr algn="just"/>
            <a:r>
              <a:rPr lang="en-US" sz="2000" dirty="0" smtClean="0"/>
              <a:t> An operating system is a </a:t>
            </a:r>
            <a:r>
              <a:rPr lang="en-US" sz="2000" b="1" dirty="0" smtClean="0"/>
              <a:t>control program</a:t>
            </a:r>
            <a:r>
              <a:rPr lang="en-US" sz="2000" dirty="0" smtClean="0"/>
              <a:t>.</a:t>
            </a:r>
          </a:p>
          <a:p>
            <a:pPr algn="just"/>
            <a:r>
              <a:rPr lang="en-US" sz="2000" dirty="0" smtClean="0"/>
              <a:t> A control program manages the execution of user programs to prevent errors and improper use of the computer. It is especially concerned with the operation and control of I/O devices</a:t>
            </a:r>
          </a:p>
          <a:p>
            <a:pPr algn="just"/>
            <a:endParaRPr lang="en-US" sz="2000" dirty="0" smtClean="0"/>
          </a:p>
          <a:p>
            <a:pPr algn="just"/>
            <a:endParaRPr lang="en-US" sz="2000" b="1" dirty="0"/>
          </a:p>
        </p:txBody>
      </p:sp>
    </p:spTree>
    <p:extLst>
      <p:ext uri="{BB962C8B-B14F-4D97-AF65-F5344CB8AC3E}">
        <p14:creationId xmlns:p14="http://schemas.microsoft.com/office/powerpoint/2010/main" xmlns="" val="424096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US" sz="2600" dirty="0"/>
              <a:t>Operating systems can also be viewed as a way to make using hardware easier.</a:t>
            </a:r>
          </a:p>
          <a:p>
            <a:pPr algn="just"/>
            <a:r>
              <a:rPr lang="en-US" sz="2600" dirty="0"/>
              <a:t>Computers were required to easily solve user problems. However it is not easy to work directly with the computer hardware. So, operating systems were developed to easily communicate with the hardware.</a:t>
            </a:r>
          </a:p>
          <a:p>
            <a:pPr algn="just"/>
            <a:r>
              <a:rPr lang="en-US" sz="2600" dirty="0"/>
              <a:t>An operating system can also be considered as a program running at all times in the background of a computer system (known as the kernel) and handling all the application programs. This is the definition of the operating system that is generally followed.</a:t>
            </a:r>
          </a:p>
          <a:p>
            <a:endParaRPr lang="en-US" dirty="0"/>
          </a:p>
        </p:txBody>
      </p:sp>
    </p:spTree>
    <p:extLst>
      <p:ext uri="{BB962C8B-B14F-4D97-AF65-F5344CB8AC3E}">
        <p14:creationId xmlns:p14="http://schemas.microsoft.com/office/powerpoint/2010/main" xmlns="" val="48587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a:t>
            </a:r>
            <a:r>
              <a:rPr lang="en-US" b="1" dirty="0" smtClean="0"/>
              <a:t>perating-System Operations</a:t>
            </a:r>
            <a:endParaRPr lang="en-US" b="1"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Multiprogramming and Multitasking</a:t>
            </a:r>
          </a:p>
          <a:p>
            <a:r>
              <a:rPr lang="en-US" dirty="0" smtClean="0"/>
              <a:t>Dual-Mode and Multimode Operation</a:t>
            </a:r>
          </a:p>
          <a:p>
            <a:r>
              <a:rPr lang="en-US" dirty="0" smtClean="0"/>
              <a:t>Timer</a:t>
            </a:r>
            <a:endParaRPr lang="en-US" dirty="0"/>
          </a:p>
        </p:txBody>
      </p:sp>
    </p:spTree>
    <p:extLst>
      <p:ext uri="{BB962C8B-B14F-4D97-AF65-F5344CB8AC3E}">
        <p14:creationId xmlns:p14="http://schemas.microsoft.com/office/powerpoint/2010/main" xmlns="" val="312589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Multiprogramming and </a:t>
            </a:r>
            <a:r>
              <a:rPr lang="en-US" b="1" dirty="0" smtClean="0"/>
              <a:t>Multitasking</a:t>
            </a:r>
            <a:endParaRPr lang="en-US" b="1" dirty="0"/>
          </a:p>
        </p:txBody>
      </p:sp>
      <p:sp>
        <p:nvSpPr>
          <p:cNvPr id="3" name="Content Placeholder 2"/>
          <p:cNvSpPr>
            <a:spLocks noGrp="1"/>
          </p:cNvSpPr>
          <p:nvPr>
            <p:ph idx="1"/>
          </p:nvPr>
        </p:nvSpPr>
        <p:spPr/>
        <p:txBody>
          <a:bodyPr>
            <a:normAutofit/>
          </a:bodyPr>
          <a:lstStyle/>
          <a:p>
            <a:pPr algn="just"/>
            <a:r>
              <a:rPr lang="en-US" sz="2000" dirty="0"/>
              <a:t>One of the most important aspects of operating systems is the ability to run multiple programs, as a single program cannot, in general, keep either the CPU or the I/O devices busy at all times. </a:t>
            </a:r>
            <a:endParaRPr lang="en-US" sz="2000" dirty="0" smtClean="0"/>
          </a:p>
          <a:p>
            <a:pPr algn="just"/>
            <a:r>
              <a:rPr lang="en-US" sz="2000" dirty="0" smtClean="0"/>
              <a:t>Furthermore</a:t>
            </a:r>
            <a:r>
              <a:rPr lang="en-US" sz="2000" dirty="0"/>
              <a:t>, users typically want to run more than one program at a time as well. Multiprogramming increases CPU utilization, as well as keeping users satisfied, by organizing programs so that the CPU always has one to execute. In a </a:t>
            </a:r>
            <a:r>
              <a:rPr lang="en-US" sz="2000" dirty="0" err="1"/>
              <a:t>multiprogrammed</a:t>
            </a:r>
            <a:r>
              <a:rPr lang="en-US" sz="2000" dirty="0"/>
              <a:t> system, a program in execution is termed a </a:t>
            </a:r>
            <a:r>
              <a:rPr lang="en-US" sz="2000" dirty="0" smtClean="0"/>
              <a:t>process</a:t>
            </a:r>
          </a:p>
          <a:p>
            <a:pPr algn="just"/>
            <a:r>
              <a:rPr lang="en-US" sz="2000" dirty="0"/>
              <a:t>The idea is as follows: The operating </a:t>
            </a:r>
            <a:r>
              <a:rPr lang="en-US" sz="2000" dirty="0" smtClean="0"/>
              <a:t>system</a:t>
            </a:r>
          </a:p>
          <a:p>
            <a:pPr marL="0" indent="0" algn="just">
              <a:buNone/>
            </a:pPr>
            <a:r>
              <a:rPr lang="en-US" sz="2000" dirty="0" smtClean="0"/>
              <a:t>       keeps </a:t>
            </a:r>
            <a:r>
              <a:rPr lang="en-US" sz="2000" dirty="0"/>
              <a:t>several processes in memory simultaneously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8400" y="3886201"/>
            <a:ext cx="2133600"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cxnSp>
        <p:nvCxnSpPr>
          <p:cNvPr id="6" name="Elbow Connector 5"/>
          <p:cNvCxnSpPr/>
          <p:nvPr/>
        </p:nvCxnSpPr>
        <p:spPr>
          <a:xfrm>
            <a:off x="11572924" y="1785926"/>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87799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943600"/>
          </a:xfrm>
        </p:spPr>
        <p:txBody>
          <a:bodyPr>
            <a:noAutofit/>
          </a:bodyPr>
          <a:lstStyle/>
          <a:p>
            <a:pPr algn="just"/>
            <a:endParaRPr lang="en-US" sz="2200" dirty="0" smtClean="0"/>
          </a:p>
          <a:p>
            <a:pPr algn="just"/>
            <a:endParaRPr lang="en-US" sz="2200" dirty="0"/>
          </a:p>
          <a:p>
            <a:pPr algn="just"/>
            <a:r>
              <a:rPr lang="en-US" sz="2200" dirty="0" smtClean="0"/>
              <a:t>The </a:t>
            </a:r>
            <a:r>
              <a:rPr lang="en-US" sz="2200" dirty="0"/>
              <a:t>operating system picks and begins to execute one of these processes. Eventually, the process may have to wait for some task, such as an I/O operation, to complete. </a:t>
            </a:r>
            <a:endParaRPr lang="en-US" sz="2200" dirty="0" smtClean="0"/>
          </a:p>
          <a:p>
            <a:pPr algn="just"/>
            <a:endParaRPr lang="en-US" sz="2200" dirty="0" smtClean="0"/>
          </a:p>
          <a:p>
            <a:pPr algn="just"/>
            <a:r>
              <a:rPr lang="en-US" sz="2200" dirty="0" smtClean="0"/>
              <a:t>In </a:t>
            </a:r>
            <a:r>
              <a:rPr lang="en-US" sz="2200" dirty="0"/>
              <a:t>a non-</a:t>
            </a:r>
            <a:r>
              <a:rPr lang="en-US" sz="2200" dirty="0" err="1"/>
              <a:t>multiprogrammed</a:t>
            </a:r>
            <a:r>
              <a:rPr lang="en-US" sz="2200" dirty="0"/>
              <a:t> system, the CPU would sit idle. </a:t>
            </a:r>
            <a:endParaRPr lang="en-US" sz="2200" dirty="0" smtClean="0"/>
          </a:p>
          <a:p>
            <a:pPr marL="0" indent="0" algn="just">
              <a:buNone/>
            </a:pPr>
            <a:endParaRPr lang="en-US" sz="2200" dirty="0" smtClean="0"/>
          </a:p>
          <a:p>
            <a:pPr algn="just"/>
            <a:r>
              <a:rPr lang="en-US" sz="2200" dirty="0" smtClean="0"/>
              <a:t>In </a:t>
            </a:r>
            <a:r>
              <a:rPr lang="en-US" sz="2200" dirty="0"/>
              <a:t>a </a:t>
            </a:r>
            <a:r>
              <a:rPr lang="en-US" sz="2200" dirty="0" err="1"/>
              <a:t>multiprogrammed</a:t>
            </a:r>
            <a:r>
              <a:rPr lang="en-US" sz="2200" dirty="0"/>
              <a:t> system, the operating system simply switches to, and executes, another process. When that process needs to wait, the CPU switches to another process, and so on. Eventually, the first process finishes waiting and gets the CPU back. As long as at least one process needs to execute, the CPU is never idle</a:t>
            </a:r>
            <a:r>
              <a:rPr lang="en-US" sz="2200" dirty="0" smtClean="0"/>
              <a:t>.</a:t>
            </a:r>
          </a:p>
          <a:p>
            <a:endParaRPr lang="en-US" sz="2200" dirty="0"/>
          </a:p>
        </p:txBody>
      </p:sp>
    </p:spTree>
    <p:extLst>
      <p:ext uri="{BB962C8B-B14F-4D97-AF65-F5344CB8AC3E}">
        <p14:creationId xmlns:p14="http://schemas.microsoft.com/office/powerpoint/2010/main" xmlns="" val="2078658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sz="2200" b="1" dirty="0"/>
              <a:t>Multitasking</a:t>
            </a:r>
            <a:r>
              <a:rPr lang="en-US" sz="2200" dirty="0"/>
              <a:t> is a logical extension of multiprogramming. In multitasking systems, the CPU executes multiple processes by switching among them, but the switches occur frequently, providing the user with a fast response time. Consider that when a process executes, it typically executes for only a short time before it either finishes or needs to perform I/O</a:t>
            </a:r>
          </a:p>
          <a:p>
            <a:pPr algn="just"/>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2971800"/>
            <a:ext cx="4419600"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22603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a:t>In a multitasking system, the operating system must ensure reasonable response time. A common method for doing so is </a:t>
            </a:r>
            <a:r>
              <a:rPr lang="en-US" sz="2200" b="1" dirty="0"/>
              <a:t>virtual memory</a:t>
            </a:r>
            <a:r>
              <a:rPr lang="en-US" sz="2200" dirty="0"/>
              <a:t>, a </a:t>
            </a:r>
            <a:r>
              <a:rPr lang="en-US" sz="2200" dirty="0" smtClean="0"/>
              <a:t>technique </a:t>
            </a:r>
            <a:r>
              <a:rPr lang="en-US" sz="2200" dirty="0"/>
              <a:t>that allows the execution of a process that is not completely in memory </a:t>
            </a:r>
            <a:r>
              <a:rPr lang="en-US" sz="2200" dirty="0" smtClean="0"/>
              <a:t>.The </a:t>
            </a:r>
            <a:r>
              <a:rPr lang="en-US" sz="2200" dirty="0"/>
              <a:t>main advantage of this scheme is that it enables users to run programs that are larger than actual physical memory. </a:t>
            </a:r>
            <a:endParaRPr lang="en-US" sz="2200" dirty="0" smtClean="0"/>
          </a:p>
          <a:p>
            <a:pPr algn="just"/>
            <a:r>
              <a:rPr lang="en-US" sz="2200" dirty="0" smtClean="0"/>
              <a:t>Further</a:t>
            </a:r>
            <a:r>
              <a:rPr lang="en-US" sz="2200" dirty="0"/>
              <a:t>, it abstracts main memory into a large, uniform array of storage, separating logical </a:t>
            </a:r>
            <a:r>
              <a:rPr lang="en-US" sz="2200" dirty="0" smtClean="0"/>
              <a:t>memory </a:t>
            </a:r>
            <a:r>
              <a:rPr lang="en-US" sz="2200" dirty="0"/>
              <a:t>as viewed by the user from physical memory. This arrangement frees programmers from concern over memory-storage limitations.</a:t>
            </a:r>
          </a:p>
        </p:txBody>
      </p:sp>
    </p:spTree>
    <p:extLst>
      <p:ext uri="{BB962C8B-B14F-4D97-AF65-F5344CB8AC3E}">
        <p14:creationId xmlns:p14="http://schemas.microsoft.com/office/powerpoint/2010/main" xmlns="" val="21901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UNIT I</a:t>
            </a:r>
          </a:p>
          <a:p>
            <a:pPr algn="just"/>
            <a:r>
              <a:rPr lang="en-US" b="1" dirty="0" smtClean="0"/>
              <a:t>Introduction: </a:t>
            </a:r>
          </a:p>
          <a:p>
            <a:pPr marL="0" indent="0" algn="just">
              <a:buNone/>
            </a:pPr>
            <a:r>
              <a:rPr lang="en-US" dirty="0" smtClean="0"/>
              <a:t>What Operating Systems Do, Operating-System Operations, Resource Management, Security and Protection, Virtualization, Distributed Systems, Kernel Data Structures.</a:t>
            </a:r>
          </a:p>
          <a:p>
            <a:pPr algn="just"/>
            <a:r>
              <a:rPr lang="en-US" dirty="0" smtClean="0"/>
              <a:t> </a:t>
            </a:r>
            <a:r>
              <a:rPr lang="en-US" b="1" dirty="0" smtClean="0"/>
              <a:t>Operating System Structures: </a:t>
            </a:r>
          </a:p>
          <a:p>
            <a:pPr marL="0" indent="0" algn="just">
              <a:buNone/>
            </a:pPr>
            <a:r>
              <a:rPr lang="en-US" dirty="0" smtClean="0"/>
              <a:t>Operating-System Services, User and Operating-System Interface, System Calls, Operating-System Structure. </a:t>
            </a:r>
          </a:p>
          <a:p>
            <a:pPr algn="just"/>
            <a:r>
              <a:rPr lang="en-US" b="1" dirty="0" smtClean="0"/>
              <a:t>Processes: </a:t>
            </a:r>
          </a:p>
          <a:p>
            <a:pPr marL="0" indent="0" algn="just">
              <a:buNone/>
            </a:pPr>
            <a:r>
              <a:rPr lang="en-US" dirty="0" smtClean="0"/>
              <a:t>Process Concept, Process Scheduling, Operations on Processes, inter process Communication, IPC in shared-memory Systems, IPC in Message-passing Systems.</a:t>
            </a:r>
            <a:endParaRPr lang="en-US" dirty="0"/>
          </a:p>
        </p:txBody>
      </p:sp>
    </p:spTree>
    <p:extLst>
      <p:ext uri="{BB962C8B-B14F-4D97-AF65-F5344CB8AC3E}">
        <p14:creationId xmlns:p14="http://schemas.microsoft.com/office/powerpoint/2010/main" xmlns="" val="706652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a:t>Having several processes in memory at the same time requires some form of </a:t>
            </a:r>
            <a:r>
              <a:rPr lang="en-US" sz="2200" b="1" dirty="0"/>
              <a:t>memory </a:t>
            </a:r>
            <a:r>
              <a:rPr lang="en-US" sz="2200" b="1" dirty="0" smtClean="0"/>
              <a:t>management</a:t>
            </a:r>
          </a:p>
          <a:p>
            <a:pPr algn="just"/>
            <a:r>
              <a:rPr lang="en-US" sz="2200" dirty="0"/>
              <a:t>if several processes are ready to run at the same time, the system must choose which process will run next. Making this decision is </a:t>
            </a:r>
            <a:r>
              <a:rPr lang="en-US" sz="2200" b="1" dirty="0"/>
              <a:t>CPU </a:t>
            </a:r>
            <a:r>
              <a:rPr lang="en-US" sz="2200" b="1" dirty="0" smtClean="0"/>
              <a:t>scheduling</a:t>
            </a:r>
          </a:p>
          <a:p>
            <a:pPr algn="just"/>
            <a:r>
              <a:rPr lang="en-US" sz="2200" dirty="0"/>
              <a:t>Multiprogramming and multitasking systems must also provide a file </a:t>
            </a:r>
            <a:r>
              <a:rPr lang="en-US" sz="2200" dirty="0" smtClean="0"/>
              <a:t>system .The </a:t>
            </a:r>
            <a:r>
              <a:rPr lang="en-US" sz="2200" dirty="0"/>
              <a:t>file system resides on a secondary storage; hence, </a:t>
            </a:r>
            <a:r>
              <a:rPr lang="en-US" sz="2200" b="1" dirty="0"/>
              <a:t>storage management </a:t>
            </a:r>
            <a:r>
              <a:rPr lang="en-US" sz="2200" dirty="0"/>
              <a:t>must be </a:t>
            </a:r>
            <a:r>
              <a:rPr lang="en-US" sz="2200" dirty="0" smtClean="0"/>
              <a:t>provided</a:t>
            </a:r>
          </a:p>
          <a:p>
            <a:pPr algn="just"/>
            <a:r>
              <a:rPr lang="en-US" sz="2200" dirty="0"/>
              <a:t>To ensure orderly execution, the system must also provide mechanisms for </a:t>
            </a:r>
            <a:r>
              <a:rPr lang="en-US" sz="2200" b="1" dirty="0"/>
              <a:t>process synchronization and communication</a:t>
            </a:r>
          </a:p>
        </p:txBody>
      </p:sp>
    </p:spTree>
    <p:extLst>
      <p:ext uri="{BB962C8B-B14F-4D97-AF65-F5344CB8AC3E}">
        <p14:creationId xmlns:p14="http://schemas.microsoft.com/office/powerpoint/2010/main" xmlns="" val="1514344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Dual-Mode and Multimode </a:t>
            </a:r>
            <a:r>
              <a:rPr lang="en-US" b="1" dirty="0" smtClean="0"/>
              <a:t>Operation</a:t>
            </a:r>
            <a:endParaRPr lang="en-US" b="1" dirty="0"/>
          </a:p>
        </p:txBody>
      </p:sp>
      <p:sp>
        <p:nvSpPr>
          <p:cNvPr id="3" name="Content Placeholder 2"/>
          <p:cNvSpPr>
            <a:spLocks noGrp="1"/>
          </p:cNvSpPr>
          <p:nvPr>
            <p:ph idx="1"/>
          </p:nvPr>
        </p:nvSpPr>
        <p:spPr/>
        <p:txBody>
          <a:bodyPr>
            <a:normAutofit/>
          </a:bodyPr>
          <a:lstStyle/>
          <a:p>
            <a:pPr algn="just"/>
            <a:r>
              <a:rPr lang="en-US" sz="2200" dirty="0"/>
              <a:t>Since the operating system and its users share the hardware and </a:t>
            </a:r>
            <a:r>
              <a:rPr lang="en-US" sz="2200" dirty="0" smtClean="0"/>
              <a:t>software resources </a:t>
            </a:r>
            <a:r>
              <a:rPr lang="en-US" sz="2200" dirty="0"/>
              <a:t>of the computer system, a properly designed operating system </a:t>
            </a:r>
            <a:r>
              <a:rPr lang="en-US" sz="2200" dirty="0" smtClean="0"/>
              <a:t>must ensure </a:t>
            </a:r>
            <a:r>
              <a:rPr lang="en-US" sz="2200" dirty="0"/>
              <a:t>that an incorrect (or malicious) program cannot cause other </a:t>
            </a:r>
            <a:r>
              <a:rPr lang="en-US" sz="2200" dirty="0" smtClean="0"/>
              <a:t>programs — or </a:t>
            </a:r>
            <a:r>
              <a:rPr lang="en-US" sz="2200" dirty="0"/>
              <a:t>the operating system itself—to execute incorrectly</a:t>
            </a:r>
            <a:r>
              <a:rPr lang="en-US" sz="2200" dirty="0" smtClean="0"/>
              <a:t>.</a:t>
            </a:r>
          </a:p>
          <a:p>
            <a:pPr algn="just"/>
            <a:endParaRPr lang="en-US" sz="2200" dirty="0" smtClean="0"/>
          </a:p>
          <a:p>
            <a:pPr algn="just"/>
            <a:r>
              <a:rPr lang="en-US" sz="2200" dirty="0"/>
              <a:t>In order to </a:t>
            </a:r>
            <a:r>
              <a:rPr lang="en-US" sz="2200" dirty="0" smtClean="0"/>
              <a:t>ensure the </a:t>
            </a:r>
            <a:r>
              <a:rPr lang="en-US" sz="2200" dirty="0"/>
              <a:t>proper execution of the system, we must be able to distinguish </a:t>
            </a:r>
            <a:r>
              <a:rPr lang="en-US" sz="2200" dirty="0" smtClean="0"/>
              <a:t>between the </a:t>
            </a:r>
            <a:r>
              <a:rPr lang="en-US" sz="2200" dirty="0"/>
              <a:t>execution of operating-system code and user-defined code. The </a:t>
            </a:r>
            <a:r>
              <a:rPr lang="en-US" sz="2200" dirty="0" smtClean="0"/>
              <a:t>approach taken </a:t>
            </a:r>
            <a:r>
              <a:rPr lang="en-US" sz="2200" dirty="0"/>
              <a:t>by most computer systems is to provide hardware support that </a:t>
            </a:r>
            <a:r>
              <a:rPr lang="en-US" sz="2200" dirty="0" smtClean="0"/>
              <a:t>allows differentiation </a:t>
            </a:r>
            <a:r>
              <a:rPr lang="en-US" sz="2200" dirty="0"/>
              <a:t>among various modes of execution.</a:t>
            </a:r>
          </a:p>
          <a:p>
            <a:pPr marL="0" indent="0" algn="just">
              <a:buNone/>
            </a:pPr>
            <a:endParaRPr lang="en-US" sz="2200" dirty="0"/>
          </a:p>
        </p:txBody>
      </p:sp>
    </p:spTree>
    <p:extLst>
      <p:ext uri="{BB962C8B-B14F-4D97-AF65-F5344CB8AC3E}">
        <p14:creationId xmlns:p14="http://schemas.microsoft.com/office/powerpoint/2010/main" xmlns="" val="1157782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2200" dirty="0"/>
              <a:t>At the very least, we need two separate modes of operation: </a:t>
            </a:r>
            <a:endParaRPr lang="en-US" sz="2200" dirty="0" smtClean="0"/>
          </a:p>
          <a:p>
            <a:pPr lvl="1" algn="just"/>
            <a:r>
              <a:rPr lang="en-US" sz="2200" dirty="0" smtClean="0"/>
              <a:t>user </a:t>
            </a:r>
            <a:r>
              <a:rPr lang="en-US" sz="2200" dirty="0"/>
              <a:t>mode</a:t>
            </a:r>
          </a:p>
          <a:p>
            <a:pPr lvl="1" algn="just"/>
            <a:r>
              <a:rPr lang="en-US" sz="2200" dirty="0" smtClean="0"/>
              <a:t>kernel </a:t>
            </a:r>
            <a:r>
              <a:rPr lang="en-US" sz="2200" dirty="0"/>
              <a:t>mode (also called supervisor mode, system mode, or </a:t>
            </a:r>
            <a:r>
              <a:rPr lang="en-US" sz="2200" dirty="0" smtClean="0"/>
              <a:t>privileged mode</a:t>
            </a:r>
            <a:r>
              <a:rPr lang="en-US" sz="2200" dirty="0"/>
              <a:t>). </a:t>
            </a:r>
            <a:endParaRPr lang="en-US" sz="2200" dirty="0" smtClean="0"/>
          </a:p>
          <a:p>
            <a:pPr algn="just"/>
            <a:r>
              <a:rPr lang="en-US" sz="2200" dirty="0" smtClean="0"/>
              <a:t>A </a:t>
            </a:r>
            <a:r>
              <a:rPr lang="en-US" sz="2200" dirty="0"/>
              <a:t>bit, called the mode bit, is added to the hardware of the </a:t>
            </a:r>
            <a:r>
              <a:rPr lang="en-US" sz="2200" dirty="0" smtClean="0"/>
              <a:t>computer to </a:t>
            </a:r>
            <a:r>
              <a:rPr lang="en-US" sz="2200" dirty="0"/>
              <a:t>indicate the current mode: kernel (0) or user (1). </a:t>
            </a:r>
            <a:endParaRPr lang="en-US" sz="2200" dirty="0" smtClean="0"/>
          </a:p>
          <a:p>
            <a:pPr algn="just"/>
            <a:r>
              <a:rPr lang="en-US" sz="2200" dirty="0" smtClean="0"/>
              <a:t>With </a:t>
            </a:r>
            <a:r>
              <a:rPr lang="en-US" sz="2200" dirty="0"/>
              <a:t>the mode bit, we </a:t>
            </a:r>
            <a:r>
              <a:rPr lang="en-US" sz="2200" dirty="0" smtClean="0"/>
              <a:t>can distinguish </a:t>
            </a:r>
            <a:r>
              <a:rPr lang="en-US" sz="2200" dirty="0"/>
              <a:t>between a task that is executed on behalf of the operating </a:t>
            </a:r>
            <a:r>
              <a:rPr lang="en-US" sz="2200" dirty="0" smtClean="0"/>
              <a:t>system and </a:t>
            </a:r>
            <a:r>
              <a:rPr lang="en-US" sz="2200" dirty="0"/>
              <a:t>one that is executed on behalf of the </a:t>
            </a:r>
            <a:r>
              <a:rPr lang="en-US" sz="2200" dirty="0" smtClean="0"/>
              <a:t>user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3886200"/>
            <a:ext cx="6546574" cy="213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452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a:t>At system boot time, the hardware starts in kernel mode. </a:t>
            </a:r>
            <a:endParaRPr lang="en-US" sz="2200" dirty="0" smtClean="0"/>
          </a:p>
          <a:p>
            <a:pPr algn="just"/>
            <a:r>
              <a:rPr lang="en-US" sz="2200" dirty="0" smtClean="0"/>
              <a:t>The operating system </a:t>
            </a:r>
            <a:r>
              <a:rPr lang="en-US" sz="2200" dirty="0"/>
              <a:t>is then loaded and starts user applications in user mode. </a:t>
            </a:r>
            <a:endParaRPr lang="en-US" sz="2200" dirty="0" smtClean="0"/>
          </a:p>
          <a:p>
            <a:pPr algn="just"/>
            <a:r>
              <a:rPr lang="en-US" sz="2200" dirty="0" smtClean="0"/>
              <a:t>Whenever a trap </a:t>
            </a:r>
            <a:r>
              <a:rPr lang="en-US" sz="2200" dirty="0"/>
              <a:t>or interrupt occurs, the hardware switches from user mode to kernel </a:t>
            </a:r>
            <a:r>
              <a:rPr lang="en-US" sz="2200" dirty="0" smtClean="0"/>
              <a:t>mode (that </a:t>
            </a:r>
            <a:r>
              <a:rPr lang="en-US" sz="2200" dirty="0"/>
              <a:t>is, changes the state of the mode bit to 0). </a:t>
            </a:r>
            <a:endParaRPr lang="en-US" sz="2200" dirty="0" smtClean="0"/>
          </a:p>
          <a:p>
            <a:pPr algn="just"/>
            <a:r>
              <a:rPr lang="en-US" sz="2200" dirty="0" smtClean="0"/>
              <a:t>Thus</a:t>
            </a:r>
            <a:r>
              <a:rPr lang="en-US" sz="2200" dirty="0"/>
              <a:t>, whenever the </a:t>
            </a:r>
            <a:r>
              <a:rPr lang="en-US" sz="2200" dirty="0" smtClean="0"/>
              <a:t>operating system </a:t>
            </a:r>
            <a:r>
              <a:rPr lang="en-US" sz="2200" dirty="0"/>
              <a:t>gains control of the computer, it is in kernel mode. </a:t>
            </a:r>
            <a:endParaRPr lang="en-US" sz="2200" dirty="0" smtClean="0"/>
          </a:p>
          <a:p>
            <a:pPr algn="just"/>
            <a:r>
              <a:rPr lang="en-US" sz="2200" dirty="0" smtClean="0"/>
              <a:t>The </a:t>
            </a:r>
            <a:r>
              <a:rPr lang="en-US" sz="2200" dirty="0"/>
              <a:t>system </a:t>
            </a:r>
            <a:r>
              <a:rPr lang="en-US" sz="2200" dirty="0" smtClean="0"/>
              <a:t>always switches </a:t>
            </a:r>
            <a:r>
              <a:rPr lang="en-US" sz="2200" dirty="0"/>
              <a:t>to user mode (by setting the mode bit to 1) before passing control </a:t>
            </a:r>
            <a:r>
              <a:rPr lang="en-US" sz="2200" dirty="0" smtClean="0"/>
              <a:t>to a </a:t>
            </a:r>
            <a:r>
              <a:rPr lang="en-US" sz="2200" dirty="0"/>
              <a:t>user program.</a:t>
            </a:r>
          </a:p>
        </p:txBody>
      </p:sp>
    </p:spTree>
    <p:extLst>
      <p:ext uri="{BB962C8B-B14F-4D97-AF65-F5344CB8AC3E}">
        <p14:creationId xmlns:p14="http://schemas.microsoft.com/office/powerpoint/2010/main" xmlns="" val="2248143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a:t>The dual mode of operation provides us with the means for protecting </a:t>
            </a:r>
            <a:r>
              <a:rPr lang="en-US" sz="2200" dirty="0" smtClean="0"/>
              <a:t>the operating </a:t>
            </a:r>
            <a:r>
              <a:rPr lang="en-US" sz="2200" dirty="0"/>
              <a:t>system from errant users—and errant users from one another</a:t>
            </a:r>
            <a:r>
              <a:rPr lang="en-US" sz="2200" dirty="0" smtClean="0"/>
              <a:t>.</a:t>
            </a:r>
          </a:p>
          <a:p>
            <a:pPr algn="just"/>
            <a:r>
              <a:rPr lang="en-US" sz="2200" dirty="0" smtClean="0"/>
              <a:t> We accomplish </a:t>
            </a:r>
            <a:r>
              <a:rPr lang="en-US" sz="2200" dirty="0"/>
              <a:t>this protection by designating some of the machine </a:t>
            </a:r>
            <a:r>
              <a:rPr lang="en-US" sz="2200" dirty="0" smtClean="0"/>
              <a:t>instructions that </a:t>
            </a:r>
            <a:r>
              <a:rPr lang="en-US" sz="2200" dirty="0"/>
              <a:t>may cause harm as privileged </a:t>
            </a:r>
            <a:r>
              <a:rPr lang="en-US" sz="2200" dirty="0" smtClean="0"/>
              <a:t>instructions</a:t>
            </a:r>
          </a:p>
          <a:p>
            <a:pPr algn="just"/>
            <a:r>
              <a:rPr lang="en-US" sz="2200" dirty="0"/>
              <a:t>The hardware allows </a:t>
            </a:r>
            <a:r>
              <a:rPr lang="en-US" sz="2200" dirty="0" smtClean="0"/>
              <a:t>privileged instructions </a:t>
            </a:r>
            <a:r>
              <a:rPr lang="en-US" sz="2200" dirty="0"/>
              <a:t>to be executed only in kernel mode</a:t>
            </a:r>
            <a:r>
              <a:rPr lang="en-US" sz="2200" dirty="0" smtClean="0"/>
              <a:t>.</a:t>
            </a:r>
          </a:p>
          <a:p>
            <a:pPr algn="just"/>
            <a:r>
              <a:rPr lang="en-US" sz="2200" dirty="0" smtClean="0"/>
              <a:t> </a:t>
            </a:r>
            <a:r>
              <a:rPr lang="en-US" sz="2200" dirty="0"/>
              <a:t>If an attempt is made </a:t>
            </a:r>
            <a:r>
              <a:rPr lang="en-US" sz="2200" dirty="0" smtClean="0"/>
              <a:t>to execute </a:t>
            </a:r>
            <a:r>
              <a:rPr lang="en-US" sz="2200" dirty="0"/>
              <a:t>a privileged instruction in user mode, the hardware does not </a:t>
            </a:r>
            <a:r>
              <a:rPr lang="en-US" sz="2200" dirty="0" smtClean="0"/>
              <a:t>execute the </a:t>
            </a:r>
            <a:r>
              <a:rPr lang="en-US" sz="2200" dirty="0"/>
              <a:t>instruction but rather treats it as illegal and traps it to the operating system</a:t>
            </a:r>
          </a:p>
        </p:txBody>
      </p:sp>
    </p:spTree>
    <p:extLst>
      <p:ext uri="{BB962C8B-B14F-4D97-AF65-F5344CB8AC3E}">
        <p14:creationId xmlns:p14="http://schemas.microsoft.com/office/powerpoint/2010/main" xmlns="" val="283284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sz="2200" dirty="0" smtClean="0"/>
              <a:t>The concept of modes can be extended beyond two modes. </a:t>
            </a:r>
          </a:p>
          <a:p>
            <a:pPr algn="just"/>
            <a:r>
              <a:rPr lang="en-US" sz="2200" dirty="0" smtClean="0"/>
              <a:t>For example, Intel processors have four separate protection rings, where ring 0 is kernel mode and ring 3 is user mode. (Although rings 1 and 2 could be used for various operating-system services, in practice they are rarely used.</a:t>
            </a:r>
            <a:endParaRPr lang="en-US" sz="2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14600" y="2971800"/>
            <a:ext cx="4495800" cy="2807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8235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pPr algn="just"/>
            <a:r>
              <a:rPr lang="en-US" dirty="0"/>
              <a:t>Once hardware protection is in place, it detects errors that violate modes</a:t>
            </a:r>
            <a:r>
              <a:rPr lang="en-US" dirty="0" smtClean="0"/>
              <a:t>.</a:t>
            </a:r>
          </a:p>
          <a:p>
            <a:pPr algn="just"/>
            <a:r>
              <a:rPr lang="en-US" dirty="0" smtClean="0"/>
              <a:t>These </a:t>
            </a:r>
            <a:r>
              <a:rPr lang="en-US" dirty="0"/>
              <a:t>errors are normally handled by the operating system. </a:t>
            </a:r>
            <a:endParaRPr lang="en-US" dirty="0" smtClean="0"/>
          </a:p>
          <a:p>
            <a:pPr algn="just"/>
            <a:r>
              <a:rPr lang="en-US" dirty="0" smtClean="0"/>
              <a:t>If </a:t>
            </a:r>
            <a:r>
              <a:rPr lang="en-US" dirty="0"/>
              <a:t>a user </a:t>
            </a:r>
            <a:r>
              <a:rPr lang="en-US" dirty="0" smtClean="0"/>
              <a:t>program fails </a:t>
            </a:r>
            <a:r>
              <a:rPr lang="en-US" dirty="0"/>
              <a:t>in some way—such as by making an attempt either to execute an </a:t>
            </a:r>
            <a:r>
              <a:rPr lang="en-US" dirty="0" smtClean="0"/>
              <a:t>illegal instruction </a:t>
            </a:r>
            <a:r>
              <a:rPr lang="en-US" dirty="0"/>
              <a:t>or to access memory that is not in the user’s address </a:t>
            </a:r>
            <a:r>
              <a:rPr lang="en-US" dirty="0" smtClean="0"/>
              <a:t>space—then the </a:t>
            </a:r>
            <a:r>
              <a:rPr lang="en-US" dirty="0"/>
              <a:t>hardware traps to the operating system. </a:t>
            </a:r>
            <a:endParaRPr lang="en-US" dirty="0" smtClean="0"/>
          </a:p>
          <a:p>
            <a:pPr algn="just"/>
            <a:r>
              <a:rPr lang="en-US" dirty="0" smtClean="0"/>
              <a:t>The </a:t>
            </a:r>
            <a:r>
              <a:rPr lang="en-US" dirty="0"/>
              <a:t>trap transfers control </a:t>
            </a:r>
            <a:r>
              <a:rPr lang="en-US" dirty="0" smtClean="0"/>
              <a:t>through the </a:t>
            </a:r>
            <a:r>
              <a:rPr lang="en-US" dirty="0"/>
              <a:t>interrupt vector to the operating system, just as an interrupt does. </a:t>
            </a:r>
            <a:endParaRPr lang="en-US" dirty="0" smtClean="0"/>
          </a:p>
          <a:p>
            <a:pPr algn="just"/>
            <a:r>
              <a:rPr lang="en-US" dirty="0" smtClean="0"/>
              <a:t>When a </a:t>
            </a:r>
            <a:r>
              <a:rPr lang="en-US" dirty="0"/>
              <a:t>program error occurs, the operating system must terminate the </a:t>
            </a:r>
            <a:r>
              <a:rPr lang="en-US" dirty="0" smtClean="0"/>
              <a:t>program abnormally.</a:t>
            </a:r>
          </a:p>
          <a:p>
            <a:pPr algn="just"/>
            <a:r>
              <a:rPr lang="en-US" dirty="0" smtClean="0"/>
              <a:t> </a:t>
            </a:r>
            <a:r>
              <a:rPr lang="en-US" dirty="0"/>
              <a:t>This situation is handled by the same code as a </a:t>
            </a:r>
            <a:r>
              <a:rPr lang="en-US" dirty="0" smtClean="0"/>
              <a:t>user-requested abnormal </a:t>
            </a:r>
            <a:r>
              <a:rPr lang="en-US" dirty="0"/>
              <a:t>termination. </a:t>
            </a:r>
            <a:endParaRPr lang="en-US" dirty="0" smtClean="0"/>
          </a:p>
          <a:p>
            <a:pPr algn="just"/>
            <a:r>
              <a:rPr lang="en-US" dirty="0" smtClean="0"/>
              <a:t>An </a:t>
            </a:r>
            <a:r>
              <a:rPr lang="en-US" dirty="0"/>
              <a:t>appropriate error message is given, and the </a:t>
            </a:r>
            <a:r>
              <a:rPr lang="en-US" dirty="0" smtClean="0"/>
              <a:t>memory of </a:t>
            </a:r>
            <a:r>
              <a:rPr lang="en-US" dirty="0"/>
              <a:t>the </a:t>
            </a:r>
            <a:r>
              <a:rPr lang="en-US" dirty="0" smtClean="0"/>
              <a:t>program may </a:t>
            </a:r>
            <a:r>
              <a:rPr lang="en-US" dirty="0"/>
              <a:t>be dumped. </a:t>
            </a:r>
            <a:r>
              <a:rPr lang="en-US" dirty="0" smtClean="0"/>
              <a:t>The memory </a:t>
            </a:r>
            <a:r>
              <a:rPr lang="en-US" dirty="0"/>
              <a:t>dump is </a:t>
            </a:r>
            <a:r>
              <a:rPr lang="en-US" dirty="0" smtClean="0"/>
              <a:t>usually written </a:t>
            </a:r>
            <a:r>
              <a:rPr lang="en-US" dirty="0"/>
              <a:t>to a </a:t>
            </a:r>
            <a:r>
              <a:rPr lang="en-US" dirty="0" smtClean="0"/>
              <a:t>file so </a:t>
            </a:r>
            <a:r>
              <a:rPr lang="en-US" dirty="0"/>
              <a:t>that the user or programmer can examine it and perhaps correct it and </a:t>
            </a:r>
            <a:r>
              <a:rPr lang="en-US" dirty="0" smtClean="0"/>
              <a:t>restart the </a:t>
            </a:r>
            <a:r>
              <a:rPr lang="en-US" dirty="0"/>
              <a:t>program.</a:t>
            </a:r>
          </a:p>
        </p:txBody>
      </p:sp>
    </p:spTree>
    <p:extLst>
      <p:ext uri="{BB962C8B-B14F-4D97-AF65-F5344CB8AC3E}">
        <p14:creationId xmlns:p14="http://schemas.microsoft.com/office/powerpoint/2010/main" xmlns="" val="220117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TIMER</a:t>
            </a:r>
            <a:endParaRPr lang="en-US" dirty="0"/>
          </a:p>
        </p:txBody>
      </p:sp>
      <p:sp>
        <p:nvSpPr>
          <p:cNvPr id="3" name="Content Placeholder 2"/>
          <p:cNvSpPr>
            <a:spLocks noGrp="1"/>
          </p:cNvSpPr>
          <p:nvPr>
            <p:ph idx="1"/>
          </p:nvPr>
        </p:nvSpPr>
        <p:spPr/>
        <p:txBody>
          <a:bodyPr>
            <a:normAutofit/>
          </a:bodyPr>
          <a:lstStyle/>
          <a:p>
            <a:pPr algn="just"/>
            <a:r>
              <a:rPr lang="en-US" sz="2400" dirty="0"/>
              <a:t>We must ensure that the operating system maintains control over the CPU.</a:t>
            </a:r>
          </a:p>
          <a:p>
            <a:pPr algn="just"/>
            <a:r>
              <a:rPr lang="en-US" sz="2400" dirty="0"/>
              <a:t>We cannot allow a user program to get stuck in an infinite loop or to </a:t>
            </a:r>
            <a:r>
              <a:rPr lang="en-US" sz="2400" dirty="0" smtClean="0"/>
              <a:t>fail to </a:t>
            </a:r>
            <a:r>
              <a:rPr lang="en-US" sz="2400" dirty="0"/>
              <a:t>call system services and never return control to the operating system. </a:t>
            </a:r>
            <a:endParaRPr lang="en-US" sz="2400" dirty="0" smtClean="0"/>
          </a:p>
          <a:p>
            <a:pPr algn="just"/>
            <a:r>
              <a:rPr lang="en-US" sz="2400" dirty="0" smtClean="0"/>
              <a:t>To accomplish </a:t>
            </a:r>
            <a:r>
              <a:rPr lang="en-US" sz="2400" dirty="0"/>
              <a:t>this goal, we can use a timer</a:t>
            </a:r>
            <a:r>
              <a:rPr lang="en-US" sz="2400" dirty="0" smtClean="0"/>
              <a:t>.</a:t>
            </a:r>
          </a:p>
          <a:p>
            <a:pPr algn="just"/>
            <a:r>
              <a:rPr lang="en-US" sz="2400" dirty="0" smtClean="0"/>
              <a:t> </a:t>
            </a:r>
            <a:r>
              <a:rPr lang="en-US" sz="2400" dirty="0"/>
              <a:t>A timer can be set to </a:t>
            </a:r>
            <a:r>
              <a:rPr lang="en-US" sz="2400" dirty="0" smtClean="0"/>
              <a:t>interrupt the </a:t>
            </a:r>
            <a:r>
              <a:rPr lang="en-US" sz="2400" dirty="0"/>
              <a:t>computer after a specified period. </a:t>
            </a:r>
            <a:endParaRPr lang="en-US" sz="2400" dirty="0" smtClean="0"/>
          </a:p>
          <a:p>
            <a:pPr algn="just"/>
            <a:r>
              <a:rPr lang="en-US" sz="2400" dirty="0" smtClean="0"/>
              <a:t>The </a:t>
            </a:r>
            <a:r>
              <a:rPr lang="en-US" sz="2400" dirty="0"/>
              <a:t>period may be fixed (for </a:t>
            </a:r>
            <a:r>
              <a:rPr lang="en-US" sz="2400" dirty="0" smtClean="0"/>
              <a:t>example, 1/60 </a:t>
            </a:r>
            <a:r>
              <a:rPr lang="en-US" sz="2400" dirty="0"/>
              <a:t>second) or variable (for example, from 1 millisecond to 1 second).</a:t>
            </a:r>
          </a:p>
          <a:p>
            <a:endParaRPr lang="en-US" dirty="0"/>
          </a:p>
        </p:txBody>
      </p:sp>
    </p:spTree>
    <p:extLst>
      <p:ext uri="{BB962C8B-B14F-4D97-AF65-F5344CB8AC3E}">
        <p14:creationId xmlns:p14="http://schemas.microsoft.com/office/powerpoint/2010/main" xmlns="" val="234138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906963"/>
          </a:xfrm>
        </p:spPr>
        <p:txBody>
          <a:bodyPr>
            <a:normAutofit/>
          </a:bodyPr>
          <a:lstStyle/>
          <a:p>
            <a:pPr algn="just"/>
            <a:r>
              <a:rPr lang="en-US" sz="2200" dirty="0" smtClean="0"/>
              <a:t>A variable </a:t>
            </a:r>
            <a:r>
              <a:rPr lang="en-US" sz="2200" dirty="0"/>
              <a:t>timer is generally implemented by a fixed-rate clock and a counter.</a:t>
            </a:r>
          </a:p>
          <a:p>
            <a:pPr algn="just"/>
            <a:r>
              <a:rPr lang="en-US" sz="2200" dirty="0"/>
              <a:t>The operating system sets the counter. Every time the clock ticks, the </a:t>
            </a:r>
            <a:r>
              <a:rPr lang="en-US" sz="2200" dirty="0" smtClean="0"/>
              <a:t>counter is </a:t>
            </a:r>
            <a:r>
              <a:rPr lang="en-US" sz="2200" dirty="0"/>
              <a:t>decremented. When the counter reaches 0, an interrupt occurs</a:t>
            </a:r>
            <a:r>
              <a:rPr lang="en-US" sz="2200" dirty="0" smtClean="0"/>
              <a:t>.</a:t>
            </a:r>
            <a:endParaRPr lang="en-US" sz="2200" dirty="0"/>
          </a:p>
          <a:p>
            <a:pPr algn="just"/>
            <a:r>
              <a:rPr lang="en-US" sz="2200" dirty="0" smtClean="0"/>
              <a:t>Before </a:t>
            </a:r>
            <a:r>
              <a:rPr lang="en-US" sz="2200" dirty="0"/>
              <a:t>turning over control to the user, the operating system ensures </a:t>
            </a:r>
            <a:r>
              <a:rPr lang="en-US" sz="2200" dirty="0" smtClean="0"/>
              <a:t>that the </a:t>
            </a:r>
            <a:r>
              <a:rPr lang="en-US" sz="2200" dirty="0"/>
              <a:t>timer is set to interrupt</a:t>
            </a:r>
            <a:r>
              <a:rPr lang="en-US" sz="2200" dirty="0" smtClean="0"/>
              <a:t>.</a:t>
            </a:r>
          </a:p>
          <a:p>
            <a:pPr algn="just"/>
            <a:r>
              <a:rPr lang="en-US" sz="2200" dirty="0" smtClean="0"/>
              <a:t> </a:t>
            </a:r>
            <a:r>
              <a:rPr lang="en-US" sz="2200" dirty="0"/>
              <a:t>If the timer interrupts, control transfers </a:t>
            </a:r>
            <a:r>
              <a:rPr lang="en-US" sz="2200" dirty="0" smtClean="0"/>
              <a:t>automatically to </a:t>
            </a:r>
            <a:r>
              <a:rPr lang="en-US" sz="2200" dirty="0"/>
              <a:t>the operating system, which may treat the interrupt as a fatal error or may give the program more time</a:t>
            </a:r>
          </a:p>
          <a:p>
            <a:endParaRPr lang="en-US" dirty="0"/>
          </a:p>
        </p:txBody>
      </p:sp>
    </p:spTree>
    <p:extLst>
      <p:ext uri="{BB962C8B-B14F-4D97-AF65-F5344CB8AC3E}">
        <p14:creationId xmlns:p14="http://schemas.microsoft.com/office/powerpoint/2010/main" xmlns="" val="149560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Resource </a:t>
            </a:r>
            <a:r>
              <a:rPr lang="en-US" b="1" dirty="0" smtClean="0"/>
              <a:t>Management(RM)</a:t>
            </a:r>
            <a:endParaRPr lang="en-US" b="1" dirty="0"/>
          </a:p>
        </p:txBody>
      </p:sp>
      <p:sp>
        <p:nvSpPr>
          <p:cNvPr id="3" name="Content Placeholder 2"/>
          <p:cNvSpPr>
            <a:spLocks noGrp="1"/>
          </p:cNvSpPr>
          <p:nvPr>
            <p:ph idx="1"/>
          </p:nvPr>
        </p:nvSpPr>
        <p:spPr/>
        <p:txBody>
          <a:bodyPr>
            <a:noAutofit/>
          </a:bodyPr>
          <a:lstStyle/>
          <a:p>
            <a:r>
              <a:rPr lang="en-US" sz="2400" dirty="0" smtClean="0"/>
              <a:t>An </a:t>
            </a:r>
            <a:r>
              <a:rPr lang="en-US" sz="2400" dirty="0"/>
              <a:t>operating system is a </a:t>
            </a:r>
            <a:r>
              <a:rPr lang="en-US" sz="2400" b="1" dirty="0"/>
              <a:t>resource manager</a:t>
            </a:r>
            <a:r>
              <a:rPr lang="en-US" sz="2400" dirty="0"/>
              <a:t>. </a:t>
            </a:r>
            <a:r>
              <a:rPr lang="en-US" sz="2400" dirty="0" smtClean="0"/>
              <a:t>	</a:t>
            </a:r>
          </a:p>
          <a:p>
            <a:pPr marL="0" indent="0">
              <a:buNone/>
            </a:pPr>
            <a:r>
              <a:rPr lang="en-US" sz="2400" dirty="0"/>
              <a:t>	</a:t>
            </a:r>
            <a:r>
              <a:rPr lang="en-US" sz="2400" dirty="0" smtClean="0"/>
              <a:t> System’s CPU(Process Management)</a:t>
            </a:r>
          </a:p>
          <a:p>
            <a:pPr marL="0" indent="0">
              <a:buNone/>
            </a:pPr>
            <a:r>
              <a:rPr lang="en-US" sz="2400" dirty="0" smtClean="0"/>
              <a:t>	memory space(Memory management)</a:t>
            </a:r>
          </a:p>
          <a:p>
            <a:pPr marL="0" indent="0">
              <a:buNone/>
            </a:pPr>
            <a:r>
              <a:rPr lang="en-US" sz="2400" dirty="0" smtClean="0"/>
              <a:t> 	file-storage space (File System management)</a:t>
            </a:r>
          </a:p>
          <a:p>
            <a:pPr marL="0" indent="0">
              <a:buNone/>
            </a:pPr>
            <a:r>
              <a:rPr lang="en-US" sz="2400" dirty="0" smtClean="0"/>
              <a:t>	I/O </a:t>
            </a:r>
            <a:r>
              <a:rPr lang="en-US" sz="2400" dirty="0"/>
              <a:t>devices </a:t>
            </a:r>
            <a:r>
              <a:rPr lang="en-US" sz="2400" dirty="0" smtClean="0"/>
              <a:t>(I/O System management)</a:t>
            </a:r>
          </a:p>
          <a:p>
            <a:pPr marL="0" indent="0">
              <a:buNone/>
            </a:pPr>
            <a:r>
              <a:rPr lang="en-US" sz="2400" dirty="0" smtClean="0"/>
              <a:t>are </a:t>
            </a:r>
            <a:r>
              <a:rPr lang="en-US" sz="2400" dirty="0"/>
              <a:t>among the resources </a:t>
            </a:r>
            <a:r>
              <a:rPr lang="en-US" sz="2400" dirty="0" smtClean="0"/>
              <a:t>that the </a:t>
            </a:r>
            <a:r>
              <a:rPr lang="en-US" sz="2400" dirty="0"/>
              <a:t>operating system must </a:t>
            </a:r>
            <a:r>
              <a:rPr lang="en-US" sz="2400" dirty="0" smtClean="0"/>
              <a:t>manage.</a:t>
            </a:r>
          </a:p>
          <a:p>
            <a:pPr marL="0" indent="0">
              <a:buNone/>
            </a:pPr>
            <a:r>
              <a:rPr lang="en-US" sz="2400" dirty="0" smtClean="0"/>
              <a:t>Apart from these we do have</a:t>
            </a:r>
          </a:p>
          <a:p>
            <a:pPr marL="0" indent="0">
              <a:buNone/>
            </a:pPr>
            <a:r>
              <a:rPr lang="en-US" sz="2400" dirty="0" smtClean="0"/>
              <a:t> 	Secondary storage(Mass  storage management )</a:t>
            </a:r>
          </a:p>
          <a:p>
            <a:pPr marL="0" indent="0">
              <a:buNone/>
            </a:pPr>
            <a:r>
              <a:rPr lang="en-US" sz="2400" dirty="0" smtClean="0"/>
              <a:t>	Faster Storage(cache management)</a:t>
            </a:r>
            <a:endParaRPr lang="en-US" sz="2400" dirty="0"/>
          </a:p>
        </p:txBody>
      </p:sp>
    </p:spTree>
    <p:extLst>
      <p:ext uri="{BB962C8B-B14F-4D97-AF65-F5344CB8AC3E}">
        <p14:creationId xmlns:p14="http://schemas.microsoft.com/office/powerpoint/2010/main" xmlns="" val="1298263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UNIT II</a:t>
            </a:r>
          </a:p>
          <a:p>
            <a:pPr algn="just"/>
            <a:r>
              <a:rPr lang="en-US" b="1" dirty="0" smtClean="0"/>
              <a:t>Threads and Concurrency: </a:t>
            </a:r>
          </a:p>
          <a:p>
            <a:pPr marL="0" indent="0" algn="just">
              <a:buNone/>
            </a:pPr>
            <a:r>
              <a:rPr lang="en-US" dirty="0" smtClean="0"/>
              <a:t>Overview, Multicore Programming, Multithreading Models, Implicit Threading, Threading Issues. </a:t>
            </a:r>
          </a:p>
          <a:p>
            <a:pPr algn="just"/>
            <a:r>
              <a:rPr lang="en-US" b="1" dirty="0" smtClean="0"/>
              <a:t>CPU Scheduling: </a:t>
            </a:r>
          </a:p>
          <a:p>
            <a:pPr marL="0" indent="0" algn="just">
              <a:buNone/>
            </a:pPr>
            <a:r>
              <a:rPr lang="en-US" dirty="0" smtClean="0"/>
              <a:t>Basic Concepts, Scheduling Criteria, Scheduling Algorithms, Thread Scheduling, Multiple-Processor Scheduling, Real-Time CPU Scheduling. </a:t>
            </a:r>
          </a:p>
          <a:p>
            <a:pPr algn="just"/>
            <a:r>
              <a:rPr lang="en-US" b="1" dirty="0" smtClean="0"/>
              <a:t>Synchronization: </a:t>
            </a:r>
          </a:p>
          <a:p>
            <a:pPr marL="0" indent="0" algn="just">
              <a:buNone/>
            </a:pPr>
            <a:r>
              <a:rPr lang="en-US" dirty="0" smtClean="0"/>
              <a:t>Background, The Critical-Section Problem, Peterson ‘solution, Hardware support for Synchronization, </a:t>
            </a:r>
            <a:r>
              <a:rPr lang="en-US" dirty="0" err="1" smtClean="0"/>
              <a:t>Mutex</a:t>
            </a:r>
            <a:r>
              <a:rPr lang="en-US" dirty="0" smtClean="0"/>
              <a:t> Locks, Semaphores, Monitors. Classic Problems of Synchronization.</a:t>
            </a:r>
            <a:endParaRPr lang="en-US" dirty="0"/>
          </a:p>
        </p:txBody>
      </p:sp>
    </p:spTree>
    <p:extLst>
      <p:ext uri="{BB962C8B-B14F-4D97-AF65-F5344CB8AC3E}">
        <p14:creationId xmlns:p14="http://schemas.microsoft.com/office/powerpoint/2010/main" xmlns="" val="686009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RM-Process Management</a:t>
            </a:r>
            <a:endParaRPr lang="en-US" b="1" dirty="0"/>
          </a:p>
        </p:txBody>
      </p:sp>
      <p:sp>
        <p:nvSpPr>
          <p:cNvPr id="3" name="Content Placeholder 2"/>
          <p:cNvSpPr>
            <a:spLocks noGrp="1"/>
          </p:cNvSpPr>
          <p:nvPr>
            <p:ph idx="1"/>
          </p:nvPr>
        </p:nvSpPr>
        <p:spPr>
          <a:xfrm>
            <a:off x="457200" y="1752600"/>
            <a:ext cx="8229600" cy="4906963"/>
          </a:xfrm>
        </p:spPr>
        <p:txBody>
          <a:bodyPr>
            <a:normAutofit/>
          </a:bodyPr>
          <a:lstStyle/>
          <a:p>
            <a:pPr algn="just"/>
            <a:r>
              <a:rPr lang="en-US" sz="2400" dirty="0"/>
              <a:t>A program can do nothing unless its instructions are executed by a CPU</a:t>
            </a:r>
            <a:r>
              <a:rPr lang="en-US" sz="2400" dirty="0" smtClean="0"/>
              <a:t>.</a:t>
            </a:r>
          </a:p>
          <a:p>
            <a:pPr algn="just"/>
            <a:r>
              <a:rPr lang="en-US" sz="2400" dirty="0"/>
              <a:t>A program in execution, as mentioned, is a process</a:t>
            </a:r>
          </a:p>
          <a:p>
            <a:pPr lvl="1" algn="just"/>
            <a:r>
              <a:rPr lang="en-US" sz="2400" dirty="0"/>
              <a:t>A program such as a compiler is a process</a:t>
            </a:r>
          </a:p>
          <a:p>
            <a:pPr lvl="1" algn="just"/>
            <a:r>
              <a:rPr lang="en-US" sz="2400" dirty="0"/>
              <a:t>a word-processing program being run by an individual user on a PC is a process. </a:t>
            </a:r>
          </a:p>
          <a:p>
            <a:pPr lvl="1" algn="just"/>
            <a:r>
              <a:rPr lang="en-US" sz="2400" dirty="0"/>
              <a:t>Similarly, a social media app on a mobile device is a process.</a:t>
            </a:r>
          </a:p>
          <a:p>
            <a:pPr marL="0" indent="0">
              <a:buNone/>
            </a:pPr>
            <a:endParaRPr lang="en-US" sz="2400" dirty="0" smtClean="0"/>
          </a:p>
        </p:txBody>
      </p:sp>
    </p:spTree>
    <p:extLst>
      <p:ext uri="{BB962C8B-B14F-4D97-AF65-F5344CB8AC3E}">
        <p14:creationId xmlns:p14="http://schemas.microsoft.com/office/powerpoint/2010/main" xmlns="" val="458560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US" sz="2200" dirty="0"/>
              <a:t>A process needs certain resources—including CPU time</a:t>
            </a:r>
            <a:r>
              <a:rPr lang="en-US" sz="2200" dirty="0" smtClean="0"/>
              <a:t>, memory</a:t>
            </a:r>
            <a:r>
              <a:rPr lang="en-US" sz="2200" dirty="0"/>
              <a:t>, files, and I/O devices—to accomplish its task. </a:t>
            </a:r>
          </a:p>
          <a:p>
            <a:pPr algn="just"/>
            <a:r>
              <a:rPr lang="en-US" sz="2200" dirty="0" smtClean="0"/>
              <a:t>These </a:t>
            </a:r>
            <a:r>
              <a:rPr lang="en-US" sz="2200" dirty="0"/>
              <a:t>resources are typically allocated to the process while it is running.</a:t>
            </a:r>
          </a:p>
          <a:p>
            <a:pPr algn="just"/>
            <a:r>
              <a:rPr lang="en-US" sz="2200" dirty="0"/>
              <a:t> In addition to the various physical and logical resources that a process obtains when it is created, various initialization data(input) may be passed along. </a:t>
            </a:r>
          </a:p>
          <a:p>
            <a:pPr algn="just"/>
            <a:r>
              <a:rPr lang="en-US" sz="2200" dirty="0"/>
              <a:t>For example, consider a process running a web browser whose function is to display the contents of a web page on a screen.</a:t>
            </a:r>
          </a:p>
          <a:p>
            <a:pPr algn="just"/>
            <a:r>
              <a:rPr lang="en-US" sz="2200" dirty="0"/>
              <a:t>The process will be given the URL as an input and will execute the appropriate instructions and system calls to obtain and display the desired information on the screen.</a:t>
            </a:r>
          </a:p>
          <a:p>
            <a:pPr marL="0" indent="0" algn="just">
              <a:buNone/>
            </a:pPr>
            <a:endParaRPr lang="en-US" sz="2200" dirty="0"/>
          </a:p>
        </p:txBody>
      </p:sp>
    </p:spTree>
    <p:extLst>
      <p:ext uri="{BB962C8B-B14F-4D97-AF65-F5344CB8AC3E}">
        <p14:creationId xmlns:p14="http://schemas.microsoft.com/office/powerpoint/2010/main" xmlns="" val="1368670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5745163"/>
          </a:xfrm>
        </p:spPr>
        <p:txBody>
          <a:bodyPr>
            <a:normAutofit/>
          </a:bodyPr>
          <a:lstStyle/>
          <a:p>
            <a:pPr algn="just"/>
            <a:endParaRPr lang="en-US" sz="2200" dirty="0" smtClean="0"/>
          </a:p>
          <a:p>
            <a:pPr algn="just"/>
            <a:r>
              <a:rPr lang="en-US" sz="2200" dirty="0" smtClean="0"/>
              <a:t>We </a:t>
            </a:r>
            <a:r>
              <a:rPr lang="en-US" sz="2200" dirty="0"/>
              <a:t>emphasize that a program by itself is not a process. A program is </a:t>
            </a:r>
            <a:r>
              <a:rPr lang="en-US" sz="2200" dirty="0" smtClean="0"/>
              <a:t>a </a:t>
            </a:r>
            <a:r>
              <a:rPr lang="en-US" sz="2200" b="1" i="1" dirty="0" smtClean="0"/>
              <a:t>passive </a:t>
            </a:r>
            <a:r>
              <a:rPr lang="en-US" sz="2200" dirty="0"/>
              <a:t>entity, like the contents of a file stored on disk, whereas a process is </a:t>
            </a:r>
            <a:r>
              <a:rPr lang="en-US" sz="2200" dirty="0" smtClean="0"/>
              <a:t>an </a:t>
            </a:r>
            <a:r>
              <a:rPr lang="en-US" sz="2200" b="1" i="1" dirty="0" smtClean="0"/>
              <a:t>active </a:t>
            </a:r>
            <a:r>
              <a:rPr lang="en-US" sz="2200" dirty="0"/>
              <a:t>entity</a:t>
            </a:r>
            <a:r>
              <a:rPr lang="en-US" sz="2200" dirty="0" smtClean="0"/>
              <a:t>.</a:t>
            </a:r>
          </a:p>
          <a:p>
            <a:pPr algn="just"/>
            <a:r>
              <a:rPr lang="en-US" sz="2200" dirty="0" smtClean="0"/>
              <a:t> </a:t>
            </a:r>
            <a:r>
              <a:rPr lang="en-US" sz="2200" dirty="0"/>
              <a:t>A </a:t>
            </a:r>
            <a:r>
              <a:rPr lang="en-US" sz="2200" b="1" dirty="0"/>
              <a:t>single-threaded process </a:t>
            </a:r>
            <a:r>
              <a:rPr lang="en-US" sz="2200" dirty="0"/>
              <a:t>has one </a:t>
            </a:r>
            <a:r>
              <a:rPr lang="en-US" sz="2200" b="1" dirty="0"/>
              <a:t>program counter </a:t>
            </a:r>
            <a:r>
              <a:rPr lang="en-US" sz="2200" dirty="0" smtClean="0"/>
              <a:t>specifying the </a:t>
            </a:r>
            <a:r>
              <a:rPr lang="en-US" sz="2200" dirty="0"/>
              <a:t>next instruction to </a:t>
            </a:r>
            <a:r>
              <a:rPr lang="en-US" sz="2200" dirty="0" smtClean="0"/>
              <a:t>execute. The execution of </a:t>
            </a:r>
            <a:r>
              <a:rPr lang="en-US" sz="2200" dirty="0"/>
              <a:t>such a process must be sequential. The CPU executes one </a:t>
            </a:r>
            <a:r>
              <a:rPr lang="en-US" sz="2200" dirty="0" smtClean="0"/>
              <a:t>instruction of </a:t>
            </a:r>
            <a:r>
              <a:rPr lang="en-US" sz="2200" dirty="0"/>
              <a:t>the process after another, until the process completes</a:t>
            </a:r>
            <a:r>
              <a:rPr lang="en-US" sz="2200" dirty="0" smtClean="0"/>
              <a:t>.</a:t>
            </a:r>
          </a:p>
          <a:p>
            <a:pPr algn="just"/>
            <a:r>
              <a:rPr lang="en-US" sz="2200" dirty="0" smtClean="0"/>
              <a:t> Further, at any time, one instruction at most is executed on behalf of the process. Thus, although two processes may be associated with the same program, they are nevertheless considered two separate execution sequences. A </a:t>
            </a:r>
            <a:r>
              <a:rPr lang="en-US" sz="2200" b="1" dirty="0" smtClean="0"/>
              <a:t>multithreaded process </a:t>
            </a:r>
            <a:r>
              <a:rPr lang="en-US" sz="2200" dirty="0" smtClean="0"/>
              <a:t>has multiple program counters, each pointing to the next instruction to execute for a given thread.</a:t>
            </a:r>
            <a:endParaRPr lang="en-US" sz="2200" dirty="0"/>
          </a:p>
        </p:txBody>
      </p:sp>
    </p:spTree>
    <p:extLst>
      <p:ext uri="{BB962C8B-B14F-4D97-AF65-F5344CB8AC3E}">
        <p14:creationId xmlns:p14="http://schemas.microsoft.com/office/powerpoint/2010/main" xmlns="" val="2229336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35563"/>
          </a:xfrm>
        </p:spPr>
        <p:txBody>
          <a:bodyPr>
            <a:noAutofit/>
          </a:bodyPr>
          <a:lstStyle/>
          <a:p>
            <a:pPr algn="just"/>
            <a:r>
              <a:rPr lang="en-US" sz="2200" dirty="0"/>
              <a:t>A process is the unit of work in a system. </a:t>
            </a:r>
            <a:endParaRPr lang="en-US" sz="2200" dirty="0" smtClean="0"/>
          </a:p>
          <a:p>
            <a:pPr algn="just"/>
            <a:r>
              <a:rPr lang="en-US" sz="2200" dirty="0" smtClean="0"/>
              <a:t>A </a:t>
            </a:r>
            <a:r>
              <a:rPr lang="en-US" sz="2200" dirty="0"/>
              <a:t>system consists of a </a:t>
            </a:r>
            <a:r>
              <a:rPr lang="en-US" sz="2200" dirty="0" smtClean="0"/>
              <a:t>collection of </a:t>
            </a:r>
            <a:r>
              <a:rPr lang="en-US" sz="2200" dirty="0"/>
              <a:t>processes, some of which are operating-system processes (those </a:t>
            </a:r>
            <a:r>
              <a:rPr lang="en-US" sz="2200" dirty="0" smtClean="0"/>
              <a:t>that execute </a:t>
            </a:r>
            <a:r>
              <a:rPr lang="en-US" sz="2200" dirty="0"/>
              <a:t>system code) and the rest of which are user processes (those that </a:t>
            </a:r>
            <a:r>
              <a:rPr lang="en-US" sz="2200" dirty="0" smtClean="0"/>
              <a:t>execute user </a:t>
            </a:r>
            <a:r>
              <a:rPr lang="en-US" sz="2200" dirty="0"/>
              <a:t>code). </a:t>
            </a:r>
            <a:endParaRPr lang="en-US" sz="2200" dirty="0" smtClean="0"/>
          </a:p>
          <a:p>
            <a:pPr algn="just"/>
            <a:r>
              <a:rPr lang="en-US" sz="2200" dirty="0" smtClean="0"/>
              <a:t>All </a:t>
            </a:r>
            <a:r>
              <a:rPr lang="en-US" sz="2200" dirty="0"/>
              <a:t>these processes can potentially execute </a:t>
            </a:r>
            <a:r>
              <a:rPr lang="en-US" sz="2200" dirty="0" smtClean="0"/>
              <a:t>concurrently—by multiplexing </a:t>
            </a:r>
            <a:r>
              <a:rPr lang="en-US" sz="2200" dirty="0"/>
              <a:t>on a single CPU core—or in parallel across multiple CPU cores.</a:t>
            </a:r>
          </a:p>
          <a:p>
            <a:pPr algn="just"/>
            <a:r>
              <a:rPr lang="en-US" sz="2200" dirty="0"/>
              <a:t>The operating system is responsible for the following activities in </a:t>
            </a:r>
            <a:r>
              <a:rPr lang="en-US" sz="2200" dirty="0" smtClean="0"/>
              <a:t>connection with </a:t>
            </a:r>
            <a:r>
              <a:rPr lang="en-US" sz="2200" dirty="0"/>
              <a:t>process management:</a:t>
            </a:r>
          </a:p>
          <a:p>
            <a:pPr lvl="1" algn="just"/>
            <a:r>
              <a:rPr lang="en-US" sz="2200" dirty="0" smtClean="0"/>
              <a:t>Creating </a:t>
            </a:r>
            <a:r>
              <a:rPr lang="en-US" sz="2200" dirty="0"/>
              <a:t>and deleting both user and system processes</a:t>
            </a:r>
          </a:p>
          <a:p>
            <a:pPr lvl="1" algn="just"/>
            <a:r>
              <a:rPr lang="en-US" sz="2200" dirty="0" smtClean="0"/>
              <a:t> </a:t>
            </a:r>
            <a:r>
              <a:rPr lang="en-US" sz="2200" dirty="0"/>
              <a:t>Scheduling processes and threads on the CPUs</a:t>
            </a:r>
          </a:p>
          <a:p>
            <a:pPr lvl="1" algn="just"/>
            <a:r>
              <a:rPr lang="en-US" sz="2200" dirty="0" smtClean="0"/>
              <a:t> </a:t>
            </a:r>
            <a:r>
              <a:rPr lang="en-US" sz="2200" dirty="0"/>
              <a:t>Suspending and resuming processes</a:t>
            </a:r>
          </a:p>
          <a:p>
            <a:pPr lvl="1" algn="just"/>
            <a:r>
              <a:rPr lang="en-US" sz="2200" dirty="0" smtClean="0"/>
              <a:t> </a:t>
            </a:r>
            <a:r>
              <a:rPr lang="en-US" sz="2200" dirty="0"/>
              <a:t>Providing mechanisms for process synchronization</a:t>
            </a:r>
          </a:p>
          <a:p>
            <a:pPr lvl="1" algn="just"/>
            <a:r>
              <a:rPr lang="en-US" sz="2200" dirty="0" smtClean="0"/>
              <a:t> </a:t>
            </a:r>
            <a:r>
              <a:rPr lang="en-US" sz="2200" dirty="0"/>
              <a:t>Providing mechanisms for process communication</a:t>
            </a:r>
          </a:p>
        </p:txBody>
      </p:sp>
    </p:spTree>
    <p:extLst>
      <p:ext uri="{BB962C8B-B14F-4D97-AF65-F5344CB8AC3E}">
        <p14:creationId xmlns:p14="http://schemas.microsoft.com/office/powerpoint/2010/main" xmlns="" val="2332777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RM-Memory </a:t>
            </a:r>
            <a:r>
              <a:rPr lang="en-US" b="1" dirty="0"/>
              <a:t>Management</a:t>
            </a:r>
          </a:p>
        </p:txBody>
      </p:sp>
      <p:sp>
        <p:nvSpPr>
          <p:cNvPr id="3" name="Content Placeholder 2"/>
          <p:cNvSpPr>
            <a:spLocks noGrp="1"/>
          </p:cNvSpPr>
          <p:nvPr>
            <p:ph idx="1"/>
          </p:nvPr>
        </p:nvSpPr>
        <p:spPr/>
        <p:txBody>
          <a:bodyPr>
            <a:normAutofit fontScale="70000" lnSpcReduction="20000"/>
          </a:bodyPr>
          <a:lstStyle/>
          <a:p>
            <a:pPr algn="just"/>
            <a:endParaRPr lang="en-US" dirty="0" smtClean="0"/>
          </a:p>
          <a:p>
            <a:pPr algn="just"/>
            <a:r>
              <a:rPr lang="en-US" dirty="0" smtClean="0"/>
              <a:t>The </a:t>
            </a:r>
            <a:r>
              <a:rPr lang="en-US" dirty="0"/>
              <a:t>main memory is central to the operation of a modern computer system</a:t>
            </a:r>
            <a:r>
              <a:rPr lang="en-US" dirty="0" smtClean="0"/>
              <a:t>.</a:t>
            </a:r>
          </a:p>
          <a:p>
            <a:pPr algn="just"/>
            <a:r>
              <a:rPr lang="en-US" dirty="0" smtClean="0"/>
              <a:t>Main </a:t>
            </a:r>
            <a:r>
              <a:rPr lang="en-US" dirty="0"/>
              <a:t>memory is a large array of bytes, ranging in size from hundreds of thousands to billions</a:t>
            </a:r>
            <a:r>
              <a:rPr lang="en-US" dirty="0" smtClean="0"/>
              <a:t>.</a:t>
            </a:r>
          </a:p>
          <a:p>
            <a:pPr algn="just"/>
            <a:r>
              <a:rPr lang="en-US" dirty="0" smtClean="0"/>
              <a:t>Each </a:t>
            </a:r>
            <a:r>
              <a:rPr lang="en-US" dirty="0"/>
              <a:t>byte has its own address. </a:t>
            </a:r>
            <a:endParaRPr lang="en-US" dirty="0" smtClean="0"/>
          </a:p>
          <a:p>
            <a:pPr algn="just"/>
            <a:r>
              <a:rPr lang="en-US" dirty="0" smtClean="0"/>
              <a:t>Main </a:t>
            </a:r>
            <a:r>
              <a:rPr lang="en-US" dirty="0"/>
              <a:t>memory is a repository of quickly accessible data shared by the CPU and I/O </a:t>
            </a:r>
            <a:r>
              <a:rPr lang="en-US" dirty="0" smtClean="0"/>
              <a:t>devices. </a:t>
            </a:r>
          </a:p>
          <a:p>
            <a:pPr algn="just"/>
            <a:r>
              <a:rPr lang="en-US" dirty="0" smtClean="0"/>
              <a:t>The </a:t>
            </a:r>
            <a:r>
              <a:rPr lang="en-US" dirty="0"/>
              <a:t>CPU reads instructions from main memory during the instruction-fetch cycle and both reads and writes data from main memory during the data-fetch cycle (on a von Neumann architecture). </a:t>
            </a:r>
            <a:endParaRPr lang="en-US" dirty="0" smtClean="0"/>
          </a:p>
          <a:p>
            <a:pPr algn="just"/>
            <a:r>
              <a:rPr lang="en-US" dirty="0" smtClean="0"/>
              <a:t>As </a:t>
            </a:r>
            <a:r>
              <a:rPr lang="en-US" dirty="0"/>
              <a:t>noted earlier, the main memory is generally the only large storage device that the CPU is able to address and access directly</a:t>
            </a:r>
          </a:p>
        </p:txBody>
      </p:sp>
    </p:spTree>
    <p:extLst>
      <p:ext uri="{BB962C8B-B14F-4D97-AF65-F5344CB8AC3E}">
        <p14:creationId xmlns:p14="http://schemas.microsoft.com/office/powerpoint/2010/main" xmlns="" val="3884310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lgn="just"/>
            <a:r>
              <a:rPr lang="en-US" sz="2200" dirty="0"/>
              <a:t>For a program to be executed, it must be mapped to absolute addresses and loaded into memory</a:t>
            </a:r>
            <a:r>
              <a:rPr lang="en-US" sz="2200" dirty="0" smtClean="0"/>
              <a:t>.</a:t>
            </a:r>
          </a:p>
          <a:p>
            <a:pPr algn="just"/>
            <a:r>
              <a:rPr lang="en-US" sz="2200" dirty="0" smtClean="0"/>
              <a:t> </a:t>
            </a:r>
            <a:r>
              <a:rPr lang="en-US" sz="2200" dirty="0"/>
              <a:t>As the program executes, it accesses program instructions and data from memory by generating these absolute addresses. </a:t>
            </a:r>
            <a:endParaRPr lang="en-US" sz="2200" dirty="0" smtClean="0"/>
          </a:p>
          <a:p>
            <a:pPr algn="just"/>
            <a:r>
              <a:rPr lang="en-US" sz="2200" dirty="0" smtClean="0"/>
              <a:t>Eventually</a:t>
            </a:r>
            <a:r>
              <a:rPr lang="en-US" sz="2200" dirty="0"/>
              <a:t>, the program terminates, its memory space is declared available, and the next program can be loaded and executed</a:t>
            </a:r>
            <a:r>
              <a:rPr lang="en-US" sz="2200" dirty="0" smtClean="0"/>
              <a:t>.</a:t>
            </a:r>
          </a:p>
          <a:p>
            <a:pPr algn="just"/>
            <a:r>
              <a:rPr lang="en-US" sz="2200" dirty="0"/>
              <a:t>To improve both the </a:t>
            </a:r>
            <a:r>
              <a:rPr lang="en-US" sz="2200" b="1" dirty="0"/>
              <a:t>utilization of the CPU </a:t>
            </a:r>
            <a:r>
              <a:rPr lang="en-US" sz="2200" dirty="0"/>
              <a:t>and the </a:t>
            </a:r>
            <a:r>
              <a:rPr lang="en-US" sz="2200" b="1" dirty="0"/>
              <a:t>speed of the computer’s response to its users</a:t>
            </a:r>
            <a:r>
              <a:rPr lang="en-US" sz="2200" dirty="0"/>
              <a:t>, general-purpose computers must keep several programs in memory, creating a need for memory management. </a:t>
            </a:r>
            <a:endParaRPr lang="en-US" sz="2200" dirty="0" smtClean="0"/>
          </a:p>
          <a:p>
            <a:pPr algn="just"/>
            <a:r>
              <a:rPr lang="en-US" sz="2200" dirty="0" smtClean="0"/>
              <a:t>Many </a:t>
            </a:r>
            <a:r>
              <a:rPr lang="en-US" sz="2200" dirty="0"/>
              <a:t>different </a:t>
            </a:r>
            <a:r>
              <a:rPr lang="en-US" sz="2200" dirty="0" smtClean="0"/>
              <a:t>memory management </a:t>
            </a:r>
            <a:r>
              <a:rPr lang="en-US" sz="2200" dirty="0"/>
              <a:t>schemes are used. </a:t>
            </a:r>
            <a:endParaRPr lang="en-US" sz="2200" dirty="0" smtClean="0"/>
          </a:p>
          <a:p>
            <a:pPr algn="just"/>
            <a:r>
              <a:rPr lang="en-US" sz="2200" dirty="0" smtClean="0"/>
              <a:t>These </a:t>
            </a:r>
            <a:r>
              <a:rPr lang="en-US" sz="2200" dirty="0"/>
              <a:t>schemes reflect various approaches, and the effectiveness of any given algorithm depends on the situation</a:t>
            </a:r>
            <a:r>
              <a:rPr lang="en-US" sz="2200" dirty="0" smtClean="0"/>
              <a:t>.</a:t>
            </a:r>
          </a:p>
          <a:p>
            <a:pPr algn="just"/>
            <a:r>
              <a:rPr lang="en-US" sz="2200" dirty="0" smtClean="0"/>
              <a:t> </a:t>
            </a:r>
            <a:r>
              <a:rPr lang="en-US" sz="2200" dirty="0"/>
              <a:t>In selecting a memory-management scheme for a specific system, we must take into account many factors—especially the hardware design of the system. Each algorithm requires its own hardware support</a:t>
            </a:r>
          </a:p>
        </p:txBody>
      </p:sp>
    </p:spTree>
    <p:extLst>
      <p:ext uri="{BB962C8B-B14F-4D97-AF65-F5344CB8AC3E}">
        <p14:creationId xmlns:p14="http://schemas.microsoft.com/office/powerpoint/2010/main" xmlns="" val="1437918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525963"/>
          </a:xfrm>
        </p:spPr>
        <p:txBody>
          <a:bodyPr>
            <a:normAutofit/>
          </a:bodyPr>
          <a:lstStyle/>
          <a:p>
            <a:pPr algn="just"/>
            <a:r>
              <a:rPr lang="en-US" sz="2400" dirty="0"/>
              <a:t>The operating system is responsible for the following activities in </a:t>
            </a:r>
            <a:r>
              <a:rPr lang="en-US" sz="2400" dirty="0" smtClean="0"/>
              <a:t>connection </a:t>
            </a:r>
            <a:r>
              <a:rPr lang="en-US" sz="2400" dirty="0"/>
              <a:t>with memory management</a:t>
            </a:r>
            <a:r>
              <a:rPr lang="en-US" sz="2400" dirty="0" smtClean="0"/>
              <a:t>:</a:t>
            </a:r>
          </a:p>
          <a:p>
            <a:pPr marL="0" indent="0" algn="just">
              <a:buNone/>
            </a:pPr>
            <a:endParaRPr lang="en-US" sz="2400" dirty="0" smtClean="0"/>
          </a:p>
          <a:p>
            <a:pPr lvl="1" algn="just"/>
            <a:r>
              <a:rPr lang="en-US" sz="2400" dirty="0" smtClean="0"/>
              <a:t>Keeping </a:t>
            </a:r>
            <a:r>
              <a:rPr lang="en-US" sz="2400" dirty="0"/>
              <a:t>track of which parts of memory are currently being used and which process is using them </a:t>
            </a:r>
            <a:endParaRPr lang="en-US" sz="2400" dirty="0" smtClean="0"/>
          </a:p>
          <a:p>
            <a:pPr lvl="1" algn="just"/>
            <a:endParaRPr lang="en-US" sz="2400" dirty="0" smtClean="0"/>
          </a:p>
          <a:p>
            <a:pPr lvl="1" algn="just"/>
            <a:r>
              <a:rPr lang="en-US" sz="2400" dirty="0" smtClean="0"/>
              <a:t>Allocating </a:t>
            </a:r>
            <a:r>
              <a:rPr lang="en-US" sz="2400" dirty="0"/>
              <a:t>and </a:t>
            </a:r>
            <a:r>
              <a:rPr lang="en-US" sz="2400" dirty="0" err="1"/>
              <a:t>deallocating</a:t>
            </a:r>
            <a:r>
              <a:rPr lang="en-US" sz="2400" dirty="0"/>
              <a:t> memory space as needed </a:t>
            </a:r>
            <a:endParaRPr lang="en-US" sz="2400" dirty="0" smtClean="0"/>
          </a:p>
          <a:p>
            <a:pPr marL="457200" lvl="1" indent="0" algn="just">
              <a:buNone/>
            </a:pPr>
            <a:endParaRPr lang="en-US" sz="2400" dirty="0" smtClean="0"/>
          </a:p>
          <a:p>
            <a:pPr lvl="1" algn="just"/>
            <a:r>
              <a:rPr lang="en-US" sz="2400" dirty="0" smtClean="0"/>
              <a:t>Deciding </a:t>
            </a:r>
            <a:r>
              <a:rPr lang="en-US" sz="2400" dirty="0"/>
              <a:t>which processes (or parts of processes) and data to move into and out of memory</a:t>
            </a:r>
          </a:p>
        </p:txBody>
      </p:sp>
    </p:spTree>
    <p:extLst>
      <p:ext uri="{BB962C8B-B14F-4D97-AF65-F5344CB8AC3E}">
        <p14:creationId xmlns:p14="http://schemas.microsoft.com/office/powerpoint/2010/main" xmlns="" val="107790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RM-File System </a:t>
            </a:r>
            <a:r>
              <a:rPr lang="en-US" b="1" dirty="0"/>
              <a:t>Management</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200" dirty="0"/>
              <a:t>A file is a collection of related information defined by its creator. </a:t>
            </a:r>
            <a:r>
              <a:rPr lang="en-US" sz="2200" dirty="0" smtClean="0"/>
              <a:t>Commonly</a:t>
            </a:r>
            <a:r>
              <a:rPr lang="en-US" sz="2200" dirty="0"/>
              <a:t>, files represent programs (both source and object forms) and data. Data files may be numeric, alphabetic, alphanumeric, or binary</a:t>
            </a:r>
            <a:r>
              <a:rPr lang="en-US" sz="2200" dirty="0" smtClean="0"/>
              <a:t>.</a:t>
            </a:r>
          </a:p>
          <a:p>
            <a:pPr algn="just"/>
            <a:r>
              <a:rPr lang="en-US" sz="2200" dirty="0"/>
              <a:t>File management is one of the most visible components of an operating system. </a:t>
            </a:r>
            <a:endParaRPr lang="en-US" sz="2200" dirty="0" smtClean="0"/>
          </a:p>
          <a:p>
            <a:pPr algn="just"/>
            <a:r>
              <a:rPr lang="en-US" sz="2200" dirty="0" smtClean="0"/>
              <a:t>Computers </a:t>
            </a:r>
            <a:r>
              <a:rPr lang="en-US" sz="2200" dirty="0"/>
              <a:t>can store information on several different types of </a:t>
            </a:r>
            <a:r>
              <a:rPr lang="en-US" sz="2200" dirty="0" smtClean="0"/>
              <a:t>physical </a:t>
            </a:r>
            <a:r>
              <a:rPr lang="en-US" sz="2200" dirty="0"/>
              <a:t>media. Secondary storage is the most common, but tertiary storage is also possible</a:t>
            </a:r>
            <a:r>
              <a:rPr lang="en-US" sz="2200" dirty="0" smtClean="0"/>
              <a:t>.</a:t>
            </a:r>
          </a:p>
          <a:p>
            <a:pPr algn="just"/>
            <a:r>
              <a:rPr lang="en-US" sz="2200" dirty="0" smtClean="0"/>
              <a:t> </a:t>
            </a:r>
            <a:r>
              <a:rPr lang="en-US" sz="2200" dirty="0"/>
              <a:t>Each of these media has its own characteristics and physical </a:t>
            </a:r>
            <a:r>
              <a:rPr lang="en-US" sz="2200" dirty="0" smtClean="0"/>
              <a:t>organization</a:t>
            </a:r>
            <a:r>
              <a:rPr lang="en-US" sz="2200" dirty="0"/>
              <a:t>. </a:t>
            </a:r>
            <a:endParaRPr lang="en-US" sz="2200" dirty="0" smtClean="0"/>
          </a:p>
          <a:p>
            <a:pPr algn="just"/>
            <a:r>
              <a:rPr lang="en-US" sz="2200" dirty="0" smtClean="0"/>
              <a:t>Most </a:t>
            </a:r>
            <a:r>
              <a:rPr lang="en-US" sz="2200" dirty="0"/>
              <a:t>are controlled by a device, such as a disk drive, that also has its own unique characteristics. These properties include access speed, capacity, data-transfer rate, and access method (sequential or random).</a:t>
            </a:r>
          </a:p>
        </p:txBody>
      </p:sp>
    </p:spTree>
    <p:extLst>
      <p:ext uri="{BB962C8B-B14F-4D97-AF65-F5344CB8AC3E}">
        <p14:creationId xmlns:p14="http://schemas.microsoft.com/office/powerpoint/2010/main" xmlns="" val="2692002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sz="2200" dirty="0" smtClean="0"/>
              <a:t>The operating system implements the abstract concept of a file by managing mass storage media and the devices that control them. In addition, files are normally organized into directories to make them easier to use.</a:t>
            </a:r>
          </a:p>
          <a:p>
            <a:pPr algn="just"/>
            <a:r>
              <a:rPr lang="en-US" sz="2200" dirty="0" smtClean="0"/>
              <a:t> Finally, when multiple users have access to files, it may be desirable to control which user may access a file and how that user may access it (for example, read, write, append). </a:t>
            </a:r>
          </a:p>
          <a:p>
            <a:pPr algn="just"/>
            <a:r>
              <a:rPr lang="en-US" sz="2200" dirty="0" smtClean="0"/>
              <a:t>The operating system is responsible for the following activities in connection with file management: </a:t>
            </a:r>
          </a:p>
          <a:p>
            <a:pPr lvl="1"/>
            <a:r>
              <a:rPr lang="en-US" sz="2200" dirty="0" smtClean="0"/>
              <a:t>• Creating and deleting files </a:t>
            </a:r>
          </a:p>
          <a:p>
            <a:pPr lvl="1"/>
            <a:r>
              <a:rPr lang="en-US" sz="2200" dirty="0" smtClean="0"/>
              <a:t>• Creating and deleting directories to organize files</a:t>
            </a:r>
          </a:p>
          <a:p>
            <a:pPr lvl="1"/>
            <a:r>
              <a:rPr lang="en-US" sz="2200" dirty="0" smtClean="0"/>
              <a:t>• Supporting primitives for manipulating files and directories </a:t>
            </a:r>
          </a:p>
          <a:p>
            <a:pPr lvl="1"/>
            <a:r>
              <a:rPr lang="en-US" sz="2200" dirty="0" smtClean="0"/>
              <a:t>• Mapping files onto mass storage </a:t>
            </a:r>
          </a:p>
          <a:p>
            <a:pPr lvl="1"/>
            <a:r>
              <a:rPr lang="en-US" sz="2200" dirty="0" smtClean="0"/>
              <a:t>• Backing up files on stable (nonvolatile) storage media </a:t>
            </a:r>
            <a:endParaRPr lang="en-US" sz="2200" dirty="0"/>
          </a:p>
        </p:txBody>
      </p:sp>
    </p:spTree>
    <p:extLst>
      <p:ext uri="{BB962C8B-B14F-4D97-AF65-F5344CB8AC3E}">
        <p14:creationId xmlns:p14="http://schemas.microsoft.com/office/powerpoint/2010/main" xmlns="" val="1514277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RM-I/O system management</a:t>
            </a:r>
            <a:endParaRPr lang="en-US" b="1" dirty="0"/>
          </a:p>
        </p:txBody>
      </p:sp>
      <p:sp>
        <p:nvSpPr>
          <p:cNvPr id="3" name="Content Placeholder 2"/>
          <p:cNvSpPr>
            <a:spLocks noGrp="1"/>
          </p:cNvSpPr>
          <p:nvPr>
            <p:ph idx="1"/>
          </p:nvPr>
        </p:nvSpPr>
        <p:spPr>
          <a:xfrm>
            <a:off x="457200" y="1905000"/>
            <a:ext cx="8229600" cy="4221163"/>
          </a:xfrm>
        </p:spPr>
        <p:txBody>
          <a:bodyPr>
            <a:normAutofit/>
          </a:bodyPr>
          <a:lstStyle/>
          <a:p>
            <a:pPr algn="just"/>
            <a:r>
              <a:rPr lang="en-US" sz="2200" dirty="0"/>
              <a:t>One of the purposes of an operating system is to hide the peculiarities of specific hardware devices from the user. For example, in UNIX, the peculiarities of I/O devices are hidden from the bulk of the operating system itself by the I/O subsystem. </a:t>
            </a:r>
            <a:endParaRPr lang="en-US" sz="2200" dirty="0" smtClean="0"/>
          </a:p>
          <a:p>
            <a:pPr algn="just"/>
            <a:r>
              <a:rPr lang="en-US" sz="2200" dirty="0" smtClean="0"/>
              <a:t>The </a:t>
            </a:r>
            <a:r>
              <a:rPr lang="en-US" sz="2200" dirty="0"/>
              <a:t>I/O subsystem consists of several components: </a:t>
            </a:r>
            <a:endParaRPr lang="en-US" sz="2200" dirty="0" smtClean="0"/>
          </a:p>
          <a:p>
            <a:pPr lvl="1" algn="just"/>
            <a:r>
              <a:rPr lang="en-US" sz="2200" dirty="0" smtClean="0"/>
              <a:t>A </a:t>
            </a:r>
            <a:r>
              <a:rPr lang="en-US" sz="2200" dirty="0"/>
              <a:t>memory-management component that includes buffering, caching, and spooling </a:t>
            </a:r>
            <a:endParaRPr lang="en-US" sz="2200" dirty="0" smtClean="0"/>
          </a:p>
          <a:p>
            <a:pPr lvl="1" algn="just"/>
            <a:r>
              <a:rPr lang="en-US" sz="2200" dirty="0" smtClean="0"/>
              <a:t>A </a:t>
            </a:r>
            <a:r>
              <a:rPr lang="en-US" sz="2200" dirty="0"/>
              <a:t>general device-driver interface </a:t>
            </a:r>
            <a:endParaRPr lang="en-US" sz="2200" dirty="0" smtClean="0"/>
          </a:p>
          <a:p>
            <a:pPr lvl="1" algn="just"/>
            <a:r>
              <a:rPr lang="en-US" sz="2200" dirty="0" smtClean="0"/>
              <a:t>Drivers </a:t>
            </a:r>
            <a:r>
              <a:rPr lang="en-US" sz="2200" dirty="0"/>
              <a:t>for specific hardware devices</a:t>
            </a:r>
          </a:p>
        </p:txBody>
      </p:sp>
    </p:spTree>
    <p:extLst>
      <p:ext uri="{BB962C8B-B14F-4D97-AF65-F5344CB8AC3E}">
        <p14:creationId xmlns:p14="http://schemas.microsoft.com/office/powerpoint/2010/main" xmlns="" val="341354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UNIT III</a:t>
            </a:r>
          </a:p>
          <a:p>
            <a:pPr algn="just"/>
            <a:r>
              <a:rPr lang="en-US" b="1" dirty="0" smtClean="0"/>
              <a:t>Dead Locks:</a:t>
            </a:r>
          </a:p>
          <a:p>
            <a:pPr marL="0" indent="0" algn="just">
              <a:buNone/>
            </a:pPr>
            <a:r>
              <a:rPr lang="en-US" dirty="0" smtClean="0"/>
              <a:t> System Model, Deadlock Characterization, Methods for Handling Deadlocks, Deadlock Prevention, Deadlock Avoidance, Deadlock Detection, Recovery from Deadlock. </a:t>
            </a:r>
          </a:p>
          <a:p>
            <a:pPr algn="just"/>
            <a:r>
              <a:rPr lang="en-US" b="1" dirty="0" smtClean="0"/>
              <a:t>Main Memory: </a:t>
            </a:r>
          </a:p>
          <a:p>
            <a:pPr marL="0" indent="0" algn="just">
              <a:buNone/>
            </a:pPr>
            <a:r>
              <a:rPr lang="en-US" dirty="0" smtClean="0"/>
              <a:t>Background, Contiguous Memory Allocation, Paging, Structure of the Page Table, Swapping. </a:t>
            </a:r>
          </a:p>
          <a:p>
            <a:pPr algn="just"/>
            <a:r>
              <a:rPr lang="en-US" b="1" dirty="0" smtClean="0"/>
              <a:t>Virtual-Memory: </a:t>
            </a:r>
          </a:p>
          <a:p>
            <a:pPr marL="0" indent="0" algn="just">
              <a:buNone/>
            </a:pPr>
            <a:r>
              <a:rPr lang="en-US" dirty="0" smtClean="0"/>
              <a:t>Background, Demand Paging, Page Replacement, allocation of frames, Thrashing - Memory Compression, Other considerations</a:t>
            </a:r>
            <a:endParaRPr lang="en-US" dirty="0"/>
          </a:p>
        </p:txBody>
      </p:sp>
    </p:spTree>
    <p:extLst>
      <p:ext uri="{BB962C8B-B14F-4D97-AF65-F5344CB8AC3E}">
        <p14:creationId xmlns:p14="http://schemas.microsoft.com/office/powerpoint/2010/main" xmlns="" val="27467659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RM-Cache Management</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sz="2200" dirty="0"/>
              <a:t>Cache is a type of memory that is used to increase the speed of data access. Normally, the data required for any process resides in the main memory. However, it is transferred to the cache memory temporarily if it is used frequently enough.</a:t>
            </a:r>
          </a:p>
          <a:p>
            <a:pPr algn="just"/>
            <a:r>
              <a:rPr lang="en-US" sz="2200" dirty="0"/>
              <a:t>A diagram to better understand the data transfer in cache management is as follows </a:t>
            </a:r>
            <a:r>
              <a:rPr lang="en-US" sz="2200" dirty="0" smtClean="0"/>
              <a:t>−</a:t>
            </a:r>
          </a:p>
          <a:p>
            <a:pPr algn="just"/>
            <a:endParaRPr lang="en-US" sz="2200" dirty="0" smtClean="0"/>
          </a:p>
          <a:p>
            <a:pPr algn="just"/>
            <a:endParaRPr lang="en-US" sz="2200" dirty="0"/>
          </a:p>
          <a:p>
            <a:pPr algn="just"/>
            <a:endParaRPr lang="en-US" sz="2200" dirty="0" smtClean="0"/>
          </a:p>
          <a:p>
            <a:pPr algn="just"/>
            <a:endParaRPr lang="en-US" sz="2200" dirty="0"/>
          </a:p>
          <a:p>
            <a:pPr algn="just"/>
            <a:r>
              <a:rPr lang="en-US" sz="2200" dirty="0"/>
              <a:t>Because caches have limited size, cache management is an important design problem. Careful selection of the cache size and of a replacement policy can result in greatly increased performance</a:t>
            </a:r>
          </a:p>
          <a:p>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14400" y="3429000"/>
            <a:ext cx="7572375" cy="1409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90535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RM-Mass Storage Management</a:t>
            </a:r>
            <a:endParaRPr lang="en-US" b="1" dirty="0"/>
          </a:p>
        </p:txBody>
      </p:sp>
      <p:sp>
        <p:nvSpPr>
          <p:cNvPr id="3" name="Content Placeholder 2"/>
          <p:cNvSpPr>
            <a:spLocks noGrp="1"/>
          </p:cNvSpPr>
          <p:nvPr>
            <p:ph idx="1"/>
          </p:nvPr>
        </p:nvSpPr>
        <p:spPr>
          <a:xfrm>
            <a:off x="457200" y="1371600"/>
            <a:ext cx="8229600" cy="4754563"/>
          </a:xfrm>
        </p:spPr>
        <p:txBody>
          <a:bodyPr>
            <a:noAutofit/>
          </a:bodyPr>
          <a:lstStyle/>
          <a:p>
            <a:r>
              <a:rPr lang="en-US" sz="2000" dirty="0"/>
              <a:t>T</a:t>
            </a:r>
            <a:r>
              <a:rPr lang="en-US" sz="2000" dirty="0" smtClean="0"/>
              <a:t>he </a:t>
            </a:r>
            <a:r>
              <a:rPr lang="en-US" sz="2000" dirty="0"/>
              <a:t>computer system must provide secondary storage to back up main </a:t>
            </a:r>
            <a:r>
              <a:rPr lang="en-US" sz="2000" dirty="0" smtClean="0"/>
              <a:t>memory.</a:t>
            </a:r>
          </a:p>
          <a:p>
            <a:r>
              <a:rPr lang="en-US" sz="2000" dirty="0"/>
              <a:t>Because secondary storage is used frequently and extensively, it must be used efficiently. The entire speed of operation of a computer may hinge on the speeds of the secondary storage subsystem and the algorithms that manipulate that subsystem</a:t>
            </a:r>
            <a:r>
              <a:rPr lang="en-US" sz="2000" dirty="0" smtClean="0"/>
              <a:t>.</a:t>
            </a:r>
          </a:p>
          <a:p>
            <a:r>
              <a:rPr lang="en-US" sz="2000" dirty="0"/>
              <a:t>The operating system is responsible for the following activities in connection with secondary storage management</a:t>
            </a:r>
            <a:r>
              <a:rPr lang="en-US" sz="2000" dirty="0" smtClean="0"/>
              <a:t>:</a:t>
            </a:r>
          </a:p>
          <a:p>
            <a:pPr lvl="1"/>
            <a:r>
              <a:rPr lang="en-US" sz="2000" dirty="0" smtClean="0"/>
              <a:t>  </a:t>
            </a:r>
            <a:r>
              <a:rPr lang="en-US" sz="2000" dirty="0"/>
              <a:t>Mounting and </a:t>
            </a:r>
            <a:r>
              <a:rPr lang="en-US" sz="2000" dirty="0" err="1" smtClean="0"/>
              <a:t>unmounting</a:t>
            </a:r>
            <a:endParaRPr lang="en-US" sz="2000" dirty="0" smtClean="0"/>
          </a:p>
          <a:p>
            <a:pPr lvl="1"/>
            <a:r>
              <a:rPr lang="en-US" sz="2000" dirty="0" smtClean="0"/>
              <a:t>  </a:t>
            </a:r>
            <a:r>
              <a:rPr lang="en-US" sz="2000" dirty="0"/>
              <a:t>Free-space </a:t>
            </a:r>
            <a:r>
              <a:rPr lang="en-US" sz="2000" dirty="0" smtClean="0"/>
              <a:t>management</a:t>
            </a:r>
          </a:p>
          <a:p>
            <a:pPr lvl="1"/>
            <a:r>
              <a:rPr lang="en-US" sz="2000" dirty="0" smtClean="0"/>
              <a:t>  </a:t>
            </a:r>
            <a:r>
              <a:rPr lang="en-US" sz="2000" dirty="0"/>
              <a:t>Storage allocation </a:t>
            </a:r>
            <a:endParaRPr lang="en-US" sz="2000" dirty="0" smtClean="0"/>
          </a:p>
          <a:p>
            <a:pPr lvl="1"/>
            <a:r>
              <a:rPr lang="en-US" sz="2000" dirty="0" smtClean="0"/>
              <a:t>  Disk scheduling</a:t>
            </a:r>
          </a:p>
          <a:p>
            <a:pPr lvl="1"/>
            <a:r>
              <a:rPr lang="en-US" sz="2000" dirty="0" smtClean="0"/>
              <a:t>  </a:t>
            </a:r>
            <a:r>
              <a:rPr lang="en-US" sz="2000" dirty="0"/>
              <a:t>Partitioning </a:t>
            </a:r>
            <a:endParaRPr lang="en-US" sz="2000" dirty="0" smtClean="0"/>
          </a:p>
          <a:p>
            <a:pPr lvl="1"/>
            <a:r>
              <a:rPr lang="en-US" sz="2000" dirty="0" smtClean="0"/>
              <a:t>  </a:t>
            </a:r>
            <a:r>
              <a:rPr lang="en-US" sz="2000" dirty="0"/>
              <a:t>Protection</a:t>
            </a:r>
          </a:p>
        </p:txBody>
      </p:sp>
    </p:spTree>
    <p:extLst>
      <p:ext uri="{BB962C8B-B14F-4D97-AF65-F5344CB8AC3E}">
        <p14:creationId xmlns:p14="http://schemas.microsoft.com/office/powerpoint/2010/main" xmlns="" val="1200680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b="1" dirty="0"/>
              <a:t>Security and </a:t>
            </a:r>
            <a:r>
              <a:rPr lang="en-US" b="1" dirty="0" smtClean="0"/>
              <a:t>Protection</a:t>
            </a:r>
            <a:endParaRPr lang="en-US" b="1" dirty="0"/>
          </a:p>
        </p:txBody>
      </p:sp>
      <p:sp>
        <p:nvSpPr>
          <p:cNvPr id="3" name="Content Placeholder 2"/>
          <p:cNvSpPr>
            <a:spLocks noGrp="1"/>
          </p:cNvSpPr>
          <p:nvPr>
            <p:ph idx="1"/>
          </p:nvPr>
        </p:nvSpPr>
        <p:spPr>
          <a:xfrm>
            <a:off x="533400" y="1371600"/>
            <a:ext cx="8229600" cy="4525963"/>
          </a:xfrm>
        </p:spPr>
        <p:txBody>
          <a:bodyPr>
            <a:noAutofit/>
          </a:bodyPr>
          <a:lstStyle/>
          <a:p>
            <a:pPr algn="just"/>
            <a:r>
              <a:rPr lang="en-US" sz="2000" dirty="0"/>
              <a:t>If a computer system has multiple users and allows the concurrent execution of multiple processes, then access to data must be regulated. </a:t>
            </a:r>
            <a:endParaRPr lang="en-US" sz="2000" dirty="0" smtClean="0"/>
          </a:p>
          <a:p>
            <a:pPr algn="just"/>
            <a:r>
              <a:rPr lang="en-US" sz="2000" dirty="0" smtClean="0"/>
              <a:t>For </a:t>
            </a:r>
            <a:r>
              <a:rPr lang="en-US" sz="2000" dirty="0"/>
              <a:t>that purpose, mechanisms ensure that files, memory segments, CPU, and other resources can be operated on by only those processes that have gained proper </a:t>
            </a:r>
            <a:r>
              <a:rPr lang="en-US" sz="2000" dirty="0" smtClean="0"/>
              <a:t>authorization </a:t>
            </a:r>
            <a:r>
              <a:rPr lang="en-US" sz="2000" dirty="0"/>
              <a:t>from the operating </a:t>
            </a:r>
            <a:r>
              <a:rPr lang="en-US" sz="2000" dirty="0" smtClean="0"/>
              <a:t>system.</a:t>
            </a:r>
          </a:p>
          <a:p>
            <a:pPr algn="just"/>
            <a:r>
              <a:rPr lang="en-US" sz="2000" b="1" dirty="0"/>
              <a:t>Protection</a:t>
            </a:r>
            <a:r>
              <a:rPr lang="en-US" sz="2000" dirty="0"/>
              <a:t>, then, is any mechanism for controlling the access of processes or users to the resources defined by a computer system. This mechanism must provide means to specify the controls to be imposed and to enforce the controls</a:t>
            </a:r>
            <a:r>
              <a:rPr lang="en-US" sz="2000" dirty="0" smtClean="0"/>
              <a:t>.</a:t>
            </a:r>
          </a:p>
          <a:p>
            <a:pPr algn="just"/>
            <a:r>
              <a:rPr lang="en-US" sz="2000" dirty="0"/>
              <a:t>A system can have adequate protection but still be prone to failure and allow inappropriate access. Consider a user whose authentication information (her means of identifying herself to the system) is stolen. Her data could be copied or deleted, even though file and memory protection are working. It is the job of </a:t>
            </a:r>
            <a:r>
              <a:rPr lang="en-US" sz="2000" b="1" dirty="0"/>
              <a:t>security </a:t>
            </a:r>
            <a:r>
              <a:rPr lang="en-US" sz="2000" dirty="0"/>
              <a:t>to defend a system from external and internal </a:t>
            </a:r>
            <a:r>
              <a:rPr lang="en-US" sz="2000" dirty="0" smtClean="0"/>
              <a:t>attacks.</a:t>
            </a:r>
            <a:endParaRPr lang="en-US" sz="2000" dirty="0"/>
          </a:p>
        </p:txBody>
      </p:sp>
    </p:spTree>
    <p:extLst>
      <p:ext uri="{BB962C8B-B14F-4D97-AF65-F5344CB8AC3E}">
        <p14:creationId xmlns:p14="http://schemas.microsoft.com/office/powerpoint/2010/main" xmlns="" val="1097997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a:t>Protection and security require the system to be able to distinguish among all its users. </a:t>
            </a:r>
            <a:endParaRPr lang="en-US" sz="2000" dirty="0" smtClean="0"/>
          </a:p>
          <a:p>
            <a:pPr algn="just"/>
            <a:r>
              <a:rPr lang="en-US" sz="2000" dirty="0" smtClean="0"/>
              <a:t>Most </a:t>
            </a:r>
            <a:r>
              <a:rPr lang="en-US" sz="2000" dirty="0"/>
              <a:t>operating systems maintain a list of user names and </a:t>
            </a:r>
            <a:r>
              <a:rPr lang="en-US" sz="2000" dirty="0" smtClean="0"/>
              <a:t>associated </a:t>
            </a:r>
            <a:r>
              <a:rPr lang="en-US" sz="2000" b="1" dirty="0"/>
              <a:t>user identifier </a:t>
            </a:r>
            <a:r>
              <a:rPr lang="en-US" sz="2000" dirty="0"/>
              <a:t>(user IDs</a:t>
            </a:r>
            <a:r>
              <a:rPr lang="en-US" sz="2000" dirty="0" smtClean="0"/>
              <a:t>)</a:t>
            </a:r>
          </a:p>
          <a:p>
            <a:pPr algn="just"/>
            <a:r>
              <a:rPr lang="en-US" sz="2000" dirty="0" smtClean="0"/>
              <a:t>Sometimes selected </a:t>
            </a:r>
            <a:r>
              <a:rPr lang="en-US" sz="2000" dirty="0"/>
              <a:t>set of users may be allowed only to read the file. To accomplish this, we need to define a group name and the set of users belonging to that group. Group functionality can be implemented as a system-wide list of group names and </a:t>
            </a:r>
            <a:r>
              <a:rPr lang="en-US" sz="2000" b="1" dirty="0"/>
              <a:t>group identifier </a:t>
            </a:r>
            <a:r>
              <a:rPr lang="en-US" sz="2000" dirty="0" smtClean="0"/>
              <a:t>.</a:t>
            </a:r>
          </a:p>
          <a:p>
            <a:pPr algn="just"/>
            <a:r>
              <a:rPr lang="en-US" sz="2000" dirty="0" smtClean="0"/>
              <a:t>In </a:t>
            </a:r>
            <a:r>
              <a:rPr lang="en-US" sz="2000" dirty="0"/>
              <a:t>the course of normal system use, the user ID and group ID for a user are sufficient. However, a user sometimes needs to escalate privileges to gain extra permissions for an </a:t>
            </a:r>
            <a:r>
              <a:rPr lang="en-US" sz="2000" dirty="0" smtClean="0"/>
              <a:t>activity so we have </a:t>
            </a:r>
            <a:r>
              <a:rPr lang="en-US" sz="2000" b="1" dirty="0" smtClean="0"/>
              <a:t>effective UID.</a:t>
            </a:r>
            <a:endParaRPr lang="en-US" sz="2000" b="1" dirty="0"/>
          </a:p>
        </p:txBody>
      </p:sp>
    </p:spTree>
    <p:extLst>
      <p:ext uri="{BB962C8B-B14F-4D97-AF65-F5344CB8AC3E}">
        <p14:creationId xmlns:p14="http://schemas.microsoft.com/office/powerpoint/2010/main" xmlns="" val="2893037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Virtualization</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000" b="1" dirty="0"/>
              <a:t>Virtualization </a:t>
            </a:r>
            <a:r>
              <a:rPr lang="en-US" sz="2000" dirty="0"/>
              <a:t>is a technology that allows us to abstract the hardware of a </a:t>
            </a:r>
            <a:r>
              <a:rPr lang="en-US" sz="2000" dirty="0" smtClean="0"/>
              <a:t>single computer </a:t>
            </a:r>
            <a:r>
              <a:rPr lang="en-US" sz="2000" dirty="0"/>
              <a:t>(the CPU, memory, disk drives, network interface cards, and </a:t>
            </a:r>
            <a:r>
              <a:rPr lang="en-US" sz="2000" dirty="0" smtClean="0"/>
              <a:t>so forth</a:t>
            </a:r>
            <a:r>
              <a:rPr lang="en-US" sz="2000" dirty="0"/>
              <a:t>) into several different execution environments, thereby creating the </a:t>
            </a:r>
            <a:r>
              <a:rPr lang="en-US" sz="2000" dirty="0" smtClean="0"/>
              <a:t>illusion that </a:t>
            </a:r>
            <a:r>
              <a:rPr lang="en-US" sz="2000" dirty="0"/>
              <a:t>each separate environment is running on its own private </a:t>
            </a:r>
            <a:r>
              <a:rPr lang="en-US" sz="2000" dirty="0" smtClean="0"/>
              <a:t>computer</a:t>
            </a:r>
          </a:p>
          <a:p>
            <a:pPr algn="just"/>
            <a:r>
              <a:rPr lang="en-US" sz="2000" dirty="0"/>
              <a:t>A single physical system is divided into many </a:t>
            </a:r>
            <a:r>
              <a:rPr lang="en-US" sz="2000" b="1" dirty="0"/>
              <a:t>"virtual"</a:t>
            </a:r>
            <a:r>
              <a:rPr lang="en-US" sz="2000" dirty="0"/>
              <a:t> servers by virtualization. Virtual machines (VMs) run on dedicated hardware without relying on each other. We split a single physical device into separate independent worlds, known as virtual machines, through virtualization. It allows us to create several computer simulations from the host hardware with dedicated </a:t>
            </a:r>
            <a:r>
              <a:rPr lang="en-US" sz="2000" dirty="0" smtClean="0"/>
              <a:t>resources</a:t>
            </a:r>
          </a:p>
          <a:p>
            <a:pPr algn="just"/>
            <a:r>
              <a:rPr lang="en-US" sz="2000" dirty="0" smtClean="0"/>
              <a:t>Broadly </a:t>
            </a:r>
            <a:r>
              <a:rPr lang="en-US" sz="2000" dirty="0"/>
              <a:t>speaking, virtualization software is one member of a class that </a:t>
            </a:r>
            <a:r>
              <a:rPr lang="en-US" sz="2000" dirty="0" smtClean="0"/>
              <a:t>also includes </a:t>
            </a:r>
            <a:r>
              <a:rPr lang="en-US" sz="2000" dirty="0"/>
              <a:t>emulation. In computing, the emulator is a hardware or software that enables one device (named </a:t>
            </a:r>
            <a:r>
              <a:rPr lang="en-US" sz="2000" b="1" dirty="0"/>
              <a:t>Host</a:t>
            </a:r>
            <a:r>
              <a:rPr lang="en-US" sz="2000" dirty="0"/>
              <a:t>) to function like other systems (named </a:t>
            </a:r>
            <a:r>
              <a:rPr lang="en-US" sz="2000" b="1" dirty="0"/>
              <a:t>Guest</a:t>
            </a:r>
            <a:r>
              <a:rPr lang="en-US" sz="2000" dirty="0" smtClean="0"/>
              <a:t>).</a:t>
            </a:r>
            <a:endParaRPr lang="en-US" sz="2000" dirty="0"/>
          </a:p>
        </p:txBody>
      </p:sp>
    </p:spTree>
    <p:extLst>
      <p:ext uri="{BB962C8B-B14F-4D97-AF65-F5344CB8AC3E}">
        <p14:creationId xmlns:p14="http://schemas.microsoft.com/office/powerpoint/2010/main" xmlns="" val="2594937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47559" y="304800"/>
            <a:ext cx="5386691"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90775" y="3629024"/>
            <a:ext cx="5048250" cy="9083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1371600" y="4648200"/>
            <a:ext cx="7086600" cy="1477328"/>
          </a:xfrm>
          <a:prstGeom prst="rect">
            <a:avLst/>
          </a:prstGeom>
        </p:spPr>
        <p:txBody>
          <a:bodyPr wrap="square">
            <a:spAutoFit/>
          </a:bodyPr>
          <a:lstStyle/>
          <a:p>
            <a:pPr algn="just"/>
            <a:r>
              <a:rPr lang="en-US" dirty="0"/>
              <a:t>In this virtualization, a user installs the virtualization software in the operating system of his system like any other program and utilizes this application to operate and generate various virtual machines. Here, the virtualization software allows direct access to any of the created virtual machines to the user.</a:t>
            </a:r>
          </a:p>
        </p:txBody>
      </p:sp>
    </p:spTree>
    <p:extLst>
      <p:ext uri="{BB962C8B-B14F-4D97-AF65-F5344CB8AC3E}">
        <p14:creationId xmlns:p14="http://schemas.microsoft.com/office/powerpoint/2010/main" xmlns="" val="76606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Systems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400" dirty="0"/>
              <a:t>A </a:t>
            </a:r>
            <a:r>
              <a:rPr lang="en-US" sz="2400" b="1" dirty="0"/>
              <a:t>distributed system </a:t>
            </a:r>
            <a:r>
              <a:rPr lang="en-US" sz="2400" dirty="0"/>
              <a:t>is a collection of </a:t>
            </a:r>
            <a:r>
              <a:rPr lang="en-US" sz="2400" dirty="0" smtClean="0"/>
              <a:t>physically </a:t>
            </a:r>
            <a:r>
              <a:rPr lang="en-US" sz="2400" dirty="0"/>
              <a:t>separate, possibly </a:t>
            </a:r>
            <a:r>
              <a:rPr lang="en-US" sz="2400" dirty="0" smtClean="0"/>
              <a:t>heterogeneous computer </a:t>
            </a:r>
            <a:r>
              <a:rPr lang="en-US" sz="2400" dirty="0"/>
              <a:t>systems that are networked to provide users with access </a:t>
            </a:r>
            <a:r>
              <a:rPr lang="en-US" sz="2400" dirty="0" smtClean="0"/>
              <a:t>to the </a:t>
            </a:r>
            <a:r>
              <a:rPr lang="en-US" sz="2400" dirty="0"/>
              <a:t>various resources that the system </a:t>
            </a:r>
            <a:r>
              <a:rPr lang="en-US" sz="2400" dirty="0" smtClean="0"/>
              <a:t>maintains.</a:t>
            </a:r>
          </a:p>
          <a:p>
            <a:pPr algn="just"/>
            <a:r>
              <a:rPr lang="en-US" sz="2400" dirty="0"/>
              <a:t>Access to a shared resource increases</a:t>
            </a:r>
          </a:p>
          <a:p>
            <a:pPr lvl="1" algn="just"/>
            <a:r>
              <a:rPr lang="en-US" sz="2000" dirty="0"/>
              <a:t> computation speed</a:t>
            </a:r>
          </a:p>
          <a:p>
            <a:pPr lvl="1" algn="just"/>
            <a:r>
              <a:rPr lang="en-US" sz="2000" dirty="0"/>
              <a:t> functionality</a:t>
            </a:r>
          </a:p>
          <a:p>
            <a:pPr lvl="1" algn="just"/>
            <a:r>
              <a:rPr lang="en-US" sz="2000" dirty="0" smtClean="0"/>
              <a:t> data </a:t>
            </a:r>
            <a:r>
              <a:rPr lang="en-US" sz="2000" dirty="0"/>
              <a:t>availability</a:t>
            </a:r>
          </a:p>
          <a:p>
            <a:pPr lvl="1" algn="just"/>
            <a:r>
              <a:rPr lang="en-US" sz="2000" dirty="0" smtClean="0"/>
              <a:t> Reliability</a:t>
            </a:r>
            <a:endParaRPr lang="en-US" sz="2000" dirty="0"/>
          </a:p>
          <a:p>
            <a:pPr algn="just"/>
            <a:r>
              <a:rPr lang="en-US" sz="2400" dirty="0"/>
              <a:t>Some operating systems generalize network access as a form of file access, </a:t>
            </a:r>
            <a:r>
              <a:rPr lang="en-US" sz="2400" dirty="0" smtClean="0"/>
              <a:t>with the </a:t>
            </a:r>
            <a:r>
              <a:rPr lang="en-US" sz="2400" dirty="0"/>
              <a:t>details of networking contained in the network interface’s device </a:t>
            </a:r>
            <a:r>
              <a:rPr lang="en-US" sz="2400" dirty="0" smtClean="0"/>
              <a:t>driver</a:t>
            </a:r>
          </a:p>
          <a:p>
            <a:pPr algn="just"/>
            <a:r>
              <a:rPr lang="en-US" sz="2400" dirty="0"/>
              <a:t>Others make users specifically invoke network functions. </a:t>
            </a:r>
            <a:endParaRPr lang="en-US" sz="2400" dirty="0" smtClean="0"/>
          </a:p>
          <a:p>
            <a:pPr algn="just"/>
            <a:r>
              <a:rPr lang="en-US" sz="2400" dirty="0" smtClean="0"/>
              <a:t>Generally</a:t>
            </a:r>
            <a:r>
              <a:rPr lang="en-US" sz="2400" dirty="0"/>
              <a:t>, </a:t>
            </a:r>
            <a:r>
              <a:rPr lang="en-US" sz="2400" dirty="0" smtClean="0"/>
              <a:t>systems contain </a:t>
            </a:r>
            <a:r>
              <a:rPr lang="en-US" sz="2400" dirty="0"/>
              <a:t>a mix of the two modes—for example FTP and NFS</a:t>
            </a:r>
          </a:p>
        </p:txBody>
      </p:sp>
    </p:spTree>
    <p:extLst>
      <p:ext uri="{BB962C8B-B14F-4D97-AF65-F5344CB8AC3E}">
        <p14:creationId xmlns:p14="http://schemas.microsoft.com/office/powerpoint/2010/main" xmlns="" val="593187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a:r>
              <a:rPr lang="en-US" sz="2200" dirty="0" smtClean="0"/>
              <a:t>A </a:t>
            </a:r>
            <a:r>
              <a:rPr lang="en-US" sz="2200" b="1" dirty="0" smtClean="0"/>
              <a:t>network</a:t>
            </a:r>
            <a:r>
              <a:rPr lang="en-US" sz="2200" dirty="0"/>
              <a:t>, in the simplest terms, is a communication path between two </a:t>
            </a:r>
            <a:r>
              <a:rPr lang="en-US" sz="2200" dirty="0" smtClean="0"/>
              <a:t>or more </a:t>
            </a:r>
            <a:r>
              <a:rPr lang="en-US" sz="2200" dirty="0"/>
              <a:t>systems</a:t>
            </a:r>
            <a:r>
              <a:rPr lang="en-US" sz="2200" dirty="0" smtClean="0"/>
              <a:t>.</a:t>
            </a:r>
          </a:p>
          <a:p>
            <a:pPr algn="just"/>
            <a:r>
              <a:rPr lang="en-US" sz="2200" dirty="0" smtClean="0"/>
              <a:t> </a:t>
            </a:r>
            <a:r>
              <a:rPr lang="en-US" sz="2200" dirty="0"/>
              <a:t>Distributed systems depend on networking for their functionality.</a:t>
            </a:r>
          </a:p>
          <a:p>
            <a:pPr algn="just"/>
            <a:r>
              <a:rPr lang="en-US" sz="2200" dirty="0"/>
              <a:t>Networks vary by the protocols used, the distances between nodes, and </a:t>
            </a:r>
            <a:r>
              <a:rPr lang="en-US" sz="2200" dirty="0" smtClean="0"/>
              <a:t>the transport </a:t>
            </a:r>
            <a:r>
              <a:rPr lang="en-US" sz="2200" dirty="0"/>
              <a:t>media. </a:t>
            </a:r>
            <a:endParaRPr lang="en-US" sz="2200" dirty="0" smtClean="0"/>
          </a:p>
          <a:p>
            <a:pPr algn="just"/>
            <a:r>
              <a:rPr lang="en-US" sz="2200" b="1" dirty="0" smtClean="0"/>
              <a:t>TCP/IP </a:t>
            </a:r>
            <a:r>
              <a:rPr lang="en-US" sz="2200" dirty="0"/>
              <a:t>is the most common network protocol, and it </a:t>
            </a:r>
            <a:r>
              <a:rPr lang="en-US" sz="2200" dirty="0" smtClean="0"/>
              <a:t>provides the </a:t>
            </a:r>
            <a:r>
              <a:rPr lang="en-US" sz="2200" dirty="0"/>
              <a:t>fundamental architecture of the Internet</a:t>
            </a:r>
            <a:r>
              <a:rPr lang="en-US" sz="2200" dirty="0" smtClean="0"/>
              <a:t>.</a:t>
            </a:r>
          </a:p>
          <a:p>
            <a:pPr algn="just"/>
            <a:r>
              <a:rPr lang="en-US" sz="2200" dirty="0"/>
              <a:t>Networks are characterized based on the distances between their nodes.</a:t>
            </a:r>
          </a:p>
          <a:p>
            <a:pPr lvl="1" algn="just"/>
            <a:r>
              <a:rPr lang="en-US" sz="2200" dirty="0" smtClean="0"/>
              <a:t>A local-area network (LAN)</a:t>
            </a:r>
          </a:p>
          <a:p>
            <a:pPr lvl="1" algn="just"/>
            <a:r>
              <a:rPr lang="en-US" sz="2200" dirty="0" smtClean="0"/>
              <a:t>A wide-area network (WAN)</a:t>
            </a:r>
          </a:p>
          <a:p>
            <a:pPr lvl="1" algn="just"/>
            <a:r>
              <a:rPr lang="en-US" sz="2200" dirty="0" smtClean="0"/>
              <a:t>A metropolitan-area network (MAN)</a:t>
            </a:r>
          </a:p>
          <a:p>
            <a:pPr lvl="1" algn="just"/>
            <a:r>
              <a:rPr lang="en-US" sz="2200" dirty="0" smtClean="0"/>
              <a:t>a personal-area network(PAN)</a:t>
            </a:r>
          </a:p>
          <a:p>
            <a:pPr lvl="1"/>
            <a:endParaRPr lang="en-US" sz="1800" dirty="0"/>
          </a:p>
        </p:txBody>
      </p:sp>
    </p:spTree>
    <p:extLst>
      <p:ext uri="{BB962C8B-B14F-4D97-AF65-F5344CB8AC3E}">
        <p14:creationId xmlns:p14="http://schemas.microsoft.com/office/powerpoint/2010/main" xmlns="" val="42546578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endParaRPr lang="en-US" sz="2200" dirty="0" smtClean="0"/>
          </a:p>
          <a:p>
            <a:pPr algn="just"/>
            <a:endParaRPr lang="en-US" sz="2200" dirty="0"/>
          </a:p>
          <a:p>
            <a:pPr algn="just"/>
            <a:r>
              <a:rPr lang="en-US" sz="2200" dirty="0" smtClean="0"/>
              <a:t>A </a:t>
            </a:r>
            <a:r>
              <a:rPr lang="en-US" sz="2200" b="1" dirty="0"/>
              <a:t>local-area network </a:t>
            </a:r>
            <a:r>
              <a:rPr lang="en-US" sz="2200" dirty="0"/>
              <a:t>(</a:t>
            </a:r>
            <a:r>
              <a:rPr lang="en-US" sz="2200" b="1" dirty="0"/>
              <a:t>LAN</a:t>
            </a:r>
            <a:r>
              <a:rPr lang="en-US" sz="2200" dirty="0"/>
              <a:t>) connects computers within a room, a </a:t>
            </a:r>
            <a:r>
              <a:rPr lang="en-US" sz="2200" dirty="0" err="1" smtClean="0"/>
              <a:t>building,or</a:t>
            </a:r>
            <a:r>
              <a:rPr lang="en-US" sz="2200" dirty="0" smtClean="0"/>
              <a:t> </a:t>
            </a:r>
            <a:r>
              <a:rPr lang="en-US" sz="2200" dirty="0"/>
              <a:t>a campus</a:t>
            </a:r>
            <a:r>
              <a:rPr lang="en-US" sz="2200" dirty="0" smtClean="0"/>
              <a:t>.</a:t>
            </a:r>
          </a:p>
          <a:p>
            <a:pPr algn="just"/>
            <a:endParaRPr lang="en-US" sz="2200" dirty="0" smtClean="0"/>
          </a:p>
          <a:p>
            <a:pPr algn="just"/>
            <a:r>
              <a:rPr lang="en-US" sz="2200" dirty="0" smtClean="0"/>
              <a:t> </a:t>
            </a:r>
            <a:r>
              <a:rPr lang="en-US" sz="2200" dirty="0"/>
              <a:t>A </a:t>
            </a:r>
            <a:r>
              <a:rPr lang="en-US" sz="2200" b="1" dirty="0"/>
              <a:t>wide-area network </a:t>
            </a:r>
            <a:r>
              <a:rPr lang="en-US" sz="2200" dirty="0"/>
              <a:t>(</a:t>
            </a:r>
            <a:r>
              <a:rPr lang="en-US" sz="2200" b="1" dirty="0"/>
              <a:t>WAN</a:t>
            </a:r>
            <a:r>
              <a:rPr lang="en-US" sz="2200" dirty="0"/>
              <a:t>) usually links buildings, cities, </a:t>
            </a:r>
            <a:r>
              <a:rPr lang="en-US" sz="2200" dirty="0" smtClean="0"/>
              <a:t>or countries</a:t>
            </a:r>
            <a:r>
              <a:rPr lang="en-US" sz="2200" dirty="0"/>
              <a:t>. </a:t>
            </a:r>
            <a:endParaRPr lang="en-US" sz="2200" dirty="0" smtClean="0"/>
          </a:p>
          <a:p>
            <a:pPr algn="just"/>
            <a:endParaRPr lang="en-US" sz="2200" dirty="0" smtClean="0"/>
          </a:p>
          <a:p>
            <a:pPr algn="just"/>
            <a:r>
              <a:rPr lang="en-US" sz="2200" dirty="0" smtClean="0"/>
              <a:t>For </a:t>
            </a:r>
            <a:r>
              <a:rPr lang="en-US" sz="2200" dirty="0"/>
              <a:t>example, a </a:t>
            </a:r>
            <a:r>
              <a:rPr lang="en-US" sz="2200" b="1" dirty="0"/>
              <a:t>metropolitan-area network </a:t>
            </a:r>
            <a:r>
              <a:rPr lang="en-US" sz="2200" dirty="0"/>
              <a:t>(</a:t>
            </a:r>
            <a:r>
              <a:rPr lang="en-US" sz="2200" b="1" dirty="0"/>
              <a:t>MAN</a:t>
            </a:r>
            <a:r>
              <a:rPr lang="en-US" sz="2200" dirty="0"/>
              <a:t>) could link buildings </a:t>
            </a:r>
            <a:r>
              <a:rPr lang="en-US" sz="2200" dirty="0" smtClean="0"/>
              <a:t>within a </a:t>
            </a:r>
            <a:r>
              <a:rPr lang="en-US" sz="2200" dirty="0"/>
              <a:t>city. </a:t>
            </a:r>
            <a:endParaRPr lang="en-US" sz="2200" dirty="0" smtClean="0"/>
          </a:p>
          <a:p>
            <a:pPr marL="0" indent="0" algn="just">
              <a:buNone/>
            </a:pPr>
            <a:endParaRPr lang="en-US" sz="2200" dirty="0" smtClean="0"/>
          </a:p>
          <a:p>
            <a:pPr algn="just"/>
            <a:r>
              <a:rPr lang="en-US" sz="2200" dirty="0" err="1" smtClean="0"/>
              <a:t>BlueTooth</a:t>
            </a:r>
            <a:r>
              <a:rPr lang="en-US" sz="2200" dirty="0" smtClean="0"/>
              <a:t> </a:t>
            </a:r>
            <a:r>
              <a:rPr lang="en-US" sz="2200" dirty="0"/>
              <a:t>and 802.11 devices use wireless technology to </a:t>
            </a:r>
            <a:r>
              <a:rPr lang="en-US" sz="2200" dirty="0" smtClean="0"/>
              <a:t>communicate over </a:t>
            </a:r>
            <a:r>
              <a:rPr lang="en-US" sz="2200" dirty="0"/>
              <a:t>a distance of several feet, in essence creating a </a:t>
            </a:r>
            <a:r>
              <a:rPr lang="en-US" sz="2200" b="1" dirty="0"/>
              <a:t>personal-area </a:t>
            </a:r>
            <a:r>
              <a:rPr lang="en-US" sz="2200" b="1" dirty="0" smtClean="0"/>
              <a:t>network </a:t>
            </a:r>
            <a:r>
              <a:rPr lang="en-US" sz="2200" dirty="0" smtClean="0"/>
              <a:t>(</a:t>
            </a:r>
            <a:r>
              <a:rPr lang="en-US" sz="2200" b="1" dirty="0" smtClean="0"/>
              <a:t>PAN</a:t>
            </a:r>
            <a:r>
              <a:rPr lang="en-US" sz="2200" dirty="0"/>
              <a:t>) between a phone and a headset or a smartphone and a desktop computer</a:t>
            </a:r>
          </a:p>
        </p:txBody>
      </p:sp>
    </p:spTree>
    <p:extLst>
      <p:ext uri="{BB962C8B-B14F-4D97-AF65-F5344CB8AC3E}">
        <p14:creationId xmlns:p14="http://schemas.microsoft.com/office/powerpoint/2010/main" xmlns="" val="135674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endParaRPr lang="en-US" sz="2200" dirty="0" smtClean="0"/>
          </a:p>
          <a:p>
            <a:pPr algn="just"/>
            <a:r>
              <a:rPr lang="en-US" sz="2200" dirty="0" smtClean="0"/>
              <a:t>The media </a:t>
            </a:r>
            <a:r>
              <a:rPr lang="en-US" sz="2200" dirty="0"/>
              <a:t>to carry networks are equally varied. They include </a:t>
            </a:r>
            <a:endParaRPr lang="en-US" sz="2200" dirty="0" smtClean="0"/>
          </a:p>
          <a:p>
            <a:pPr lvl="1" algn="just"/>
            <a:r>
              <a:rPr lang="en-US" sz="2200" dirty="0" smtClean="0"/>
              <a:t>Copper wires</a:t>
            </a:r>
            <a:r>
              <a:rPr lang="en-US" sz="2200" dirty="0"/>
              <a:t>,</a:t>
            </a:r>
          </a:p>
          <a:p>
            <a:pPr lvl="1" algn="just"/>
            <a:r>
              <a:rPr lang="en-US" sz="2200" dirty="0"/>
              <a:t>fiber </a:t>
            </a:r>
            <a:r>
              <a:rPr lang="en-US" sz="2200" dirty="0" smtClean="0"/>
              <a:t>strands</a:t>
            </a:r>
          </a:p>
          <a:p>
            <a:pPr lvl="1" algn="just"/>
            <a:r>
              <a:rPr lang="en-US" sz="2200" dirty="0" smtClean="0"/>
              <a:t>wireless </a:t>
            </a:r>
            <a:r>
              <a:rPr lang="en-US" sz="2200" dirty="0"/>
              <a:t>transmissions between satellites</a:t>
            </a:r>
            <a:r>
              <a:rPr lang="en-US" sz="2200" dirty="0" smtClean="0"/>
              <a:t>, microwave dishes, and </a:t>
            </a:r>
            <a:r>
              <a:rPr lang="en-US" sz="2200" dirty="0"/>
              <a:t>radios. </a:t>
            </a:r>
            <a:endParaRPr lang="en-US" sz="2200" dirty="0" smtClean="0"/>
          </a:p>
          <a:p>
            <a:pPr algn="just"/>
            <a:r>
              <a:rPr lang="en-US" sz="2200" dirty="0" smtClean="0"/>
              <a:t>When </a:t>
            </a:r>
            <a:r>
              <a:rPr lang="en-US" sz="2200" dirty="0"/>
              <a:t>computing devices are connected to cellular phones, </a:t>
            </a:r>
            <a:r>
              <a:rPr lang="en-US" sz="2200" dirty="0" smtClean="0"/>
              <a:t>they create </a:t>
            </a:r>
            <a:r>
              <a:rPr lang="en-US" sz="2200" dirty="0"/>
              <a:t>a network. </a:t>
            </a:r>
            <a:endParaRPr lang="en-US" sz="2200" dirty="0" smtClean="0"/>
          </a:p>
          <a:p>
            <a:pPr algn="just"/>
            <a:r>
              <a:rPr lang="en-US" sz="2200" dirty="0" smtClean="0"/>
              <a:t>Even </a:t>
            </a:r>
            <a:r>
              <a:rPr lang="en-US" sz="2200" dirty="0"/>
              <a:t>very short-range infrared communication can be </a:t>
            </a:r>
            <a:r>
              <a:rPr lang="en-US" sz="2200" dirty="0" smtClean="0"/>
              <a:t>used for </a:t>
            </a:r>
            <a:r>
              <a:rPr lang="en-US" sz="2200" dirty="0"/>
              <a:t>networking. </a:t>
            </a:r>
            <a:endParaRPr lang="en-US" sz="2200" dirty="0" smtClean="0"/>
          </a:p>
          <a:p>
            <a:pPr algn="just"/>
            <a:r>
              <a:rPr lang="en-US" sz="2200" dirty="0" smtClean="0"/>
              <a:t>At </a:t>
            </a:r>
            <a:r>
              <a:rPr lang="en-US" sz="2200" dirty="0"/>
              <a:t>a rudimentary level, whenever computers </a:t>
            </a:r>
            <a:r>
              <a:rPr lang="en-US" sz="2200" dirty="0" smtClean="0"/>
              <a:t>communicate, they </a:t>
            </a:r>
            <a:r>
              <a:rPr lang="en-US" sz="2200" dirty="0"/>
              <a:t>use or create a network. </a:t>
            </a:r>
            <a:endParaRPr lang="en-US" sz="2200" dirty="0" smtClean="0"/>
          </a:p>
          <a:p>
            <a:pPr algn="just"/>
            <a:r>
              <a:rPr lang="en-US" sz="2200" dirty="0" smtClean="0"/>
              <a:t>These </a:t>
            </a:r>
            <a:r>
              <a:rPr lang="en-US" sz="2200" dirty="0"/>
              <a:t>networks also vary in their </a:t>
            </a:r>
            <a:r>
              <a:rPr lang="en-US" sz="2200" dirty="0" smtClean="0"/>
              <a:t>performance and </a:t>
            </a:r>
            <a:r>
              <a:rPr lang="en-US" sz="2200" dirty="0"/>
              <a:t>reliability.</a:t>
            </a:r>
          </a:p>
        </p:txBody>
      </p:sp>
    </p:spTree>
    <p:extLst>
      <p:ext uri="{BB962C8B-B14F-4D97-AF65-F5344CB8AC3E}">
        <p14:creationId xmlns:p14="http://schemas.microsoft.com/office/powerpoint/2010/main" xmlns="" val="49418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UNIT IV</a:t>
            </a:r>
          </a:p>
          <a:p>
            <a:pPr algn="just"/>
            <a:r>
              <a:rPr lang="en-US" b="1" dirty="0" smtClean="0"/>
              <a:t>Mass-Storage Structure: </a:t>
            </a:r>
          </a:p>
          <a:p>
            <a:pPr marL="0" indent="0" algn="just">
              <a:buNone/>
            </a:pPr>
            <a:r>
              <a:rPr lang="en-US" dirty="0" smtClean="0"/>
              <a:t>Overview of Mass-Storage Structure, HDD Scheduling.</a:t>
            </a:r>
          </a:p>
          <a:p>
            <a:pPr algn="just"/>
            <a:r>
              <a:rPr lang="en-US" dirty="0" smtClean="0"/>
              <a:t> </a:t>
            </a:r>
            <a:r>
              <a:rPr lang="en-US" b="1" dirty="0" smtClean="0"/>
              <a:t>Files System Interface: </a:t>
            </a:r>
          </a:p>
          <a:p>
            <a:pPr marL="0" indent="0" algn="just">
              <a:buNone/>
            </a:pPr>
            <a:r>
              <a:rPr lang="en-US" dirty="0" smtClean="0"/>
              <a:t>File Concept, Access Methods, Directory Structure, Protection, Memory mapped files. </a:t>
            </a:r>
          </a:p>
          <a:p>
            <a:pPr algn="just"/>
            <a:r>
              <a:rPr lang="en-US" b="1" dirty="0" smtClean="0"/>
              <a:t>File-Systems Implementation: </a:t>
            </a:r>
          </a:p>
          <a:p>
            <a:pPr marL="0" indent="0" algn="just">
              <a:buNone/>
            </a:pPr>
            <a:r>
              <a:rPr lang="en-US" dirty="0" smtClean="0"/>
              <a:t>File-System Structure, File-System operations, Directory Implementation, Allocation Methods, and Free-Space Management. </a:t>
            </a:r>
            <a:endParaRPr lang="en-US" dirty="0"/>
          </a:p>
        </p:txBody>
      </p:sp>
    </p:spTree>
    <p:extLst>
      <p:ext uri="{BB962C8B-B14F-4D97-AF65-F5344CB8AC3E}">
        <p14:creationId xmlns:p14="http://schemas.microsoft.com/office/powerpoint/2010/main" xmlns="" val="2236069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algn="just"/>
            <a:r>
              <a:rPr lang="en-US" sz="2500" dirty="0"/>
              <a:t>Some operating systems have taken the concept of networks and </a:t>
            </a:r>
            <a:r>
              <a:rPr lang="en-US" sz="2500" dirty="0" smtClean="0"/>
              <a:t>distributed systems </a:t>
            </a:r>
            <a:r>
              <a:rPr lang="en-US" sz="2500" dirty="0"/>
              <a:t>further than the notion of providing network connectivity.</a:t>
            </a:r>
          </a:p>
          <a:p>
            <a:pPr algn="just"/>
            <a:r>
              <a:rPr lang="en-US" sz="2500" dirty="0"/>
              <a:t>A </a:t>
            </a:r>
            <a:r>
              <a:rPr lang="en-US" sz="2500" b="1" dirty="0"/>
              <a:t>network operating system </a:t>
            </a:r>
            <a:r>
              <a:rPr lang="en-US" sz="2500" dirty="0"/>
              <a:t>is an operating system that provides </a:t>
            </a:r>
            <a:r>
              <a:rPr lang="en-US" sz="2500" dirty="0" smtClean="0"/>
              <a:t>features such </a:t>
            </a:r>
            <a:r>
              <a:rPr lang="en-US" sz="2500" dirty="0"/>
              <a:t>as file sharing across the network, along with a communication </a:t>
            </a:r>
            <a:r>
              <a:rPr lang="en-US" sz="2500" dirty="0" smtClean="0"/>
              <a:t>scheme that </a:t>
            </a:r>
            <a:r>
              <a:rPr lang="en-US" sz="2500" dirty="0"/>
              <a:t>allows different processes on different computers to exchange messages.</a:t>
            </a:r>
          </a:p>
          <a:p>
            <a:pPr algn="just"/>
            <a:r>
              <a:rPr lang="en-US" sz="2500" dirty="0"/>
              <a:t>A computer running a network operating system acts autonomously from </a:t>
            </a:r>
            <a:r>
              <a:rPr lang="en-US" sz="2500" dirty="0" smtClean="0"/>
              <a:t>all other </a:t>
            </a:r>
            <a:r>
              <a:rPr lang="en-US" sz="2500" dirty="0"/>
              <a:t>computers on the network, although it is aware of the network and </a:t>
            </a:r>
            <a:r>
              <a:rPr lang="en-US" sz="2500" dirty="0" smtClean="0"/>
              <a:t>is able </a:t>
            </a:r>
            <a:r>
              <a:rPr lang="en-US" sz="2500" dirty="0"/>
              <a:t>to communicate with other networked computers</a:t>
            </a:r>
            <a:r>
              <a:rPr lang="en-US" sz="2500" dirty="0" smtClean="0"/>
              <a:t>.</a:t>
            </a:r>
          </a:p>
          <a:p>
            <a:pPr algn="just"/>
            <a:r>
              <a:rPr lang="en-US" sz="2500" dirty="0" smtClean="0"/>
              <a:t> </a:t>
            </a:r>
            <a:r>
              <a:rPr lang="en-US" sz="2500" dirty="0"/>
              <a:t>A distributed </a:t>
            </a:r>
            <a:r>
              <a:rPr lang="en-US" sz="2500" dirty="0" smtClean="0"/>
              <a:t>operating system </a:t>
            </a:r>
            <a:r>
              <a:rPr lang="en-US" sz="2500" dirty="0"/>
              <a:t>provides a less autonomous environment. The different </a:t>
            </a:r>
            <a:r>
              <a:rPr lang="en-US" sz="2500" dirty="0" smtClean="0"/>
              <a:t>computers communicate </a:t>
            </a:r>
            <a:r>
              <a:rPr lang="en-US" sz="2500" dirty="0"/>
              <a:t>closely enough to provide the illusion that only a single </a:t>
            </a:r>
            <a:r>
              <a:rPr lang="en-US" sz="2500" dirty="0" smtClean="0"/>
              <a:t>operating system </a:t>
            </a:r>
            <a:r>
              <a:rPr lang="en-US" sz="2500" dirty="0"/>
              <a:t>controls the network.</a:t>
            </a:r>
          </a:p>
        </p:txBody>
      </p:sp>
    </p:spTree>
    <p:extLst>
      <p:ext uri="{BB962C8B-B14F-4D97-AF65-F5344CB8AC3E}">
        <p14:creationId xmlns:p14="http://schemas.microsoft.com/office/powerpoint/2010/main" xmlns="" val="1211864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Kernel Data Structures</a:t>
            </a: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US" sz="2800" dirty="0"/>
              <a:t>We turn next to a topic central to operating-system implementation: the </a:t>
            </a:r>
            <a:r>
              <a:rPr lang="en-US" sz="2800" dirty="0" smtClean="0"/>
              <a:t>way data </a:t>
            </a:r>
            <a:r>
              <a:rPr lang="en-US" sz="2800" dirty="0"/>
              <a:t>are structured in the system</a:t>
            </a:r>
            <a:r>
              <a:rPr lang="en-US" sz="2800" dirty="0" smtClean="0"/>
              <a:t>.</a:t>
            </a:r>
          </a:p>
          <a:p>
            <a:pPr algn="just"/>
            <a:r>
              <a:rPr lang="en-US" sz="2800" dirty="0" smtClean="0"/>
              <a:t> </a:t>
            </a:r>
            <a:r>
              <a:rPr lang="en-US" sz="2800" dirty="0"/>
              <a:t>we briefly describe </a:t>
            </a:r>
            <a:r>
              <a:rPr lang="en-US" sz="2800" dirty="0" smtClean="0"/>
              <a:t>several fundamental </a:t>
            </a:r>
            <a:r>
              <a:rPr lang="en-US" sz="2800" dirty="0"/>
              <a:t>data structures used extensively in operating systems</a:t>
            </a:r>
            <a:r>
              <a:rPr lang="en-US" sz="2800" dirty="0" smtClean="0"/>
              <a:t>.</a:t>
            </a:r>
          </a:p>
          <a:p>
            <a:pPr lvl="1" algn="just"/>
            <a:r>
              <a:rPr lang="en-US" b="1" dirty="0"/>
              <a:t>Lists, Stacks, and </a:t>
            </a:r>
            <a:r>
              <a:rPr lang="en-US" b="1" dirty="0" smtClean="0"/>
              <a:t>Queues</a:t>
            </a:r>
          </a:p>
          <a:p>
            <a:pPr lvl="1" algn="just"/>
            <a:r>
              <a:rPr lang="en-US" b="1" dirty="0" smtClean="0"/>
              <a:t>Trees</a:t>
            </a:r>
          </a:p>
          <a:p>
            <a:pPr lvl="1" algn="just"/>
            <a:r>
              <a:rPr lang="en-US" b="1" dirty="0" smtClean="0"/>
              <a:t>Hash functions and maps</a:t>
            </a:r>
          </a:p>
          <a:p>
            <a:pPr algn="just"/>
            <a:r>
              <a:rPr lang="en-US" sz="2800" dirty="0"/>
              <a:t>An array is a simple data structure in which each element can be </a:t>
            </a:r>
            <a:r>
              <a:rPr lang="en-US" sz="2800" dirty="0" smtClean="0"/>
              <a:t>accessed directly</a:t>
            </a:r>
            <a:r>
              <a:rPr lang="en-US" sz="2800" dirty="0"/>
              <a:t>. For example, main memory is constructed as an array. If the data </a:t>
            </a:r>
            <a:r>
              <a:rPr lang="en-US" sz="2800" dirty="0" smtClean="0"/>
              <a:t>item being </a:t>
            </a:r>
            <a:r>
              <a:rPr lang="en-US" sz="2800" dirty="0"/>
              <a:t>stored is larger than one byte, then multiple bytes can be </a:t>
            </a:r>
            <a:r>
              <a:rPr lang="en-US" sz="2800" dirty="0" smtClean="0"/>
              <a:t>allocated </a:t>
            </a:r>
            <a:r>
              <a:rPr lang="en-US" sz="2800" dirty="0"/>
              <a:t>to </a:t>
            </a:r>
            <a:r>
              <a:rPr lang="en-US" sz="2800" dirty="0" smtClean="0"/>
              <a:t>the item</a:t>
            </a:r>
            <a:r>
              <a:rPr lang="en-US" sz="2800" dirty="0"/>
              <a:t>, and the item is addressed as “item number × item size.” But what </a:t>
            </a:r>
            <a:r>
              <a:rPr lang="en-US" sz="2800" dirty="0" smtClean="0"/>
              <a:t>about storing </a:t>
            </a:r>
            <a:r>
              <a:rPr lang="en-US" sz="2800" dirty="0"/>
              <a:t>an item whose size may vary? And what about removing an item if </a:t>
            </a:r>
            <a:r>
              <a:rPr lang="en-US" sz="2800" dirty="0" smtClean="0"/>
              <a:t>the relative </a:t>
            </a:r>
            <a:r>
              <a:rPr lang="en-US" sz="2800" dirty="0"/>
              <a:t>positions of the remaining items must be preserved? In such </a:t>
            </a:r>
            <a:r>
              <a:rPr lang="en-US" sz="2800" dirty="0" smtClean="0"/>
              <a:t>situations, arrays </a:t>
            </a:r>
            <a:r>
              <a:rPr lang="en-US" sz="2800" dirty="0"/>
              <a:t>give way to other data structures</a:t>
            </a:r>
            <a:r>
              <a:rPr lang="en-US" dirty="0"/>
              <a:t>.</a:t>
            </a:r>
            <a:endParaRPr lang="en-US" sz="6000" dirty="0"/>
          </a:p>
        </p:txBody>
      </p:sp>
    </p:spTree>
    <p:extLst>
      <p:ext uri="{BB962C8B-B14F-4D97-AF65-F5344CB8AC3E}">
        <p14:creationId xmlns:p14="http://schemas.microsoft.com/office/powerpoint/2010/main" xmlns="" val="3442800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pPr algn="just"/>
            <a:r>
              <a:rPr lang="en-US" sz="2200" dirty="0" smtClean="0"/>
              <a:t>After arrays, lists are perhaps the most fundamental data structures in computer science. Whereas each item in an array can be accessed directly, the items in a list must be accessed in a particular order. That is, a </a:t>
            </a:r>
            <a:r>
              <a:rPr lang="en-US" sz="2200" b="1" dirty="0" smtClean="0"/>
              <a:t>list </a:t>
            </a:r>
            <a:r>
              <a:rPr lang="en-US" sz="2200" dirty="0" smtClean="0"/>
              <a:t>represents a collection of data values as a sequence. The most common method for implementing this structure is a </a:t>
            </a:r>
            <a:r>
              <a:rPr lang="en-US" sz="2200" b="1" dirty="0" smtClean="0"/>
              <a:t>linked list</a:t>
            </a:r>
            <a:r>
              <a:rPr lang="en-US" sz="2200" dirty="0" smtClean="0"/>
              <a:t>, in which items are linked to one another. </a:t>
            </a:r>
          </a:p>
          <a:p>
            <a:pPr algn="just"/>
            <a:r>
              <a:rPr lang="en-US" sz="2200" dirty="0" smtClean="0"/>
              <a:t>Linked lists are of several types:</a:t>
            </a:r>
          </a:p>
          <a:p>
            <a:pPr lvl="1" algn="just"/>
            <a:r>
              <a:rPr lang="en-US" sz="1800" dirty="0"/>
              <a:t>In a </a:t>
            </a:r>
            <a:r>
              <a:rPr lang="en-US" sz="1800" b="1" i="1" dirty="0"/>
              <a:t>singly linked list, </a:t>
            </a:r>
            <a:r>
              <a:rPr lang="en-US" sz="1800" dirty="0"/>
              <a:t>each item points to its </a:t>
            </a:r>
            <a:r>
              <a:rPr lang="en-US" sz="1800" dirty="0" smtClean="0"/>
              <a:t>successor</a:t>
            </a:r>
          </a:p>
          <a:p>
            <a:pPr lvl="1" algn="just"/>
            <a:r>
              <a:rPr lang="en-US" sz="1800" dirty="0" smtClean="0"/>
              <a:t>In </a:t>
            </a:r>
            <a:r>
              <a:rPr lang="en-US" sz="1800" dirty="0"/>
              <a:t>a </a:t>
            </a:r>
            <a:r>
              <a:rPr lang="en-US" sz="1800" b="1" i="1" dirty="0"/>
              <a:t>doubly linked list, </a:t>
            </a:r>
            <a:r>
              <a:rPr lang="en-US" sz="1800" dirty="0"/>
              <a:t>a given item can refer either to its predecessor or </a:t>
            </a:r>
            <a:r>
              <a:rPr lang="en-US" sz="1800" dirty="0" smtClean="0"/>
              <a:t>to its successor.</a:t>
            </a:r>
            <a:endParaRPr lang="en-US" sz="1800" dirty="0"/>
          </a:p>
          <a:p>
            <a:pPr lvl="1" algn="just"/>
            <a:r>
              <a:rPr lang="en-US" sz="1800" dirty="0" smtClean="0"/>
              <a:t>In </a:t>
            </a:r>
            <a:r>
              <a:rPr lang="en-US" sz="1800" dirty="0"/>
              <a:t>a </a:t>
            </a:r>
            <a:r>
              <a:rPr lang="en-US" sz="1800" b="1" i="1" dirty="0"/>
              <a:t>circularly linked list, </a:t>
            </a:r>
            <a:r>
              <a:rPr lang="en-US" sz="1800" dirty="0"/>
              <a:t>the last element in the list refers to the </a:t>
            </a:r>
            <a:r>
              <a:rPr lang="en-US" sz="1800" dirty="0" smtClean="0"/>
              <a:t>first element</a:t>
            </a:r>
            <a:r>
              <a:rPr lang="en-US" sz="1800" dirty="0"/>
              <a:t>, rather than to </a:t>
            </a:r>
            <a:r>
              <a:rPr lang="en-US" sz="1800" dirty="0" smtClean="0"/>
              <a:t>null.</a:t>
            </a:r>
          </a:p>
          <a:p>
            <a:pPr algn="just"/>
            <a:r>
              <a:rPr lang="en-US" sz="2400" dirty="0" smtClean="0"/>
              <a:t>Linked lists accommodate items of varying sizes and allow easy insertion and deletion of items.</a:t>
            </a:r>
          </a:p>
          <a:p>
            <a:pPr algn="just"/>
            <a:r>
              <a:rPr lang="en-US" sz="2400" dirty="0" smtClean="0"/>
              <a:t> One potential disadvantage of using a list is that performance for retrieving a specified item in a list of size </a:t>
            </a:r>
            <a:r>
              <a:rPr lang="en-US" sz="2400" i="1" dirty="0" smtClean="0"/>
              <a:t>n </a:t>
            </a:r>
            <a:r>
              <a:rPr lang="en-US" sz="2400" dirty="0" smtClean="0"/>
              <a:t>is linear—</a:t>
            </a:r>
            <a:r>
              <a:rPr lang="en-US" sz="2400" i="1" dirty="0" smtClean="0"/>
              <a:t>O</a:t>
            </a:r>
            <a:r>
              <a:rPr lang="en-US" sz="2400" dirty="0" smtClean="0"/>
              <a:t>(</a:t>
            </a:r>
            <a:r>
              <a:rPr lang="en-US" sz="2400" i="1" dirty="0" smtClean="0"/>
              <a:t>n</a:t>
            </a:r>
            <a:r>
              <a:rPr lang="en-US" sz="2400" dirty="0" smtClean="0"/>
              <a:t>), as it requires potentially traversing all </a:t>
            </a:r>
            <a:r>
              <a:rPr lang="en-US" sz="2400" i="1" dirty="0" smtClean="0"/>
              <a:t>n </a:t>
            </a:r>
            <a:r>
              <a:rPr lang="en-US" sz="2400" dirty="0" smtClean="0"/>
              <a:t>elements in the worst case.</a:t>
            </a:r>
            <a:endParaRPr lang="en-US" sz="2400" dirty="0"/>
          </a:p>
        </p:txBody>
      </p:sp>
    </p:spTree>
    <p:extLst>
      <p:ext uri="{BB962C8B-B14F-4D97-AF65-F5344CB8AC3E}">
        <p14:creationId xmlns:p14="http://schemas.microsoft.com/office/powerpoint/2010/main" xmlns="" val="637138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lgn="just"/>
            <a:endParaRPr lang="en-US" sz="2200" dirty="0" smtClean="0"/>
          </a:p>
          <a:p>
            <a:pPr algn="just"/>
            <a:endParaRPr lang="en-US" sz="2200" dirty="0"/>
          </a:p>
          <a:p>
            <a:pPr algn="just"/>
            <a:r>
              <a:rPr lang="en-US" sz="2200" dirty="0" smtClean="0"/>
              <a:t>A </a:t>
            </a:r>
            <a:r>
              <a:rPr lang="en-US" sz="2200" b="1" dirty="0" smtClean="0"/>
              <a:t>stack </a:t>
            </a:r>
            <a:r>
              <a:rPr lang="en-US" sz="2200" dirty="0" smtClean="0"/>
              <a:t>is a sequentially ordered data structure that uses the last in, first out (</a:t>
            </a:r>
            <a:r>
              <a:rPr lang="en-US" sz="2200" b="1" dirty="0" smtClean="0"/>
              <a:t>LIFO</a:t>
            </a:r>
            <a:r>
              <a:rPr lang="en-US" sz="2200" dirty="0" smtClean="0"/>
              <a:t>) principle for adding and removing items, meaning that the last item</a:t>
            </a:r>
          </a:p>
          <a:p>
            <a:pPr algn="just"/>
            <a:r>
              <a:rPr lang="en-US" sz="2200" dirty="0" smtClean="0"/>
              <a:t>placed onto a stack is the first item removed. The operations for inserting and removing items from a stack are known as </a:t>
            </a:r>
            <a:r>
              <a:rPr lang="en-US" sz="2200" b="1" i="1" dirty="0" smtClean="0"/>
              <a:t>push </a:t>
            </a:r>
            <a:r>
              <a:rPr lang="en-US" sz="2200" dirty="0" smtClean="0"/>
              <a:t>and </a:t>
            </a:r>
            <a:r>
              <a:rPr lang="en-US" sz="2200" b="1" i="1" dirty="0" smtClean="0"/>
              <a:t>pop</a:t>
            </a:r>
            <a:r>
              <a:rPr lang="en-US" sz="2200" dirty="0" smtClean="0"/>
              <a:t>, respectively.</a:t>
            </a:r>
          </a:p>
          <a:p>
            <a:pPr algn="just"/>
            <a:r>
              <a:rPr lang="en-US" sz="2200" dirty="0" smtClean="0"/>
              <a:t> An operating system often uses a stack when invoking function calls. </a:t>
            </a:r>
          </a:p>
          <a:p>
            <a:pPr algn="just"/>
            <a:r>
              <a:rPr lang="en-US" sz="2200" dirty="0" smtClean="0"/>
              <a:t>Parameters, local variables, and the return address are pushed onto the stack when a function is called; </a:t>
            </a:r>
          </a:p>
          <a:p>
            <a:pPr algn="just"/>
            <a:r>
              <a:rPr lang="en-US" sz="2200" dirty="0" smtClean="0"/>
              <a:t>returning from the function call pops those items off the stack.</a:t>
            </a:r>
            <a:endParaRPr lang="en-US" sz="2200" dirty="0"/>
          </a:p>
        </p:txBody>
      </p:sp>
    </p:spTree>
    <p:extLst>
      <p:ext uri="{BB962C8B-B14F-4D97-AF65-F5344CB8AC3E}">
        <p14:creationId xmlns:p14="http://schemas.microsoft.com/office/powerpoint/2010/main" xmlns="" val="37711046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a:t>A </a:t>
            </a:r>
            <a:r>
              <a:rPr lang="en-US" sz="2200" b="1" dirty="0"/>
              <a:t>queue</a:t>
            </a:r>
            <a:r>
              <a:rPr lang="en-US" sz="2200" dirty="0"/>
              <a:t>, in contrast, is a sequentially ordered data structure that uses </a:t>
            </a:r>
            <a:r>
              <a:rPr lang="en-US" sz="2200" dirty="0" smtClean="0"/>
              <a:t>the first </a:t>
            </a:r>
            <a:r>
              <a:rPr lang="en-US" sz="2200" dirty="0"/>
              <a:t>in, first out (</a:t>
            </a:r>
            <a:r>
              <a:rPr lang="en-US" sz="2200" b="1" dirty="0"/>
              <a:t>FIFO</a:t>
            </a:r>
            <a:r>
              <a:rPr lang="en-US" sz="2200" dirty="0"/>
              <a:t>) principle: items are removed from a queue in the </a:t>
            </a:r>
            <a:r>
              <a:rPr lang="en-US" sz="2200" dirty="0" smtClean="0"/>
              <a:t>order in </a:t>
            </a:r>
            <a:r>
              <a:rPr lang="en-US" sz="2200" dirty="0"/>
              <a:t>which they were inserted. </a:t>
            </a:r>
            <a:endParaRPr lang="en-US" sz="2200" dirty="0" smtClean="0"/>
          </a:p>
          <a:p>
            <a:pPr marL="0" indent="0" algn="just">
              <a:buNone/>
            </a:pPr>
            <a:endParaRPr lang="en-US" sz="2200" dirty="0" smtClean="0"/>
          </a:p>
          <a:p>
            <a:pPr algn="just"/>
            <a:r>
              <a:rPr lang="en-US" sz="2200" dirty="0" smtClean="0"/>
              <a:t>There </a:t>
            </a:r>
            <a:r>
              <a:rPr lang="en-US" sz="2200" dirty="0"/>
              <a:t>are many everyday examples of </a:t>
            </a:r>
            <a:r>
              <a:rPr lang="en-US" sz="2200" dirty="0" smtClean="0"/>
              <a:t>queues, including </a:t>
            </a:r>
            <a:r>
              <a:rPr lang="en-US" sz="2200" dirty="0"/>
              <a:t>shoppers waiting in a checkout line at a store and cars waiting in </a:t>
            </a:r>
            <a:r>
              <a:rPr lang="en-US" sz="2200" dirty="0" smtClean="0"/>
              <a:t>line at </a:t>
            </a:r>
            <a:r>
              <a:rPr lang="en-US" sz="2200" dirty="0"/>
              <a:t>a traffic signal. Queues are also quite common in operating </a:t>
            </a:r>
            <a:r>
              <a:rPr lang="en-US" sz="2200" dirty="0" smtClean="0"/>
              <a:t>systems—jobs that </a:t>
            </a:r>
            <a:r>
              <a:rPr lang="en-US" sz="2200" dirty="0"/>
              <a:t>are sent to a printer are typically printed in the order in which they </a:t>
            </a:r>
            <a:r>
              <a:rPr lang="en-US" sz="2200" dirty="0" smtClean="0"/>
              <a:t>were submitted</a:t>
            </a:r>
            <a:endParaRPr lang="en-US" sz="2200" dirty="0"/>
          </a:p>
        </p:txBody>
      </p:sp>
    </p:spTree>
    <p:extLst>
      <p:ext uri="{BB962C8B-B14F-4D97-AF65-F5344CB8AC3E}">
        <p14:creationId xmlns:p14="http://schemas.microsoft.com/office/powerpoint/2010/main" xmlns="" val="771584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normAutofit fontScale="62500" lnSpcReduction="20000"/>
          </a:bodyPr>
          <a:lstStyle/>
          <a:p>
            <a:pPr algn="just"/>
            <a:r>
              <a:rPr lang="en-US" sz="3500" dirty="0" smtClean="0"/>
              <a:t>A </a:t>
            </a:r>
            <a:r>
              <a:rPr lang="en-US" sz="3500" b="1" dirty="0" smtClean="0"/>
              <a:t>tree </a:t>
            </a:r>
            <a:r>
              <a:rPr lang="en-US" sz="3500" dirty="0"/>
              <a:t>is a data structure that can be used to represent data hierarchically. </a:t>
            </a:r>
            <a:endParaRPr lang="en-US" sz="3500" dirty="0" smtClean="0"/>
          </a:p>
          <a:p>
            <a:pPr algn="just"/>
            <a:r>
              <a:rPr lang="en-US" sz="3500" dirty="0" smtClean="0"/>
              <a:t>Data values </a:t>
            </a:r>
            <a:r>
              <a:rPr lang="en-US" sz="3500" dirty="0"/>
              <a:t>in a tree structure are linked through parent–child relationships</a:t>
            </a:r>
            <a:r>
              <a:rPr lang="en-US" sz="3500" dirty="0" smtClean="0"/>
              <a:t>.</a:t>
            </a:r>
          </a:p>
          <a:p>
            <a:pPr algn="just"/>
            <a:r>
              <a:rPr lang="en-US" sz="3500" dirty="0" smtClean="0"/>
              <a:t> </a:t>
            </a:r>
            <a:r>
              <a:rPr lang="en-US" sz="3500" dirty="0"/>
              <a:t>In </a:t>
            </a:r>
            <a:r>
              <a:rPr lang="en-US" sz="3500" dirty="0" smtClean="0"/>
              <a:t>a </a:t>
            </a:r>
            <a:r>
              <a:rPr lang="en-US" sz="3500" b="1" dirty="0" smtClean="0"/>
              <a:t>general </a:t>
            </a:r>
            <a:r>
              <a:rPr lang="en-US" sz="3500" b="1" dirty="0"/>
              <a:t>tree</a:t>
            </a:r>
            <a:r>
              <a:rPr lang="en-US" sz="3500" dirty="0"/>
              <a:t>, a parent may have an unlimited number of children. </a:t>
            </a:r>
            <a:endParaRPr lang="en-US" sz="3500" dirty="0" smtClean="0"/>
          </a:p>
          <a:p>
            <a:pPr algn="just"/>
            <a:r>
              <a:rPr lang="en-US" sz="3500" dirty="0" smtClean="0"/>
              <a:t>In </a:t>
            </a:r>
            <a:r>
              <a:rPr lang="en-US" sz="3500" dirty="0"/>
              <a:t>a </a:t>
            </a:r>
            <a:r>
              <a:rPr lang="en-US" sz="3500" b="1" dirty="0" smtClean="0"/>
              <a:t>binary tree</a:t>
            </a:r>
            <a:r>
              <a:rPr lang="en-US" sz="3500" dirty="0"/>
              <a:t>, a parent may have at most two children, which we term the </a:t>
            </a:r>
            <a:r>
              <a:rPr lang="en-US" sz="3500" b="1" i="1" dirty="0"/>
              <a:t>left </a:t>
            </a:r>
            <a:r>
              <a:rPr lang="en-US" sz="3500" b="1" i="1" dirty="0" smtClean="0"/>
              <a:t>child </a:t>
            </a:r>
            <a:r>
              <a:rPr lang="en-US" sz="3500" dirty="0" smtClean="0"/>
              <a:t>and </a:t>
            </a:r>
            <a:r>
              <a:rPr lang="en-US" sz="3500" dirty="0"/>
              <a:t>the </a:t>
            </a:r>
            <a:r>
              <a:rPr lang="en-US" sz="3500" b="1" i="1" dirty="0"/>
              <a:t>right child</a:t>
            </a:r>
            <a:r>
              <a:rPr lang="en-US" sz="3500" dirty="0"/>
              <a:t>. </a:t>
            </a:r>
            <a:endParaRPr lang="en-US" sz="3500" dirty="0" smtClean="0"/>
          </a:p>
          <a:p>
            <a:pPr algn="just"/>
            <a:r>
              <a:rPr lang="en-US" sz="3500" dirty="0" smtClean="0"/>
              <a:t>A </a:t>
            </a:r>
            <a:r>
              <a:rPr lang="en-US" sz="3500" b="1" dirty="0"/>
              <a:t>binary search tree </a:t>
            </a:r>
            <a:r>
              <a:rPr lang="en-US" sz="3500" dirty="0"/>
              <a:t>additionally requires an </a:t>
            </a:r>
            <a:r>
              <a:rPr lang="en-US" sz="3500" dirty="0" smtClean="0"/>
              <a:t>ordering between </a:t>
            </a:r>
            <a:r>
              <a:rPr lang="en-US" sz="3500" dirty="0"/>
              <a:t>the parent’s two children in which </a:t>
            </a:r>
            <a:r>
              <a:rPr lang="en-US" sz="3500" i="1" dirty="0"/>
              <a:t>left child &lt;</a:t>
            </a:r>
            <a:r>
              <a:rPr lang="en-US" sz="3500" dirty="0"/>
              <a:t>= </a:t>
            </a:r>
            <a:r>
              <a:rPr lang="en-US" sz="3500" i="1" dirty="0"/>
              <a:t>right </a:t>
            </a:r>
            <a:r>
              <a:rPr lang="en-US" sz="3500" i="1" dirty="0" smtClean="0"/>
              <a:t>child</a:t>
            </a:r>
            <a:r>
              <a:rPr lang="en-US" sz="3500" dirty="0" smtClean="0"/>
              <a:t>. </a:t>
            </a:r>
          </a:p>
          <a:p>
            <a:pPr algn="just"/>
            <a:r>
              <a:rPr lang="en-US" sz="3500" dirty="0" smtClean="0"/>
              <a:t>When </a:t>
            </a:r>
            <a:r>
              <a:rPr lang="en-US" sz="3500" dirty="0"/>
              <a:t>we search for an item in </a:t>
            </a:r>
            <a:r>
              <a:rPr lang="en-US" sz="3500" dirty="0" smtClean="0"/>
              <a:t>a binary </a:t>
            </a:r>
            <a:r>
              <a:rPr lang="en-US" sz="3500" dirty="0"/>
              <a:t>search tree, the worst-case performance is </a:t>
            </a:r>
            <a:r>
              <a:rPr lang="en-US" sz="3500" i="1" dirty="0"/>
              <a:t>O</a:t>
            </a:r>
            <a:r>
              <a:rPr lang="en-US" sz="3500" dirty="0"/>
              <a:t>(</a:t>
            </a:r>
            <a:r>
              <a:rPr lang="en-US" sz="3500" i="1" dirty="0"/>
              <a:t>n</a:t>
            </a:r>
            <a:r>
              <a:rPr lang="en-US" sz="3500" dirty="0"/>
              <a:t>) (consider how this </a:t>
            </a:r>
            <a:r>
              <a:rPr lang="en-US" sz="3500" dirty="0" smtClean="0"/>
              <a:t>can occur</a:t>
            </a:r>
            <a:r>
              <a:rPr lang="en-US" sz="3500" dirty="0"/>
              <a:t>). To remedy this situation, we can use an algorithm to create a </a:t>
            </a:r>
            <a:r>
              <a:rPr lang="en-US" sz="3500" b="1" dirty="0" smtClean="0"/>
              <a:t>balanced binary </a:t>
            </a:r>
            <a:r>
              <a:rPr lang="en-US" sz="3500" b="1" dirty="0"/>
              <a:t>search tree</a:t>
            </a:r>
            <a:r>
              <a:rPr lang="en-US" sz="3500" dirty="0"/>
              <a:t>. Here, a tree containing </a:t>
            </a:r>
            <a:r>
              <a:rPr lang="en-US" sz="3500" i="1" dirty="0"/>
              <a:t>n </a:t>
            </a:r>
            <a:r>
              <a:rPr lang="en-US" sz="3500" dirty="0"/>
              <a:t>items has at most </a:t>
            </a:r>
            <a:r>
              <a:rPr lang="en-US" sz="3500" i="1" dirty="0" err="1" smtClean="0"/>
              <a:t>lg</a:t>
            </a:r>
            <a:r>
              <a:rPr lang="en-US" sz="3500" i="1" dirty="0" smtClean="0"/>
              <a:t> </a:t>
            </a:r>
            <a:r>
              <a:rPr lang="en-US" sz="3500" i="1" dirty="0"/>
              <a:t>n </a:t>
            </a:r>
            <a:r>
              <a:rPr lang="en-US" sz="3500" dirty="0"/>
              <a:t>levels, </a:t>
            </a:r>
            <a:r>
              <a:rPr lang="en-US" sz="3500" dirty="0" smtClean="0"/>
              <a:t>thus ensuring </a:t>
            </a:r>
            <a:r>
              <a:rPr lang="en-US" sz="3500" dirty="0"/>
              <a:t>worst-case performance of </a:t>
            </a:r>
            <a:r>
              <a:rPr lang="en-US" sz="3500" i="1" dirty="0"/>
              <a:t>O</a:t>
            </a:r>
            <a:r>
              <a:rPr lang="en-US" sz="3500" dirty="0"/>
              <a:t>(</a:t>
            </a:r>
            <a:r>
              <a:rPr lang="en-US" sz="3500" i="1" dirty="0" err="1"/>
              <a:t>lg</a:t>
            </a:r>
            <a:r>
              <a:rPr lang="en-US" sz="3500" i="1" dirty="0"/>
              <a:t> n</a:t>
            </a:r>
            <a:r>
              <a:rPr lang="en-US" sz="3500" dirty="0"/>
              <a:t>). </a:t>
            </a:r>
            <a:endParaRPr lang="en-US" sz="3500" dirty="0" smtClean="0"/>
          </a:p>
          <a:p>
            <a:pPr algn="just"/>
            <a:r>
              <a:rPr lang="en-US" sz="3500" dirty="0" smtClean="0"/>
              <a:t>Linux </a:t>
            </a:r>
            <a:r>
              <a:rPr lang="en-US" sz="3500" dirty="0"/>
              <a:t>uses a balanced binary search tree (known as a </a:t>
            </a:r>
            <a:r>
              <a:rPr lang="en-US" sz="3500" b="1" dirty="0"/>
              <a:t>red-black tree</a:t>
            </a:r>
            <a:r>
              <a:rPr lang="en-US" sz="3500" dirty="0"/>
              <a:t>) as </a:t>
            </a:r>
            <a:r>
              <a:rPr lang="en-US" sz="3500" dirty="0" smtClean="0"/>
              <a:t>part its </a:t>
            </a:r>
            <a:r>
              <a:rPr lang="en-US" sz="3500" dirty="0"/>
              <a:t>CPU-scheduling algorithm</a:t>
            </a:r>
            <a:r>
              <a:rPr lang="en-US" dirty="0" smtClean="0"/>
              <a:t>.</a:t>
            </a:r>
            <a:endParaRPr lang="en-US" dirty="0"/>
          </a:p>
        </p:txBody>
      </p:sp>
    </p:spTree>
    <p:extLst>
      <p:ext uri="{BB962C8B-B14F-4D97-AF65-F5344CB8AC3E}">
        <p14:creationId xmlns:p14="http://schemas.microsoft.com/office/powerpoint/2010/main" xmlns="" val="523005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77500" lnSpcReduction="20000"/>
          </a:bodyPr>
          <a:lstStyle/>
          <a:p>
            <a:r>
              <a:rPr lang="en-US" b="1" dirty="0"/>
              <a:t>Hash Functions </a:t>
            </a:r>
            <a:endParaRPr lang="en-US" b="1" dirty="0" smtClean="0"/>
          </a:p>
          <a:p>
            <a:r>
              <a:rPr lang="en-US" sz="2300" dirty="0" smtClean="0"/>
              <a:t>A hash </a:t>
            </a:r>
            <a:r>
              <a:rPr lang="en-US" sz="2300" dirty="0"/>
              <a:t>function takes data as its input, performs a numeric operation on the data, and returns a numeric value. This numeric value can then be used as an index into a table (typically an array) to quickly retrieve the data. Whereas searching for a data item through a list of size n can require up to O(n) </a:t>
            </a:r>
            <a:r>
              <a:rPr lang="en-US" sz="2300" dirty="0" smtClean="0"/>
              <a:t>comparisons</a:t>
            </a:r>
            <a:r>
              <a:rPr lang="en-US" sz="2300" dirty="0"/>
              <a:t>, using a hash function for retrieving data from a table can be as good as O(1), depending on implementation details. Because of this performance, hash functions are used extensively in operating systems</a:t>
            </a:r>
            <a:r>
              <a:rPr lang="en-US" sz="2300" dirty="0" smtClean="0"/>
              <a:t>.</a:t>
            </a:r>
          </a:p>
          <a:p>
            <a:pPr algn="just"/>
            <a:r>
              <a:rPr lang="en-US" sz="2300" dirty="0"/>
              <a:t>One potential difficulty with hash functions is that two unique inputs can result in the same output value— that is, they can link to the same table location. We can accommodate this hash collision by having a linked list at the table location that contains all of the items with the same hash value. Of course, the more collisions there are, the less efficient the hash function </a:t>
            </a:r>
            <a:r>
              <a:rPr lang="en-US" sz="2300" dirty="0" smtClean="0"/>
              <a:t>is</a:t>
            </a:r>
          </a:p>
          <a:p>
            <a:pPr algn="just"/>
            <a:r>
              <a:rPr lang="en-US" sz="2300" dirty="0" err="1" smtClean="0"/>
              <a:t>Tne</a:t>
            </a:r>
            <a:r>
              <a:rPr lang="en-US" sz="2300" dirty="0" smtClean="0"/>
              <a:t> </a:t>
            </a:r>
            <a:r>
              <a:rPr lang="en-US" sz="2300" dirty="0"/>
              <a:t>use of a hash function is to implement a hash map, which associates (or maps) [</a:t>
            </a:r>
            <a:r>
              <a:rPr lang="en-US" sz="2300" dirty="0" err="1"/>
              <a:t>key:value</a:t>
            </a:r>
            <a:r>
              <a:rPr lang="en-US" sz="2300" dirty="0"/>
              <a:t>] pairs using a hash function. Once the mapping is </a:t>
            </a:r>
            <a:r>
              <a:rPr lang="en-US" sz="2300" dirty="0" smtClean="0"/>
              <a:t>established</a:t>
            </a:r>
            <a:r>
              <a:rPr lang="en-US" sz="2300" dirty="0"/>
              <a:t>, we can apply the hash function to the key to obtain the value from the hash </a:t>
            </a:r>
            <a:r>
              <a:rPr lang="en-US" sz="2300" dirty="0" smtClean="0"/>
              <a:t>map</a:t>
            </a:r>
          </a:p>
          <a:p>
            <a:pPr algn="just"/>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5029200"/>
            <a:ext cx="4238625"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8733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b="1" dirty="0" smtClean="0"/>
              <a:t>Bit Maps</a:t>
            </a:r>
          </a:p>
          <a:p>
            <a:pPr algn="just"/>
            <a:r>
              <a:rPr lang="en-US" sz="2400" dirty="0" smtClean="0"/>
              <a:t>A bitmap </a:t>
            </a:r>
            <a:r>
              <a:rPr lang="en-US" sz="2400" dirty="0"/>
              <a:t>is a string of n binary digits that can be used to represent the status of n items. For example, suppose we have several resources, and the availability of each resource is indicated by the value of a binary digit: 0 means that the resource is available, while 1 indicates that it is unavailable (or vice versa</a:t>
            </a:r>
            <a:r>
              <a:rPr lang="en-US" sz="2400" dirty="0" smtClean="0"/>
              <a:t>).</a:t>
            </a:r>
          </a:p>
          <a:p>
            <a:pPr algn="just"/>
            <a:r>
              <a:rPr lang="en-US" sz="2400" dirty="0"/>
              <a:t> The value of the i </a:t>
            </a:r>
            <a:r>
              <a:rPr lang="en-US" sz="2400" dirty="0" err="1"/>
              <a:t>th</a:t>
            </a:r>
            <a:r>
              <a:rPr lang="en-US" sz="2400" dirty="0"/>
              <a:t> position in the bitmap is associated with the i </a:t>
            </a:r>
            <a:r>
              <a:rPr lang="en-US" sz="2400" dirty="0" err="1"/>
              <a:t>th</a:t>
            </a:r>
            <a:r>
              <a:rPr lang="en-US" sz="2400" dirty="0"/>
              <a:t> resource. As an example, consider the bitmap shown below: 001011101 Resources 2, 4, 5, 6, and 8 are unavailable; resources 0, 1, 3, and 7 are available</a:t>
            </a:r>
            <a:r>
              <a:rPr lang="en-US" sz="2400" dirty="0" smtClean="0"/>
              <a:t>.</a:t>
            </a:r>
          </a:p>
          <a:p>
            <a:pPr algn="just"/>
            <a:endParaRPr lang="en-US" sz="2400" b="1" dirty="0"/>
          </a:p>
          <a:p>
            <a:endParaRPr lang="en-US" dirty="0"/>
          </a:p>
        </p:txBody>
      </p:sp>
    </p:spTree>
    <p:extLst>
      <p:ext uri="{BB962C8B-B14F-4D97-AF65-F5344CB8AC3E}">
        <p14:creationId xmlns:p14="http://schemas.microsoft.com/office/powerpoint/2010/main" xmlns="" val="189666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62200" y="457200"/>
            <a:ext cx="4171335" cy="5972442"/>
          </a:xfrm>
          <a:prstGeom prst="rect">
            <a:avLst/>
          </a:prstGeom>
        </p:spPr>
      </p:pic>
    </p:spTree>
    <p:extLst>
      <p:ext uri="{BB962C8B-B14F-4D97-AF65-F5344CB8AC3E}">
        <p14:creationId xmlns:p14="http://schemas.microsoft.com/office/powerpoint/2010/main" xmlns="" val="362369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sz="2400" dirty="0" smtClean="0"/>
              <a:t>OPERATING SYSTEMS(OS)</a:t>
            </a:r>
          </a:p>
          <a:p>
            <a:r>
              <a:rPr lang="en-US" sz="2400" dirty="0" smtClean="0"/>
              <a:t>DEFINITION:</a:t>
            </a:r>
          </a:p>
          <a:p>
            <a:pPr marL="0" indent="0" algn="just">
              <a:buNone/>
            </a:pPr>
            <a:r>
              <a:rPr lang="en-US" sz="2400" dirty="0" smtClean="0"/>
              <a:t>	An operating system is software that manages a computer’s hardware.</a:t>
            </a:r>
          </a:p>
          <a:p>
            <a:pPr marL="0" indent="0" algn="just">
              <a:buNone/>
            </a:pPr>
            <a:r>
              <a:rPr lang="en-US" sz="2400" dirty="0"/>
              <a:t>	</a:t>
            </a:r>
            <a:r>
              <a:rPr lang="en-US" sz="2400" dirty="0" smtClean="0"/>
              <a:t>	OR</a:t>
            </a:r>
          </a:p>
          <a:p>
            <a:pPr marL="0" indent="0" algn="just">
              <a:buNone/>
            </a:pPr>
            <a:r>
              <a:rPr lang="en-US" sz="2400" dirty="0" smtClean="0"/>
              <a:t>	An </a:t>
            </a:r>
            <a:r>
              <a:rPr lang="en-US" sz="2400" dirty="0"/>
              <a:t>operating system is a program that acts as an interface between the user and the computer hardware and controls the execution of all kinds of programs</a:t>
            </a:r>
          </a:p>
        </p:txBody>
      </p:sp>
    </p:spTree>
    <p:extLst>
      <p:ext uri="{BB962C8B-B14F-4D97-AF65-F5344CB8AC3E}">
        <p14:creationId xmlns:p14="http://schemas.microsoft.com/office/powerpoint/2010/main" xmlns="" val="3586401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990600"/>
            <a:ext cx="8634413"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792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operating system do</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295400"/>
            <a:ext cx="6248400" cy="4752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77116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1019</TotalTime>
  <Words>5480</Words>
  <Application>Microsoft Office PowerPoint</Application>
  <PresentationFormat>On-screen Show (4:3)</PresentationFormat>
  <Paragraphs>320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Operating Systems Unit_1_Chapter_1 </vt:lpstr>
      <vt:lpstr>Syllabus</vt:lpstr>
      <vt:lpstr>Syllabus</vt:lpstr>
      <vt:lpstr>Syllabus</vt:lpstr>
      <vt:lpstr>Syllabus </vt:lpstr>
      <vt:lpstr>Slide 6</vt:lpstr>
      <vt:lpstr>Introduction</vt:lpstr>
      <vt:lpstr>Slide 8</vt:lpstr>
      <vt:lpstr>What operating system do</vt:lpstr>
      <vt:lpstr>Slide 10</vt:lpstr>
      <vt:lpstr>Slide 11</vt:lpstr>
      <vt:lpstr>Slide 12</vt:lpstr>
      <vt:lpstr>Slide 13</vt:lpstr>
      <vt:lpstr>Slide 14</vt:lpstr>
      <vt:lpstr>Operating-System Operations</vt:lpstr>
      <vt:lpstr>Multiprogramming and Multitasking</vt:lpstr>
      <vt:lpstr>Slide 17</vt:lpstr>
      <vt:lpstr>Slide 18</vt:lpstr>
      <vt:lpstr>Slide 19</vt:lpstr>
      <vt:lpstr>Slide 20</vt:lpstr>
      <vt:lpstr>Dual-Mode and Multimode Operation</vt:lpstr>
      <vt:lpstr>Slide 22</vt:lpstr>
      <vt:lpstr>Slide 23</vt:lpstr>
      <vt:lpstr>Slide 24</vt:lpstr>
      <vt:lpstr>Slide 25</vt:lpstr>
      <vt:lpstr>Slide 26</vt:lpstr>
      <vt:lpstr>TIMER</vt:lpstr>
      <vt:lpstr>Slide 28</vt:lpstr>
      <vt:lpstr>Resource Management(RM)</vt:lpstr>
      <vt:lpstr>RM-Process Management</vt:lpstr>
      <vt:lpstr>Slide 31</vt:lpstr>
      <vt:lpstr>Slide 32</vt:lpstr>
      <vt:lpstr>Slide 33</vt:lpstr>
      <vt:lpstr>RM-Memory Management</vt:lpstr>
      <vt:lpstr>Slide 35</vt:lpstr>
      <vt:lpstr>Slide 36</vt:lpstr>
      <vt:lpstr>RM-File System Management</vt:lpstr>
      <vt:lpstr>Slide 38</vt:lpstr>
      <vt:lpstr>RM-I/O system management</vt:lpstr>
      <vt:lpstr>RM-Cache Management</vt:lpstr>
      <vt:lpstr>RM-Mass Storage Management</vt:lpstr>
      <vt:lpstr> Security and Protection</vt:lpstr>
      <vt:lpstr>Slide 43</vt:lpstr>
      <vt:lpstr>Virtualization</vt:lpstr>
      <vt:lpstr>Slide 45</vt:lpstr>
      <vt:lpstr>Distributed Systems</vt:lpstr>
      <vt:lpstr>Slide 47</vt:lpstr>
      <vt:lpstr>Slide 48</vt:lpstr>
      <vt:lpstr>Slide 49</vt:lpstr>
      <vt:lpstr>Slide 50</vt:lpstr>
      <vt:lpstr> Kernel Data Structures</vt:lpstr>
      <vt:lpstr>Slide 52</vt:lpstr>
      <vt:lpstr>Slide 53</vt:lpstr>
      <vt:lpstr>Slide 54</vt:lpstr>
      <vt:lpstr>Slide 55</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anusha</dc:creator>
  <cp:lastModifiedBy>exam1</cp:lastModifiedBy>
  <cp:revision>121</cp:revision>
  <dcterms:created xsi:type="dcterms:W3CDTF">2023-03-25T08:21:39Z</dcterms:created>
  <dcterms:modified xsi:type="dcterms:W3CDTF">2024-01-19T04:21:45Z</dcterms:modified>
</cp:coreProperties>
</file>