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OpenSans-regular.fntdata"/><Relationship Id="rId16" Type="http://schemas.openxmlformats.org/officeDocument/2006/relationships/font" Target="fonts/Lato-boldItalic.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a0073c6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a0073c6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FITWELL ANALYTICS</a:t>
            </a:r>
            <a:br>
              <a:rPr lang="en"/>
            </a:br>
            <a:r>
              <a:rPr lang="en"/>
              <a:t>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Valarmathi Ganessin• 27.04.2024</a:t>
            </a:r>
            <a:endParaRPr/>
          </a:p>
        </p:txBody>
      </p:sp>
      <p:pic>
        <p:nvPicPr>
          <p:cNvPr id="74" name="Google Shape;74;p13"/>
          <p:cNvPicPr preferRelativeResize="0"/>
          <p:nvPr/>
        </p:nvPicPr>
        <p:blipFill>
          <a:blip r:embed="rId3">
            <a:alphaModFix/>
          </a:blip>
          <a:stretch>
            <a:fillRect/>
          </a:stretch>
        </p:blipFill>
        <p:spPr>
          <a:xfrm>
            <a:off x="139025" y="1540375"/>
            <a:ext cx="3115850" cy="239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0" y="0"/>
            <a:ext cx="30807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 Details</a:t>
            </a:r>
            <a:endParaRPr/>
          </a:p>
        </p:txBody>
      </p:sp>
      <p:sp>
        <p:nvSpPr>
          <p:cNvPr id="80" name="Google Shape;80;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a:t> </a:t>
            </a:r>
            <a:endParaRPr sz="1500"/>
          </a:p>
        </p:txBody>
      </p:sp>
      <p:sp>
        <p:nvSpPr>
          <p:cNvPr id="81" name="Google Shape;81;p14"/>
          <p:cNvSpPr txBox="1"/>
          <p:nvPr/>
        </p:nvSpPr>
        <p:spPr>
          <a:xfrm>
            <a:off x="0" y="602700"/>
            <a:ext cx="3080700" cy="32016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Clr>
                <a:schemeClr val="dk2"/>
              </a:buClr>
              <a:buSzPts val="1100"/>
              <a:buFont typeface="Arial"/>
              <a:buNone/>
            </a:pPr>
            <a:r>
              <a:rPr lang="en" sz="1100">
                <a:solidFill>
                  <a:srgbClr val="695D46"/>
                </a:solidFill>
                <a:latin typeface="Open Sans"/>
                <a:ea typeface="Open Sans"/>
                <a:cs typeface="Open Sans"/>
                <a:sym typeface="Open Sans"/>
              </a:rPr>
              <a:t> </a:t>
            </a:r>
            <a:r>
              <a:rPr b="1" lang="en">
                <a:solidFill>
                  <a:srgbClr val="FF5E0E"/>
                </a:solidFill>
                <a:latin typeface="Open Sans"/>
                <a:ea typeface="Open Sans"/>
                <a:cs typeface="Open Sans"/>
                <a:sym typeface="Open Sans"/>
              </a:rPr>
              <a:t>Dependencies used</a:t>
            </a:r>
            <a:endParaRPr b="1">
              <a:solidFill>
                <a:srgbClr val="FF5E0E"/>
              </a:solidFill>
              <a:latin typeface="Open Sans"/>
              <a:ea typeface="Open Sans"/>
              <a:cs typeface="Open Sans"/>
              <a:sym typeface="Open Sans"/>
            </a:endParaRPr>
          </a:p>
          <a:p>
            <a:pPr indent="-298450" lvl="1" marL="914400" rtl="0" algn="l">
              <a:spcBef>
                <a:spcPts val="120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pandas==1.4.2</a:t>
            </a:r>
            <a:endParaRPr b="1" sz="1100">
              <a:solidFill>
                <a:srgbClr val="695D46"/>
              </a:solidFill>
              <a:latin typeface="Open Sans"/>
              <a:ea typeface="Open Sans"/>
              <a:cs typeface="Open Sans"/>
              <a:sym typeface="Open Sans"/>
            </a:endParaRPr>
          </a:p>
          <a:p>
            <a:pPr indent="-298450" lvl="1" marL="914400" rtl="0" algn="l">
              <a:spcBef>
                <a:spcPts val="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numpy==1.22.3</a:t>
            </a:r>
            <a:endParaRPr b="1" sz="1100">
              <a:solidFill>
                <a:srgbClr val="695D46"/>
              </a:solidFill>
              <a:latin typeface="Open Sans"/>
              <a:ea typeface="Open Sans"/>
              <a:cs typeface="Open Sans"/>
              <a:sym typeface="Open Sans"/>
            </a:endParaRPr>
          </a:p>
          <a:p>
            <a:pPr indent="-298450" lvl="1" marL="914400" rtl="0" algn="l">
              <a:spcBef>
                <a:spcPts val="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matplotlib==3.5.1</a:t>
            </a:r>
            <a:endParaRPr b="1" sz="1100">
              <a:solidFill>
                <a:srgbClr val="695D46"/>
              </a:solidFill>
              <a:latin typeface="Open Sans"/>
              <a:ea typeface="Open Sans"/>
              <a:cs typeface="Open Sans"/>
              <a:sym typeface="Open Sans"/>
            </a:endParaRPr>
          </a:p>
          <a:p>
            <a:pPr indent="-298450" lvl="1" marL="914400" rtl="0" algn="l">
              <a:spcBef>
                <a:spcPts val="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scikit-learn==1.0.2</a:t>
            </a:r>
            <a:endParaRPr b="1" sz="1100">
              <a:solidFill>
                <a:srgbClr val="695D46"/>
              </a:solidFill>
              <a:latin typeface="Open Sans"/>
              <a:ea typeface="Open Sans"/>
              <a:cs typeface="Open Sans"/>
              <a:sym typeface="Open Sans"/>
            </a:endParaRPr>
          </a:p>
          <a:p>
            <a:pPr indent="-298450" lvl="1" marL="914400" rtl="0" algn="l">
              <a:spcBef>
                <a:spcPts val="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seaborn==0.11.2</a:t>
            </a:r>
            <a:endParaRPr b="1" sz="1100">
              <a:solidFill>
                <a:srgbClr val="695D46"/>
              </a:solidFill>
              <a:latin typeface="Open Sans"/>
              <a:ea typeface="Open Sans"/>
              <a:cs typeface="Open Sans"/>
              <a:sym typeface="Open Sans"/>
            </a:endParaRPr>
          </a:p>
          <a:p>
            <a:pPr indent="-298450" lvl="1" marL="914400" rtl="0" algn="l">
              <a:spcBef>
                <a:spcPts val="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missingno==0.4.2</a:t>
            </a:r>
            <a:endParaRPr b="1" sz="1100">
              <a:solidFill>
                <a:srgbClr val="695D46"/>
              </a:solidFill>
              <a:latin typeface="Open Sans"/>
              <a:ea typeface="Open Sans"/>
              <a:cs typeface="Open Sans"/>
              <a:sym typeface="Open Sans"/>
            </a:endParaRPr>
          </a:p>
          <a:p>
            <a:pPr indent="0" lvl="0" marL="0" rtl="0" algn="l">
              <a:spcBef>
                <a:spcPts val="1200"/>
              </a:spcBef>
              <a:spcAft>
                <a:spcPts val="0"/>
              </a:spcAft>
              <a:buClr>
                <a:schemeClr val="dk2"/>
              </a:buClr>
              <a:buSzPts val="1100"/>
              <a:buFont typeface="Arial"/>
              <a:buNone/>
            </a:pPr>
            <a:r>
              <a:rPr b="1" lang="en">
                <a:solidFill>
                  <a:srgbClr val="FF5E0E"/>
                </a:solidFill>
                <a:latin typeface="Open Sans"/>
                <a:ea typeface="Open Sans"/>
                <a:cs typeface="Open Sans"/>
                <a:sym typeface="Open Sans"/>
              </a:rPr>
              <a:t>    Environment</a:t>
            </a:r>
            <a:endParaRPr b="1">
              <a:solidFill>
                <a:srgbClr val="FF5E0E"/>
              </a:solidFill>
              <a:latin typeface="Open Sans"/>
              <a:ea typeface="Open Sans"/>
              <a:cs typeface="Open Sans"/>
              <a:sym typeface="Open Sans"/>
            </a:endParaRPr>
          </a:p>
          <a:p>
            <a:pPr indent="0" lvl="0" marL="0" rtl="0" algn="l">
              <a:spcBef>
                <a:spcPts val="1200"/>
              </a:spcBef>
              <a:spcAft>
                <a:spcPts val="0"/>
              </a:spcAft>
              <a:buClr>
                <a:schemeClr val="dk2"/>
              </a:buClr>
              <a:buSzPts val="1100"/>
              <a:buFont typeface="Arial"/>
              <a:buNone/>
            </a:pPr>
            <a:r>
              <a:rPr b="1" lang="en" sz="1800">
                <a:solidFill>
                  <a:srgbClr val="FF5E0E"/>
                </a:solidFill>
                <a:latin typeface="Open Sans"/>
                <a:ea typeface="Open Sans"/>
                <a:cs typeface="Open Sans"/>
                <a:sym typeface="Open Sans"/>
              </a:rPr>
              <a:t>         </a:t>
            </a:r>
            <a:endParaRPr b="1" sz="1100">
              <a:solidFill>
                <a:srgbClr val="695D46"/>
              </a:solidFill>
              <a:latin typeface="Open Sans"/>
              <a:ea typeface="Open Sans"/>
              <a:cs typeface="Open Sans"/>
              <a:sym typeface="Open Sans"/>
            </a:endParaRPr>
          </a:p>
          <a:p>
            <a:pPr indent="-298450" lvl="1" marL="914400" rtl="0" algn="l">
              <a:spcBef>
                <a:spcPts val="120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Python 3.8</a:t>
            </a:r>
            <a:endParaRPr b="1" sz="1100">
              <a:solidFill>
                <a:srgbClr val="695D46"/>
              </a:solidFill>
              <a:latin typeface="Open Sans"/>
              <a:ea typeface="Open Sans"/>
              <a:cs typeface="Open Sans"/>
              <a:sym typeface="Open Sans"/>
            </a:endParaRPr>
          </a:p>
          <a:p>
            <a:pPr indent="-298450" lvl="1" marL="914400" rtl="0" algn="l">
              <a:spcBef>
                <a:spcPts val="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Power BI Desktop</a:t>
            </a:r>
            <a:endParaRPr b="1" sz="1100">
              <a:solidFill>
                <a:srgbClr val="695D46"/>
              </a:solidFill>
              <a:latin typeface="Open Sans"/>
              <a:ea typeface="Open Sans"/>
              <a:cs typeface="Open Sans"/>
              <a:sym typeface="Open Sans"/>
            </a:endParaRPr>
          </a:p>
          <a:p>
            <a:pPr indent="-298450" lvl="1" marL="914400" rtl="0" algn="l">
              <a:spcBef>
                <a:spcPts val="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MS Excel</a:t>
            </a:r>
            <a:endParaRPr b="1" sz="1100">
              <a:solidFill>
                <a:srgbClr val="695D46"/>
              </a:solidFill>
              <a:latin typeface="Open Sans"/>
              <a:ea typeface="Open Sans"/>
              <a:cs typeface="Open Sans"/>
              <a:sym typeface="Open Sans"/>
            </a:endParaRPr>
          </a:p>
          <a:p>
            <a:pPr indent="-298450" lvl="1" marL="914400" rtl="0" algn="l">
              <a:spcBef>
                <a:spcPts val="0"/>
              </a:spcBef>
              <a:spcAft>
                <a:spcPts val="0"/>
              </a:spcAft>
              <a:buClr>
                <a:srgbClr val="695D46"/>
              </a:buClr>
              <a:buSzPts val="1100"/>
              <a:buFont typeface="Open Sans"/>
              <a:buChar char="○"/>
            </a:pPr>
            <a:r>
              <a:rPr b="1" lang="en" sz="1100">
                <a:solidFill>
                  <a:srgbClr val="695D46"/>
                </a:solidFill>
                <a:latin typeface="Open Sans"/>
                <a:ea typeface="Open Sans"/>
                <a:cs typeface="Open Sans"/>
                <a:sym typeface="Open Sans"/>
              </a:rPr>
              <a:t>PyCharm</a:t>
            </a:r>
            <a:endParaRPr sz="1800">
              <a:solidFill>
                <a:schemeClr val="dk2"/>
              </a:solidFill>
              <a:latin typeface="Lato"/>
              <a:ea typeface="Lato"/>
              <a:cs typeface="Lato"/>
              <a:sym typeface="Lato"/>
            </a:endParaRPr>
          </a:p>
        </p:txBody>
      </p:sp>
      <p:pic>
        <p:nvPicPr>
          <p:cNvPr id="82" name="Google Shape;82;p14"/>
          <p:cNvPicPr preferRelativeResize="0"/>
          <p:nvPr/>
        </p:nvPicPr>
        <p:blipFill>
          <a:blip r:embed="rId3">
            <a:alphaModFix/>
          </a:blip>
          <a:stretch>
            <a:fillRect/>
          </a:stretch>
        </p:blipFill>
        <p:spPr>
          <a:xfrm>
            <a:off x="2839650" y="2314575"/>
            <a:ext cx="6304350" cy="2828925"/>
          </a:xfrm>
          <a:prstGeom prst="rect">
            <a:avLst/>
          </a:prstGeom>
          <a:noFill/>
          <a:ln>
            <a:noFill/>
          </a:ln>
        </p:spPr>
      </p:pic>
      <p:pic>
        <p:nvPicPr>
          <p:cNvPr id="83" name="Google Shape;83;p14"/>
          <p:cNvPicPr preferRelativeResize="0"/>
          <p:nvPr/>
        </p:nvPicPr>
        <p:blipFill>
          <a:blip r:embed="rId4">
            <a:alphaModFix/>
          </a:blip>
          <a:stretch>
            <a:fillRect/>
          </a:stretch>
        </p:blipFill>
        <p:spPr>
          <a:xfrm>
            <a:off x="2873425" y="0"/>
            <a:ext cx="6304350" cy="2314574"/>
          </a:xfrm>
          <a:prstGeom prst="rect">
            <a:avLst/>
          </a:prstGeom>
          <a:noFill/>
          <a:ln>
            <a:noFill/>
          </a:ln>
        </p:spPr>
      </p:pic>
      <p:sp>
        <p:nvSpPr>
          <p:cNvPr id="84" name="Google Shape;84;p14"/>
          <p:cNvSpPr txBox="1"/>
          <p:nvPr/>
        </p:nvSpPr>
        <p:spPr>
          <a:xfrm>
            <a:off x="6858000" y="0"/>
            <a:ext cx="2286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Lato"/>
                <a:ea typeface="Lato"/>
                <a:cs typeface="Lato"/>
                <a:sym typeface="Lato"/>
              </a:rPr>
              <a:t>Linear Regression Output</a:t>
            </a:r>
            <a:endParaRPr sz="1300">
              <a:solidFill>
                <a:schemeClr val="dk2"/>
              </a:solidFill>
              <a:latin typeface="Lato"/>
              <a:ea typeface="Lato"/>
              <a:cs typeface="Lato"/>
              <a:sym typeface="Lato"/>
            </a:endParaRPr>
          </a:p>
        </p:txBody>
      </p:sp>
      <p:sp>
        <p:nvSpPr>
          <p:cNvPr id="85" name="Google Shape;85;p14"/>
          <p:cNvSpPr txBox="1"/>
          <p:nvPr/>
        </p:nvSpPr>
        <p:spPr>
          <a:xfrm>
            <a:off x="3365500" y="4800600"/>
            <a:ext cx="11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Lato"/>
                <a:ea typeface="Lato"/>
                <a:cs typeface="Lato"/>
                <a:sym typeface="Lato"/>
              </a:rPr>
              <a:t>Data Model</a:t>
            </a:r>
            <a:endParaRPr>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265500" y="1397350"/>
            <a:ext cx="21474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91" name="Google Shape;91;p15"/>
          <p:cNvSpPr txBox="1"/>
          <p:nvPr>
            <p:ph idx="1" type="subTitle"/>
          </p:nvPr>
        </p:nvSpPr>
        <p:spPr>
          <a:xfrm>
            <a:off x="265500" y="4112127"/>
            <a:ext cx="40452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92" name="Google Shape;92;p15"/>
          <p:cNvSpPr txBox="1"/>
          <p:nvPr>
            <p:ph idx="2" type="body"/>
          </p:nvPr>
        </p:nvSpPr>
        <p:spPr>
          <a:xfrm>
            <a:off x="0" y="1305550"/>
            <a:ext cx="8776500" cy="333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300">
                <a:solidFill>
                  <a:schemeClr val="dk2"/>
                </a:solidFill>
                <a:latin typeface="Arial"/>
                <a:ea typeface="Arial"/>
                <a:cs typeface="Arial"/>
                <a:sym typeface="Arial"/>
              </a:rPr>
              <a:t>Strong Predictive Power:</a:t>
            </a:r>
            <a:r>
              <a:rPr lang="en" sz="1300">
                <a:solidFill>
                  <a:schemeClr val="dk2"/>
                </a:solidFill>
                <a:latin typeface="Arial"/>
                <a:ea typeface="Arial"/>
                <a:cs typeface="Arial"/>
                <a:sym typeface="Arial"/>
              </a:rPr>
              <a:t> The linear regression model demonstrated high predictive power with an R-squared value of 1.0, indicating that the model perfectly explains the variance in heart rate based on the selected fitness metrics.</a:t>
            </a:r>
            <a:endParaRPr sz="1300">
              <a:solidFill>
                <a:schemeClr val="dk2"/>
              </a:solidFill>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b="1" lang="en" sz="1300">
                <a:solidFill>
                  <a:schemeClr val="dk2"/>
                </a:solidFill>
                <a:latin typeface="Arial"/>
                <a:ea typeface="Arial"/>
                <a:cs typeface="Arial"/>
                <a:sym typeface="Arial"/>
              </a:rPr>
              <a:t>Significant Features:</a:t>
            </a:r>
            <a:r>
              <a:rPr lang="en" sz="1300">
                <a:solidFill>
                  <a:schemeClr val="dk2"/>
                </a:solidFill>
                <a:latin typeface="Arial"/>
                <a:ea typeface="Arial"/>
                <a:cs typeface="Arial"/>
                <a:sym typeface="Arial"/>
              </a:rPr>
              <a:t> Features such as steps, calories burned, and intensity Karvonen showed strong correlations with heart rate, suggesting these metrics are critical predictors of cardiovascular activity.</a:t>
            </a:r>
            <a:endParaRPr sz="1300">
              <a:solidFill>
                <a:schemeClr val="dk2"/>
              </a:solidFill>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b="1" lang="en" sz="1300">
                <a:solidFill>
                  <a:schemeClr val="dk2"/>
                </a:solidFill>
                <a:latin typeface="Arial"/>
                <a:ea typeface="Arial"/>
                <a:cs typeface="Arial"/>
                <a:sym typeface="Arial"/>
              </a:rPr>
              <a:t>Model Accuracy:</a:t>
            </a:r>
            <a:r>
              <a:rPr lang="en" sz="1300">
                <a:solidFill>
                  <a:schemeClr val="dk2"/>
                </a:solidFill>
                <a:latin typeface="Arial"/>
                <a:ea typeface="Arial"/>
                <a:cs typeface="Arial"/>
                <a:sym typeface="Arial"/>
              </a:rPr>
              <a:t> The model's accuracy was further highlighted by low Mean Absolute Error (MAE) and Mean Squared Error (MSE) values, indicating minimal prediction errors and high reliability in the model's predictions.</a:t>
            </a:r>
            <a:endParaRPr sz="1300">
              <a:solidFill>
                <a:schemeClr val="dk2"/>
              </a:solidFill>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b="1" lang="en" sz="1300">
                <a:solidFill>
                  <a:schemeClr val="dk2"/>
                </a:solidFill>
                <a:latin typeface="Arial"/>
                <a:ea typeface="Arial"/>
                <a:cs typeface="Arial"/>
                <a:sym typeface="Arial"/>
              </a:rPr>
              <a:t>Heart Rate Variability:</a:t>
            </a:r>
            <a:r>
              <a:rPr lang="en" sz="1300">
                <a:solidFill>
                  <a:schemeClr val="dk2"/>
                </a:solidFill>
                <a:latin typeface="Arial"/>
                <a:ea typeface="Arial"/>
                <a:cs typeface="Arial"/>
                <a:sym typeface="Arial"/>
              </a:rPr>
              <a:t> The analysis revealed that heart rate variability is well-captured by the combination of multiple fitness metrics, allowing for precise and comprehensive heart rate predictions.</a:t>
            </a:r>
            <a:endParaRPr sz="1300">
              <a:solidFill>
                <a:schemeClr val="dk2"/>
              </a:solidFill>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b="1" lang="en" sz="1300">
                <a:solidFill>
                  <a:schemeClr val="dk2"/>
                </a:solidFill>
                <a:latin typeface="Arial"/>
                <a:ea typeface="Arial"/>
                <a:cs typeface="Arial"/>
                <a:sym typeface="Arial"/>
              </a:rPr>
              <a:t>Feature Interactions:</a:t>
            </a:r>
            <a:r>
              <a:rPr lang="en" sz="1300">
                <a:solidFill>
                  <a:schemeClr val="dk2"/>
                </a:solidFill>
                <a:latin typeface="Arial"/>
                <a:ea typeface="Arial"/>
                <a:cs typeface="Arial"/>
                <a:sym typeface="Arial"/>
              </a:rPr>
              <a:t> Interactions between features, such as the correlation between steps and calories, enhanced the model's ability to predict heart rate accurately, demonstrating the importance of considering multiple related metrics in predictive modeling.</a:t>
            </a:r>
            <a:endParaRPr sz="1300">
              <a:solidFill>
                <a:schemeClr val="dk2"/>
              </a:solidFill>
              <a:latin typeface="Arial"/>
              <a:ea typeface="Arial"/>
              <a:cs typeface="Arial"/>
              <a:sym typeface="Arial"/>
            </a:endParaRPr>
          </a:p>
          <a:p>
            <a:pPr indent="0" lvl="0" marL="0" rtl="0" algn="l">
              <a:spcBef>
                <a:spcPts val="1600"/>
              </a:spcBef>
              <a:spcAft>
                <a:spcPts val="1600"/>
              </a:spcAft>
              <a:buNone/>
            </a:pPr>
            <a:r>
              <a:t/>
            </a:r>
            <a:endParaRPr sz="2000"/>
          </a:p>
        </p:txBody>
      </p:sp>
      <p:sp>
        <p:nvSpPr>
          <p:cNvPr id="93" name="Google Shape;93;p15"/>
          <p:cNvSpPr txBox="1"/>
          <p:nvPr/>
        </p:nvSpPr>
        <p:spPr>
          <a:xfrm>
            <a:off x="2116325" y="843850"/>
            <a:ext cx="705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94" name="Google Shape;94;p15"/>
          <p:cNvSpPr txBox="1"/>
          <p:nvPr/>
        </p:nvSpPr>
        <p:spPr>
          <a:xfrm>
            <a:off x="838200" y="520700"/>
            <a:ext cx="534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Lato"/>
                <a:ea typeface="Lato"/>
                <a:cs typeface="Lato"/>
                <a:sym typeface="Lato"/>
              </a:rPr>
              <a:t>FITWELL ANALYTICS FOR BUSINESS FINDINGS</a:t>
            </a:r>
            <a:endParaRPr b="1" sz="1800">
              <a:solidFill>
                <a:schemeClr val="dk2"/>
              </a:solidFill>
              <a:latin typeface="Lato"/>
              <a:ea typeface="Lato"/>
              <a:cs typeface="Lato"/>
              <a:sym typeface="Lato"/>
            </a:endParaRPr>
          </a:p>
        </p:txBody>
      </p:sp>
      <p:sp>
        <p:nvSpPr>
          <p:cNvPr id="95" name="Google Shape;95;p15"/>
          <p:cNvSpPr txBox="1"/>
          <p:nvPr/>
        </p:nvSpPr>
        <p:spPr>
          <a:xfrm>
            <a:off x="2451100" y="4826000"/>
            <a:ext cx="166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5E0E"/>
                </a:solidFill>
                <a:latin typeface="Lato"/>
                <a:ea typeface="Lato"/>
                <a:cs typeface="Lato"/>
                <a:sym typeface="Lato"/>
              </a:rPr>
              <a:t>Thank YOU</a:t>
            </a:r>
            <a:endParaRPr b="1" sz="1800">
              <a:solidFill>
                <a:srgbClr val="FF5E0E"/>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