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layfair Display"/>
      <p:regular r:id="rId17"/>
      <p:bold r:id="rId18"/>
      <p:italic r:id="rId19"/>
      <p:boldItalic r:id="rId20"/>
    </p:embeddedFont>
    <p:embeddedFont>
      <p:font typeface="Montserrat"/>
      <p:regular r:id="rId21"/>
      <p:bold r:id="rId22"/>
      <p:italic r:id="rId23"/>
      <p:boldItalic r:id="rId24"/>
    </p:embeddedFont>
    <p:embeddedFont>
      <p:font typeface="PT Sans Narrow"/>
      <p:regular r:id="rId25"/>
      <p:bold r:id="rId26"/>
    </p:embeddedFont>
    <p:embeddedFont>
      <p:font typeface="Oswald"/>
      <p:regular r:id="rId27"/>
      <p:bold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Narrow-bold.fntdata"/><Relationship Id="rId25" Type="http://schemas.openxmlformats.org/officeDocument/2006/relationships/font" Target="fonts/PTSansNarrow-regular.fntdata"/><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regular.fntdata"/><Relationship Id="rId16" Type="http://schemas.openxmlformats.org/officeDocument/2006/relationships/slide" Target="slides/slide11.xml"/><Relationship Id="rId19" Type="http://schemas.openxmlformats.org/officeDocument/2006/relationships/font" Target="fonts/PlayfairDisplay-italic.fntdata"/><Relationship Id="rId18" Type="http://schemas.openxmlformats.org/officeDocument/2006/relationships/font" Target="fonts/PlayfairDispl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1e817cf46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1e817cf46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1e817cf46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1e817cf46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1e817cf46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1e817cf46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1e817cf46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1e817cf46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1e817cf46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1e817cf46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1e817cf46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1e817cf46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1e817cf46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1e817cf46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1e817cf46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1e817cf46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1e817cf46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1e817cf46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1e817cf46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1e817cf46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l">
              <a:spcBef>
                <a:spcPts val="1600"/>
              </a:spcBef>
              <a:spcAft>
                <a:spcPts val="0"/>
              </a:spcAft>
              <a:buClr>
                <a:schemeClr val="dk2"/>
              </a:buClr>
              <a:buSzPts val="1100"/>
              <a:buFont typeface="Arial"/>
              <a:buNone/>
            </a:pPr>
            <a:r>
              <a:rPr lang="en-GB" sz="4200">
                <a:solidFill>
                  <a:srgbClr val="695D46"/>
                </a:solidFill>
                <a:latin typeface="PT Sans Narrow"/>
                <a:ea typeface="PT Sans Narrow"/>
                <a:cs typeface="PT Sans Narrow"/>
                <a:sym typeface="PT Sans Narrow"/>
              </a:rPr>
              <a:t>Sentiment-Based Sales Optimization</a:t>
            </a:r>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fontScale="85000" lnSpcReduction="20000"/>
          </a:bodyPr>
          <a:lstStyle/>
          <a:p>
            <a:pPr indent="0" lvl="0" marL="0" rtl="0" algn="l">
              <a:spcBef>
                <a:spcPts val="0"/>
              </a:spcBef>
              <a:spcAft>
                <a:spcPts val="7200"/>
              </a:spcAft>
              <a:buClr>
                <a:schemeClr val="dk2"/>
              </a:buClr>
              <a:buSzPct val="61111"/>
              <a:buFont typeface="Arial"/>
              <a:buNone/>
            </a:pPr>
            <a:r>
              <a:rPr lang="en-GB" sz="1800">
                <a:latin typeface="Open Sans"/>
                <a:ea typeface="Open Sans"/>
                <a:cs typeface="Open Sans"/>
                <a:sym typeface="Open Sans"/>
              </a:rPr>
              <a:t>Leveraging Customer Feedback to Enhance Satisfaction and Drive Sales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nvSpPr>
        <p:spPr>
          <a:xfrm>
            <a:off x="0" y="0"/>
            <a:ext cx="9144000" cy="520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GB" sz="5100">
                <a:solidFill>
                  <a:schemeClr val="accent3"/>
                </a:solidFill>
                <a:latin typeface="Playfair Display"/>
                <a:ea typeface="Playfair Display"/>
                <a:cs typeface="Playfair Display"/>
                <a:sym typeface="Playfair Display"/>
              </a:rPr>
              <a:t> Overall Recommendations</a:t>
            </a:r>
            <a:endParaRPr b="1" sz="1300">
              <a:solidFill>
                <a:schemeClr val="dk2"/>
              </a:solidFill>
            </a:endParaRPr>
          </a:p>
          <a:p>
            <a:pPr indent="0" lvl="0" marL="0" rtl="0" algn="l">
              <a:lnSpc>
                <a:spcPct val="115000"/>
              </a:lnSpc>
              <a:spcBef>
                <a:spcPts val="1200"/>
              </a:spcBef>
              <a:spcAft>
                <a:spcPts val="0"/>
              </a:spcAft>
              <a:buNone/>
            </a:pPr>
            <a:r>
              <a:rPr b="1" lang="en-GB" sz="1100">
                <a:solidFill>
                  <a:schemeClr val="dk2"/>
                </a:solidFill>
              </a:rPr>
              <a:t> </a:t>
            </a:r>
            <a:endParaRPr b="1" sz="1300">
              <a:solidFill>
                <a:schemeClr val="dk2"/>
              </a:solidFill>
            </a:endParaRPr>
          </a:p>
          <a:p>
            <a:pPr indent="-311150" lvl="0" marL="457200" rtl="0" algn="l">
              <a:lnSpc>
                <a:spcPct val="115000"/>
              </a:lnSpc>
              <a:spcBef>
                <a:spcPts val="1200"/>
              </a:spcBef>
              <a:spcAft>
                <a:spcPts val="0"/>
              </a:spcAft>
              <a:buClr>
                <a:schemeClr val="dk2"/>
              </a:buClr>
              <a:buSzPts val="1300"/>
              <a:buAutoNum type="arabicPeriod"/>
            </a:pPr>
            <a:r>
              <a:rPr b="1" lang="en-GB" sz="1300">
                <a:solidFill>
                  <a:schemeClr val="dk2"/>
                </a:solidFill>
              </a:rPr>
              <a:t>Target Marketing</a:t>
            </a:r>
            <a:r>
              <a:rPr lang="en-GB" sz="1300">
                <a:solidFill>
                  <a:schemeClr val="dk2"/>
                </a:solidFill>
              </a:rPr>
              <a:t>:</a:t>
            </a:r>
            <a:endParaRPr sz="1300">
              <a:solidFill>
                <a:schemeClr val="dk2"/>
              </a:solidFill>
            </a:endParaRPr>
          </a:p>
          <a:p>
            <a:pPr indent="-311150" lvl="1" marL="914400" rtl="0" algn="l">
              <a:lnSpc>
                <a:spcPct val="115000"/>
              </a:lnSpc>
              <a:spcBef>
                <a:spcPts val="0"/>
              </a:spcBef>
              <a:spcAft>
                <a:spcPts val="0"/>
              </a:spcAft>
              <a:buClr>
                <a:schemeClr val="dk2"/>
              </a:buClr>
              <a:buSzPts val="1300"/>
              <a:buChar char="○"/>
            </a:pPr>
            <a:r>
              <a:rPr lang="en-GB" sz="1300">
                <a:solidFill>
                  <a:schemeClr val="dk2"/>
                </a:solidFill>
              </a:rPr>
              <a:t>Focus on the 30-39 age group and emphasize positive customer feedback in your marketing campaigns.</a:t>
            </a:r>
            <a:endParaRPr sz="1300">
              <a:solidFill>
                <a:schemeClr val="dk2"/>
              </a:solidFill>
            </a:endParaRPr>
          </a:p>
          <a:p>
            <a:pPr indent="-311150" lvl="1" marL="914400" rtl="0" algn="l">
              <a:lnSpc>
                <a:spcPct val="115000"/>
              </a:lnSpc>
              <a:spcBef>
                <a:spcPts val="0"/>
              </a:spcBef>
              <a:spcAft>
                <a:spcPts val="0"/>
              </a:spcAft>
              <a:buClr>
                <a:schemeClr val="dk2"/>
              </a:buClr>
              <a:buSzPts val="1300"/>
              <a:buChar char="○"/>
            </a:pPr>
            <a:r>
              <a:rPr lang="en-GB" sz="1300">
                <a:solidFill>
                  <a:schemeClr val="dk2"/>
                </a:solidFill>
              </a:rPr>
              <a:t>Develop strategies to engage the under-20 age group, perhaps with social media campaigns or youth-oriented promotions.</a:t>
            </a:r>
            <a:endParaRPr sz="1300">
              <a:solidFill>
                <a:schemeClr val="dk2"/>
              </a:solidFill>
            </a:endParaRPr>
          </a:p>
          <a:p>
            <a:pPr indent="-311150" lvl="0" marL="457200" rtl="0" algn="l">
              <a:lnSpc>
                <a:spcPct val="115000"/>
              </a:lnSpc>
              <a:spcBef>
                <a:spcPts val="0"/>
              </a:spcBef>
              <a:spcAft>
                <a:spcPts val="0"/>
              </a:spcAft>
              <a:buClr>
                <a:schemeClr val="dk2"/>
              </a:buClr>
              <a:buSzPts val="1300"/>
              <a:buAutoNum type="arabicPeriod"/>
            </a:pPr>
            <a:r>
              <a:rPr b="1" lang="en-GB" sz="1300">
                <a:solidFill>
                  <a:schemeClr val="dk2"/>
                </a:solidFill>
              </a:rPr>
              <a:t>Product Development</a:t>
            </a:r>
            <a:r>
              <a:rPr lang="en-GB" sz="1300">
                <a:solidFill>
                  <a:schemeClr val="dk2"/>
                </a:solidFill>
              </a:rPr>
              <a:t>:</a:t>
            </a:r>
            <a:endParaRPr sz="1300">
              <a:solidFill>
                <a:schemeClr val="dk2"/>
              </a:solidFill>
            </a:endParaRPr>
          </a:p>
          <a:p>
            <a:pPr indent="-311150" lvl="1" marL="914400" rtl="0" algn="l">
              <a:lnSpc>
                <a:spcPct val="115000"/>
              </a:lnSpc>
              <a:spcBef>
                <a:spcPts val="0"/>
              </a:spcBef>
              <a:spcAft>
                <a:spcPts val="0"/>
              </a:spcAft>
              <a:buClr>
                <a:schemeClr val="dk2"/>
              </a:buClr>
              <a:buSzPts val="1300"/>
              <a:buChar char="○"/>
            </a:pPr>
            <a:r>
              <a:rPr lang="en-GB" sz="1300">
                <a:solidFill>
                  <a:schemeClr val="dk2"/>
                </a:solidFill>
              </a:rPr>
              <a:t>Continue to enhance and promote high-rated products in popular departments like Dresses and Accessories.</a:t>
            </a:r>
            <a:endParaRPr sz="1300">
              <a:solidFill>
                <a:schemeClr val="dk2"/>
              </a:solidFill>
            </a:endParaRPr>
          </a:p>
          <a:p>
            <a:pPr indent="-311150" lvl="1" marL="914400" rtl="0" algn="l">
              <a:lnSpc>
                <a:spcPct val="115000"/>
              </a:lnSpc>
              <a:spcBef>
                <a:spcPts val="0"/>
              </a:spcBef>
              <a:spcAft>
                <a:spcPts val="0"/>
              </a:spcAft>
              <a:buClr>
                <a:schemeClr val="dk2"/>
              </a:buClr>
              <a:buSzPts val="1300"/>
              <a:buChar char="○"/>
            </a:pPr>
            <a:r>
              <a:rPr lang="en-GB" sz="1300">
                <a:solidFill>
                  <a:schemeClr val="dk2"/>
                </a:solidFill>
              </a:rPr>
              <a:t>Address issues in departments with higher negative sentiment to improve overall customer satisfaction.</a:t>
            </a:r>
            <a:endParaRPr sz="1300">
              <a:solidFill>
                <a:schemeClr val="dk2"/>
              </a:solidFill>
            </a:endParaRPr>
          </a:p>
          <a:p>
            <a:pPr indent="-311150" lvl="0" marL="457200" rtl="0" algn="l">
              <a:lnSpc>
                <a:spcPct val="115000"/>
              </a:lnSpc>
              <a:spcBef>
                <a:spcPts val="0"/>
              </a:spcBef>
              <a:spcAft>
                <a:spcPts val="0"/>
              </a:spcAft>
              <a:buClr>
                <a:schemeClr val="dk2"/>
              </a:buClr>
              <a:buSzPts val="1300"/>
              <a:buAutoNum type="arabicPeriod"/>
            </a:pPr>
            <a:r>
              <a:rPr b="1" lang="en-GB" sz="1300">
                <a:solidFill>
                  <a:schemeClr val="dk2"/>
                </a:solidFill>
              </a:rPr>
              <a:t>Customer Engagement</a:t>
            </a:r>
            <a:r>
              <a:rPr lang="en-GB" sz="1300">
                <a:solidFill>
                  <a:schemeClr val="dk2"/>
                </a:solidFill>
              </a:rPr>
              <a:t>:</a:t>
            </a:r>
            <a:endParaRPr sz="1300">
              <a:solidFill>
                <a:schemeClr val="dk2"/>
              </a:solidFill>
            </a:endParaRPr>
          </a:p>
          <a:p>
            <a:pPr indent="-311150" lvl="1" marL="914400" rtl="0" algn="l">
              <a:lnSpc>
                <a:spcPct val="115000"/>
              </a:lnSpc>
              <a:spcBef>
                <a:spcPts val="0"/>
              </a:spcBef>
              <a:spcAft>
                <a:spcPts val="0"/>
              </a:spcAft>
              <a:buClr>
                <a:schemeClr val="dk2"/>
              </a:buClr>
              <a:buSzPts val="1300"/>
              <a:buChar char="○"/>
            </a:pPr>
            <a:r>
              <a:rPr lang="en-GB" sz="1300">
                <a:solidFill>
                  <a:schemeClr val="dk2"/>
                </a:solidFill>
              </a:rPr>
              <a:t>Encourage detailed reviews from customers to gain deeper insights. Offer incentives for leaving comprehensive feedback.</a:t>
            </a:r>
            <a:endParaRPr sz="1300">
              <a:solidFill>
                <a:schemeClr val="dk2"/>
              </a:solidFill>
            </a:endParaRPr>
          </a:p>
          <a:p>
            <a:pPr indent="-311150" lvl="1" marL="914400" rtl="0" algn="l">
              <a:lnSpc>
                <a:spcPct val="115000"/>
              </a:lnSpc>
              <a:spcBef>
                <a:spcPts val="0"/>
              </a:spcBef>
              <a:spcAft>
                <a:spcPts val="0"/>
              </a:spcAft>
              <a:buClr>
                <a:schemeClr val="dk2"/>
              </a:buClr>
              <a:buSzPts val="1300"/>
              <a:buChar char="○"/>
            </a:pPr>
            <a:r>
              <a:rPr lang="en-GB" sz="1300">
                <a:solidFill>
                  <a:schemeClr val="dk2"/>
                </a:solidFill>
              </a:rPr>
              <a:t>Utilize word cloud insights to ensure that the most valued product attributes are highlighted in marketing materials.</a:t>
            </a:r>
            <a:endParaRPr sz="1300">
              <a:solidFill>
                <a:schemeClr val="dk2"/>
              </a:solidFill>
            </a:endParaRPr>
          </a:p>
          <a:p>
            <a:pPr indent="0" lvl="0" marL="0" rtl="0" algn="l">
              <a:lnSpc>
                <a:spcPct val="115000"/>
              </a:lnSpc>
              <a:spcBef>
                <a:spcPts val="1200"/>
              </a:spcBef>
              <a:spcAft>
                <a:spcPts val="0"/>
              </a:spcAft>
              <a:buNone/>
            </a:pPr>
            <a:r>
              <a:rPr lang="en-GB" sz="1300">
                <a:solidFill>
                  <a:schemeClr val="dk2"/>
                </a:solidFill>
              </a:rPr>
              <a:t>These updated insights and recommendations provide a nuanced view of customer demographics and satisfaction, helping us to make data-driven decisions to boost customer engagement and sales.</a:t>
            </a:r>
            <a:endParaRPr sz="1300">
              <a:solidFill>
                <a:schemeClr val="dk2"/>
              </a:solidFill>
            </a:endParaRPr>
          </a:p>
          <a:p>
            <a:pPr indent="0" lvl="0" marL="0" rtl="0" algn="l">
              <a:lnSpc>
                <a:spcPct val="115000"/>
              </a:lnSpc>
              <a:spcBef>
                <a:spcPts val="1200"/>
              </a:spcBef>
              <a:spcAft>
                <a:spcPts val="1200"/>
              </a:spcAft>
              <a:buNone/>
            </a:pPr>
            <a:r>
              <a:t/>
            </a:r>
            <a:endParaRPr b="1" sz="13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Thank You</a:t>
            </a:r>
            <a:endParaRPr/>
          </a:p>
        </p:txBody>
      </p:sp>
      <p:sp>
        <p:nvSpPr>
          <p:cNvPr id="117" name="Google Shape;117;p2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Valarmathi  Ganessin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157050"/>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400"/>
              </a:spcBef>
              <a:spcAft>
                <a:spcPts val="0"/>
              </a:spcAft>
              <a:buClr>
                <a:schemeClr val="dk2"/>
              </a:buClr>
              <a:buSzPct val="84615"/>
              <a:buFont typeface="Arial"/>
              <a:buNone/>
            </a:pPr>
            <a:r>
              <a:rPr b="1" lang="en-GB" sz="1300">
                <a:solidFill>
                  <a:schemeClr val="dk1"/>
                </a:solidFill>
                <a:highlight>
                  <a:schemeClr val="lt1"/>
                </a:highlight>
                <a:latin typeface="Arial"/>
                <a:ea typeface="Arial"/>
                <a:cs typeface="Arial"/>
                <a:sym typeface="Arial"/>
              </a:rPr>
              <a:t>Results and Findings</a:t>
            </a:r>
            <a:endParaRPr b="1" sz="1300">
              <a:solidFill>
                <a:schemeClr val="dk1"/>
              </a:solidFill>
              <a:highlight>
                <a:schemeClr val="lt1"/>
              </a:highlight>
              <a:latin typeface="Arial"/>
              <a:ea typeface="Arial"/>
              <a:cs typeface="Arial"/>
              <a:sym typeface="Arial"/>
            </a:endParaRPr>
          </a:p>
          <a:p>
            <a:pPr indent="0" lvl="0" marL="0" rtl="0" algn="l">
              <a:spcBef>
                <a:spcPts val="400"/>
              </a:spcBef>
              <a:spcAft>
                <a:spcPts val="0"/>
              </a:spcAft>
              <a:buNone/>
            </a:pPr>
            <a:r>
              <a:t/>
            </a:r>
            <a:endParaRPr/>
          </a:p>
        </p:txBody>
      </p:sp>
      <p:sp>
        <p:nvSpPr>
          <p:cNvPr id="65" name="Google Shape;65;p14"/>
          <p:cNvSpPr txBox="1"/>
          <p:nvPr>
            <p:ph idx="1" type="body"/>
          </p:nvPr>
        </p:nvSpPr>
        <p:spPr>
          <a:xfrm>
            <a:off x="311700" y="729750"/>
            <a:ext cx="4086600" cy="40032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1400"/>
              </a:spcBef>
              <a:spcAft>
                <a:spcPts val="0"/>
              </a:spcAft>
              <a:buNone/>
            </a:pPr>
            <a:r>
              <a:rPr b="1" lang="en-GB" sz="1500">
                <a:solidFill>
                  <a:schemeClr val="dk1"/>
                </a:solidFill>
                <a:latin typeface="Arial"/>
                <a:ea typeface="Arial"/>
                <a:cs typeface="Arial"/>
                <a:sym typeface="Arial"/>
              </a:rPr>
              <a:t>Results and Findings</a:t>
            </a:r>
            <a:endParaRPr b="1" sz="1500">
              <a:solidFill>
                <a:schemeClr val="dk1"/>
              </a:solidFill>
              <a:latin typeface="Arial"/>
              <a:ea typeface="Arial"/>
              <a:cs typeface="Arial"/>
              <a:sym typeface="Arial"/>
            </a:endParaRPr>
          </a:p>
          <a:p>
            <a:pPr indent="0" lvl="0" marL="0" rtl="0" algn="l">
              <a:lnSpc>
                <a:spcPct val="95000"/>
              </a:lnSpc>
              <a:spcBef>
                <a:spcPts val="1200"/>
              </a:spcBef>
              <a:spcAft>
                <a:spcPts val="0"/>
              </a:spcAft>
              <a:buSzPts val="605"/>
              <a:buNone/>
            </a:pPr>
            <a:r>
              <a:rPr b="1" lang="en-GB" sz="1300">
                <a:latin typeface="Arial"/>
                <a:ea typeface="Arial"/>
                <a:cs typeface="Arial"/>
                <a:sym typeface="Arial"/>
              </a:rPr>
              <a:t>Data Integrity &amp; Model Parameters</a:t>
            </a:r>
            <a:endParaRPr b="1" sz="905">
              <a:latin typeface="Arial"/>
              <a:ea typeface="Arial"/>
              <a:cs typeface="Arial"/>
              <a:sym typeface="Arial"/>
            </a:endParaRPr>
          </a:p>
          <a:p>
            <a:pPr indent="-286067" lvl="0" marL="457200" rtl="0" algn="l">
              <a:lnSpc>
                <a:spcPct val="95000"/>
              </a:lnSpc>
              <a:spcBef>
                <a:spcPts val="1200"/>
              </a:spcBef>
              <a:spcAft>
                <a:spcPts val="0"/>
              </a:spcAft>
              <a:buClr>
                <a:srgbClr val="01AFD1"/>
              </a:buClr>
              <a:buSzPts val="905"/>
              <a:buFont typeface="Arial"/>
              <a:buChar char="●"/>
            </a:pPr>
            <a:r>
              <a:rPr lang="en-GB" sz="905">
                <a:solidFill>
                  <a:srgbClr val="01AFD1"/>
                </a:solidFill>
                <a:latin typeface="Arial"/>
                <a:ea typeface="Arial"/>
                <a:cs typeface="Arial"/>
                <a:sym typeface="Arial"/>
              </a:rPr>
              <a:t>No missing values in features and target.</a:t>
            </a:r>
            <a:endParaRPr sz="905">
              <a:solidFill>
                <a:srgbClr val="01AFD1"/>
              </a:solidFill>
              <a:latin typeface="Arial"/>
              <a:ea typeface="Arial"/>
              <a:cs typeface="Arial"/>
              <a:sym typeface="Arial"/>
            </a:endParaRPr>
          </a:p>
          <a:p>
            <a:pPr indent="-286067" lvl="0" marL="457200" rtl="0" algn="l">
              <a:lnSpc>
                <a:spcPct val="95000"/>
              </a:lnSpc>
              <a:spcBef>
                <a:spcPts val="0"/>
              </a:spcBef>
              <a:spcAft>
                <a:spcPts val="0"/>
              </a:spcAft>
              <a:buClr>
                <a:srgbClr val="01AFD1"/>
              </a:buClr>
              <a:buSzPts val="905"/>
              <a:buFont typeface="Arial"/>
              <a:buChar char="●"/>
            </a:pPr>
            <a:r>
              <a:rPr lang="en-GB" sz="905">
                <a:solidFill>
                  <a:srgbClr val="01AFD1"/>
                </a:solidFill>
                <a:latin typeface="Arial"/>
                <a:ea typeface="Arial"/>
                <a:cs typeface="Arial"/>
                <a:sym typeface="Arial"/>
              </a:rPr>
              <a:t>Data Split: 75% training, 25% testing.</a:t>
            </a:r>
            <a:endParaRPr sz="905">
              <a:solidFill>
                <a:srgbClr val="01AFD1"/>
              </a:solidFill>
              <a:latin typeface="Arial"/>
              <a:ea typeface="Arial"/>
              <a:cs typeface="Arial"/>
              <a:sym typeface="Arial"/>
            </a:endParaRPr>
          </a:p>
          <a:p>
            <a:pPr indent="-286067" lvl="0" marL="457200" rtl="0" algn="l">
              <a:lnSpc>
                <a:spcPct val="95000"/>
              </a:lnSpc>
              <a:spcBef>
                <a:spcPts val="0"/>
              </a:spcBef>
              <a:spcAft>
                <a:spcPts val="0"/>
              </a:spcAft>
              <a:buClr>
                <a:srgbClr val="01AFD1"/>
              </a:buClr>
              <a:buSzPts val="905"/>
              <a:buFont typeface="Arial"/>
              <a:buChar char="●"/>
            </a:pPr>
            <a:r>
              <a:rPr b="1" lang="en-GB" sz="905">
                <a:solidFill>
                  <a:srgbClr val="01AFD1"/>
                </a:solidFill>
                <a:latin typeface="Arial"/>
                <a:ea typeface="Arial"/>
                <a:cs typeface="Arial"/>
                <a:sym typeface="Arial"/>
              </a:rPr>
              <a:t>Best Model Parameters</a:t>
            </a:r>
            <a:r>
              <a:rPr lang="en-GB" sz="905">
                <a:solidFill>
                  <a:srgbClr val="01AFD1"/>
                </a:solidFill>
                <a:latin typeface="Arial"/>
                <a:ea typeface="Arial"/>
                <a:cs typeface="Arial"/>
                <a:sym typeface="Arial"/>
              </a:rPr>
              <a:t>:</a:t>
            </a:r>
            <a:endParaRPr sz="905">
              <a:solidFill>
                <a:srgbClr val="01AFD1"/>
              </a:solidFill>
              <a:latin typeface="Arial"/>
              <a:ea typeface="Arial"/>
              <a:cs typeface="Arial"/>
              <a:sym typeface="Arial"/>
            </a:endParaRPr>
          </a:p>
          <a:p>
            <a:pPr indent="-286067" lvl="1" marL="914400" rtl="0" algn="l">
              <a:lnSpc>
                <a:spcPct val="95000"/>
              </a:lnSpc>
              <a:spcBef>
                <a:spcPts val="0"/>
              </a:spcBef>
              <a:spcAft>
                <a:spcPts val="0"/>
              </a:spcAft>
              <a:buClr>
                <a:srgbClr val="01AFD1"/>
              </a:buClr>
              <a:buSzPts val="905"/>
              <a:buFont typeface="Arial"/>
              <a:buChar char="○"/>
            </a:pPr>
            <a:r>
              <a:rPr b="1" lang="en-GB" sz="905">
                <a:solidFill>
                  <a:srgbClr val="01AFD1"/>
                </a:solidFill>
                <a:latin typeface="Arial"/>
                <a:ea typeface="Arial"/>
                <a:cs typeface="Arial"/>
                <a:sym typeface="Arial"/>
              </a:rPr>
              <a:t>C</a:t>
            </a:r>
            <a:r>
              <a:rPr lang="en-GB" sz="905">
                <a:solidFill>
                  <a:srgbClr val="01AFD1"/>
                </a:solidFill>
                <a:latin typeface="Arial"/>
                <a:ea typeface="Arial"/>
                <a:cs typeface="Arial"/>
                <a:sym typeface="Arial"/>
              </a:rPr>
              <a:t>: 10 (moderate regularization)</a:t>
            </a:r>
            <a:endParaRPr sz="905">
              <a:solidFill>
                <a:srgbClr val="01AFD1"/>
              </a:solidFill>
              <a:latin typeface="Arial"/>
              <a:ea typeface="Arial"/>
              <a:cs typeface="Arial"/>
              <a:sym typeface="Arial"/>
            </a:endParaRPr>
          </a:p>
          <a:p>
            <a:pPr indent="-286067" lvl="1" marL="914400" rtl="0" algn="l">
              <a:lnSpc>
                <a:spcPct val="95000"/>
              </a:lnSpc>
              <a:spcBef>
                <a:spcPts val="0"/>
              </a:spcBef>
              <a:spcAft>
                <a:spcPts val="0"/>
              </a:spcAft>
              <a:buClr>
                <a:srgbClr val="01AFD1"/>
              </a:buClr>
              <a:buSzPts val="905"/>
              <a:buFont typeface="Arial"/>
              <a:buChar char="○"/>
            </a:pPr>
            <a:r>
              <a:rPr b="1" lang="en-GB" sz="905">
                <a:solidFill>
                  <a:srgbClr val="01AFD1"/>
                </a:solidFill>
                <a:latin typeface="Arial"/>
                <a:ea typeface="Arial"/>
                <a:cs typeface="Arial"/>
                <a:sym typeface="Arial"/>
              </a:rPr>
              <a:t>Penalty</a:t>
            </a:r>
            <a:r>
              <a:rPr lang="en-GB" sz="905">
                <a:solidFill>
                  <a:srgbClr val="01AFD1"/>
                </a:solidFill>
                <a:latin typeface="Arial"/>
                <a:ea typeface="Arial"/>
                <a:cs typeface="Arial"/>
                <a:sym typeface="Arial"/>
              </a:rPr>
              <a:t>: 'l1' (L1 regularization for sparse models)</a:t>
            </a:r>
            <a:endParaRPr sz="905">
              <a:solidFill>
                <a:srgbClr val="01AFD1"/>
              </a:solidFill>
              <a:latin typeface="Arial"/>
              <a:ea typeface="Arial"/>
              <a:cs typeface="Arial"/>
              <a:sym typeface="Arial"/>
            </a:endParaRPr>
          </a:p>
          <a:p>
            <a:pPr indent="0" lvl="0" marL="0" rtl="0" algn="l">
              <a:lnSpc>
                <a:spcPct val="95000"/>
              </a:lnSpc>
              <a:spcBef>
                <a:spcPts val="1200"/>
              </a:spcBef>
              <a:spcAft>
                <a:spcPts val="0"/>
              </a:spcAft>
              <a:buSzPts val="605"/>
              <a:buNone/>
            </a:pPr>
            <a:r>
              <a:rPr b="1" lang="en-GB" sz="1300">
                <a:latin typeface="Arial"/>
                <a:ea typeface="Arial"/>
                <a:cs typeface="Arial"/>
                <a:sym typeface="Arial"/>
              </a:rPr>
              <a:t>Model Performance</a:t>
            </a:r>
            <a:endParaRPr b="1" sz="905">
              <a:latin typeface="Arial"/>
              <a:ea typeface="Arial"/>
              <a:cs typeface="Arial"/>
              <a:sym typeface="Arial"/>
            </a:endParaRPr>
          </a:p>
          <a:p>
            <a:pPr indent="-286067" lvl="0" marL="457200" marR="0" rtl="0" algn="l">
              <a:lnSpc>
                <a:spcPct val="95000"/>
              </a:lnSpc>
              <a:spcBef>
                <a:spcPts val="1200"/>
              </a:spcBef>
              <a:spcAft>
                <a:spcPts val="0"/>
              </a:spcAft>
              <a:buClr>
                <a:srgbClr val="01AFD1"/>
              </a:buClr>
              <a:buSzPts val="905"/>
              <a:buFont typeface="Arial"/>
              <a:buChar char="●"/>
            </a:pPr>
            <a:r>
              <a:rPr lang="en-GB" sz="905">
                <a:solidFill>
                  <a:srgbClr val="01AFD1"/>
                </a:solidFill>
                <a:latin typeface="Arial"/>
                <a:ea typeface="Arial"/>
                <a:cs typeface="Arial"/>
                <a:sym typeface="Arial"/>
              </a:rPr>
              <a:t>Accuracy: 93.03%</a:t>
            </a:r>
            <a:endParaRPr sz="905">
              <a:solidFill>
                <a:srgbClr val="01AFD1"/>
              </a:solidFill>
              <a:latin typeface="Arial"/>
              <a:ea typeface="Arial"/>
              <a:cs typeface="Arial"/>
              <a:sym typeface="Arial"/>
            </a:endParaRPr>
          </a:p>
          <a:p>
            <a:pPr indent="-286067" lvl="0" marL="457200" marR="0" rtl="0" algn="l">
              <a:lnSpc>
                <a:spcPct val="95000"/>
              </a:lnSpc>
              <a:spcBef>
                <a:spcPts val="0"/>
              </a:spcBef>
              <a:spcAft>
                <a:spcPts val="0"/>
              </a:spcAft>
              <a:buClr>
                <a:srgbClr val="01AFD1"/>
              </a:buClr>
              <a:buSzPts val="905"/>
              <a:buFont typeface="Arial"/>
              <a:buChar char="●"/>
            </a:pPr>
            <a:r>
              <a:rPr lang="en-GB" sz="905">
                <a:solidFill>
                  <a:srgbClr val="01AFD1"/>
                </a:solidFill>
                <a:latin typeface="Arial"/>
                <a:ea typeface="Arial"/>
                <a:cs typeface="Arial"/>
                <a:sym typeface="Arial"/>
              </a:rPr>
              <a:t>Precision: 96.77%</a:t>
            </a:r>
            <a:endParaRPr sz="905">
              <a:solidFill>
                <a:srgbClr val="01AFD1"/>
              </a:solidFill>
              <a:latin typeface="Arial"/>
              <a:ea typeface="Arial"/>
              <a:cs typeface="Arial"/>
              <a:sym typeface="Arial"/>
            </a:endParaRPr>
          </a:p>
          <a:p>
            <a:pPr indent="-286067" lvl="0" marL="457200" marR="0" rtl="0" algn="l">
              <a:lnSpc>
                <a:spcPct val="95000"/>
              </a:lnSpc>
              <a:spcBef>
                <a:spcPts val="0"/>
              </a:spcBef>
              <a:spcAft>
                <a:spcPts val="0"/>
              </a:spcAft>
              <a:buClr>
                <a:srgbClr val="01AFD1"/>
              </a:buClr>
              <a:buSzPts val="905"/>
              <a:buFont typeface="Arial"/>
              <a:buChar char="●"/>
            </a:pPr>
            <a:r>
              <a:rPr lang="en-GB" sz="905">
                <a:solidFill>
                  <a:srgbClr val="01AFD1"/>
                </a:solidFill>
                <a:latin typeface="Arial"/>
                <a:ea typeface="Arial"/>
                <a:cs typeface="Arial"/>
                <a:sym typeface="Arial"/>
              </a:rPr>
              <a:t>Recall: 94.65%</a:t>
            </a:r>
            <a:endParaRPr sz="905">
              <a:solidFill>
                <a:srgbClr val="01AFD1"/>
              </a:solidFill>
              <a:latin typeface="Arial"/>
              <a:ea typeface="Arial"/>
              <a:cs typeface="Arial"/>
              <a:sym typeface="Arial"/>
            </a:endParaRPr>
          </a:p>
          <a:p>
            <a:pPr indent="-273367" lvl="0" marL="457200" marR="0" rtl="0" algn="l">
              <a:lnSpc>
                <a:spcPct val="95000"/>
              </a:lnSpc>
              <a:spcBef>
                <a:spcPts val="0"/>
              </a:spcBef>
              <a:spcAft>
                <a:spcPts val="0"/>
              </a:spcAft>
              <a:buClr>
                <a:srgbClr val="01AFD1"/>
              </a:buClr>
              <a:buSzPts val="705"/>
              <a:buFont typeface="Arial"/>
              <a:buChar char="●"/>
            </a:pPr>
            <a:r>
              <a:rPr lang="en-GB" sz="905">
                <a:solidFill>
                  <a:srgbClr val="01AFD1"/>
                </a:solidFill>
                <a:latin typeface="Arial"/>
                <a:ea typeface="Arial"/>
                <a:cs typeface="Arial"/>
                <a:sym typeface="Arial"/>
              </a:rPr>
              <a:t>F1 Score: 95.70%</a:t>
            </a:r>
            <a:endParaRPr sz="905">
              <a:solidFill>
                <a:srgbClr val="01AFD1"/>
              </a:solidFill>
              <a:latin typeface="Arial"/>
              <a:ea typeface="Arial"/>
              <a:cs typeface="Arial"/>
              <a:sym typeface="Arial"/>
            </a:endParaRPr>
          </a:p>
          <a:p>
            <a:pPr indent="0" lvl="0" marL="0" rtl="0" algn="l">
              <a:lnSpc>
                <a:spcPct val="95000"/>
              </a:lnSpc>
              <a:spcBef>
                <a:spcPts val="1200"/>
              </a:spcBef>
              <a:spcAft>
                <a:spcPts val="0"/>
              </a:spcAft>
              <a:buSzPts val="605"/>
              <a:buNone/>
            </a:pPr>
            <a:r>
              <a:rPr b="1" lang="en-GB" sz="1300">
                <a:latin typeface="Arial"/>
                <a:ea typeface="Arial"/>
                <a:cs typeface="Arial"/>
                <a:sym typeface="Arial"/>
              </a:rPr>
              <a:t>Classification Report</a:t>
            </a:r>
            <a:endParaRPr b="1" sz="1300">
              <a:latin typeface="Arial"/>
              <a:ea typeface="Arial"/>
              <a:cs typeface="Arial"/>
              <a:sym typeface="Arial"/>
            </a:endParaRPr>
          </a:p>
          <a:p>
            <a:pPr indent="-286067" lvl="0" marL="457200" rtl="0" algn="l">
              <a:lnSpc>
                <a:spcPct val="95000"/>
              </a:lnSpc>
              <a:spcBef>
                <a:spcPts val="1200"/>
              </a:spcBef>
              <a:spcAft>
                <a:spcPts val="0"/>
              </a:spcAft>
              <a:buClr>
                <a:srgbClr val="01AFD1"/>
              </a:buClr>
              <a:buSzPts val="905"/>
              <a:buFont typeface="Arial"/>
              <a:buChar char="●"/>
            </a:pPr>
            <a:r>
              <a:rPr b="1" lang="en-GB" sz="905">
                <a:solidFill>
                  <a:srgbClr val="01AFD1"/>
                </a:solidFill>
                <a:latin typeface="Arial"/>
                <a:ea typeface="Arial"/>
                <a:cs typeface="Arial"/>
                <a:sym typeface="Arial"/>
              </a:rPr>
              <a:t>Not Recommended (Class 0)</a:t>
            </a:r>
            <a:r>
              <a:rPr lang="en-GB" sz="905">
                <a:solidFill>
                  <a:srgbClr val="01AFD1"/>
                </a:solidFill>
                <a:latin typeface="Arial"/>
                <a:ea typeface="Arial"/>
                <a:cs typeface="Arial"/>
                <a:sym typeface="Arial"/>
              </a:rPr>
              <a:t>:</a:t>
            </a:r>
            <a:endParaRPr sz="905">
              <a:solidFill>
                <a:srgbClr val="01AFD1"/>
              </a:solidFill>
              <a:latin typeface="Arial"/>
              <a:ea typeface="Arial"/>
              <a:cs typeface="Arial"/>
              <a:sym typeface="Arial"/>
            </a:endParaRPr>
          </a:p>
          <a:p>
            <a:pPr indent="-286067" lvl="1" marL="914400" rtl="0" algn="l">
              <a:lnSpc>
                <a:spcPct val="95000"/>
              </a:lnSpc>
              <a:spcBef>
                <a:spcPts val="0"/>
              </a:spcBef>
              <a:spcAft>
                <a:spcPts val="0"/>
              </a:spcAft>
              <a:buClr>
                <a:srgbClr val="01AFD1"/>
              </a:buClr>
              <a:buSzPts val="905"/>
              <a:buFont typeface="Arial"/>
              <a:buChar char="○"/>
            </a:pPr>
            <a:r>
              <a:rPr lang="en-GB" sz="905">
                <a:solidFill>
                  <a:srgbClr val="01AFD1"/>
                </a:solidFill>
                <a:latin typeface="Arial"/>
                <a:ea typeface="Arial"/>
                <a:cs typeface="Arial"/>
                <a:sym typeface="Arial"/>
              </a:rPr>
              <a:t>Precision: 0.78</a:t>
            </a:r>
            <a:endParaRPr sz="905">
              <a:solidFill>
                <a:srgbClr val="01AFD1"/>
              </a:solidFill>
              <a:latin typeface="Arial"/>
              <a:ea typeface="Arial"/>
              <a:cs typeface="Arial"/>
              <a:sym typeface="Arial"/>
            </a:endParaRPr>
          </a:p>
          <a:p>
            <a:pPr indent="-286067" lvl="1" marL="914400" rtl="0" algn="l">
              <a:lnSpc>
                <a:spcPct val="95000"/>
              </a:lnSpc>
              <a:spcBef>
                <a:spcPts val="0"/>
              </a:spcBef>
              <a:spcAft>
                <a:spcPts val="0"/>
              </a:spcAft>
              <a:buClr>
                <a:srgbClr val="01AFD1"/>
              </a:buClr>
              <a:buSzPts val="905"/>
              <a:buFont typeface="Arial"/>
              <a:buChar char="○"/>
            </a:pPr>
            <a:r>
              <a:rPr lang="en-GB" sz="905">
                <a:solidFill>
                  <a:srgbClr val="01AFD1"/>
                </a:solidFill>
                <a:latin typeface="Arial"/>
                <a:ea typeface="Arial"/>
                <a:cs typeface="Arial"/>
                <a:sym typeface="Arial"/>
              </a:rPr>
              <a:t>Recall: 0.86</a:t>
            </a:r>
            <a:endParaRPr sz="905">
              <a:solidFill>
                <a:srgbClr val="01AFD1"/>
              </a:solidFill>
              <a:latin typeface="Arial"/>
              <a:ea typeface="Arial"/>
              <a:cs typeface="Arial"/>
              <a:sym typeface="Arial"/>
            </a:endParaRPr>
          </a:p>
          <a:p>
            <a:pPr indent="-286067" lvl="1" marL="914400" rtl="0" algn="l">
              <a:lnSpc>
                <a:spcPct val="95000"/>
              </a:lnSpc>
              <a:spcBef>
                <a:spcPts val="0"/>
              </a:spcBef>
              <a:spcAft>
                <a:spcPts val="0"/>
              </a:spcAft>
              <a:buClr>
                <a:srgbClr val="01AFD1"/>
              </a:buClr>
              <a:buSzPts val="905"/>
              <a:buFont typeface="Arial"/>
              <a:buChar char="○"/>
            </a:pPr>
            <a:r>
              <a:rPr lang="en-GB" sz="905">
                <a:solidFill>
                  <a:srgbClr val="01AFD1"/>
                </a:solidFill>
                <a:latin typeface="Arial"/>
                <a:ea typeface="Arial"/>
                <a:cs typeface="Arial"/>
                <a:sym typeface="Arial"/>
              </a:rPr>
              <a:t>F1-Score: 0.82</a:t>
            </a:r>
            <a:endParaRPr sz="905">
              <a:solidFill>
                <a:srgbClr val="01AFD1"/>
              </a:solidFill>
              <a:latin typeface="Arial"/>
              <a:ea typeface="Arial"/>
              <a:cs typeface="Arial"/>
              <a:sym typeface="Arial"/>
            </a:endParaRPr>
          </a:p>
          <a:p>
            <a:pPr indent="-286067" lvl="0" marL="457200" rtl="0" algn="l">
              <a:lnSpc>
                <a:spcPct val="95000"/>
              </a:lnSpc>
              <a:spcBef>
                <a:spcPts val="0"/>
              </a:spcBef>
              <a:spcAft>
                <a:spcPts val="0"/>
              </a:spcAft>
              <a:buClr>
                <a:srgbClr val="01AFD1"/>
              </a:buClr>
              <a:buSzPts val="905"/>
              <a:buFont typeface="Arial"/>
              <a:buChar char="●"/>
            </a:pPr>
            <a:r>
              <a:rPr b="1" lang="en-GB" sz="905">
                <a:solidFill>
                  <a:srgbClr val="01AFD1"/>
                </a:solidFill>
                <a:latin typeface="Arial"/>
                <a:ea typeface="Arial"/>
                <a:cs typeface="Arial"/>
                <a:sym typeface="Arial"/>
              </a:rPr>
              <a:t>Recommended (Class 1)</a:t>
            </a:r>
            <a:r>
              <a:rPr lang="en-GB" sz="905">
                <a:solidFill>
                  <a:srgbClr val="01AFD1"/>
                </a:solidFill>
                <a:latin typeface="Arial"/>
                <a:ea typeface="Arial"/>
                <a:cs typeface="Arial"/>
                <a:sym typeface="Arial"/>
              </a:rPr>
              <a:t>:</a:t>
            </a:r>
            <a:endParaRPr sz="905">
              <a:solidFill>
                <a:srgbClr val="01AFD1"/>
              </a:solidFill>
              <a:latin typeface="Arial"/>
              <a:ea typeface="Arial"/>
              <a:cs typeface="Arial"/>
              <a:sym typeface="Arial"/>
            </a:endParaRPr>
          </a:p>
          <a:p>
            <a:pPr indent="-286067" lvl="1" marL="914400" rtl="0" algn="l">
              <a:lnSpc>
                <a:spcPct val="95000"/>
              </a:lnSpc>
              <a:spcBef>
                <a:spcPts val="0"/>
              </a:spcBef>
              <a:spcAft>
                <a:spcPts val="0"/>
              </a:spcAft>
              <a:buClr>
                <a:srgbClr val="01AFD1"/>
              </a:buClr>
              <a:buSzPts val="905"/>
              <a:buFont typeface="Arial"/>
              <a:buChar char="○"/>
            </a:pPr>
            <a:r>
              <a:rPr lang="en-GB" sz="905">
                <a:solidFill>
                  <a:srgbClr val="01AFD1"/>
                </a:solidFill>
                <a:latin typeface="Arial"/>
                <a:ea typeface="Arial"/>
                <a:cs typeface="Arial"/>
                <a:sym typeface="Arial"/>
              </a:rPr>
              <a:t>Precision: 0.97</a:t>
            </a:r>
            <a:endParaRPr sz="905">
              <a:solidFill>
                <a:srgbClr val="01AFD1"/>
              </a:solidFill>
              <a:latin typeface="Arial"/>
              <a:ea typeface="Arial"/>
              <a:cs typeface="Arial"/>
              <a:sym typeface="Arial"/>
            </a:endParaRPr>
          </a:p>
          <a:p>
            <a:pPr indent="-286067" lvl="1" marL="914400" rtl="0" algn="l">
              <a:lnSpc>
                <a:spcPct val="95000"/>
              </a:lnSpc>
              <a:spcBef>
                <a:spcPts val="0"/>
              </a:spcBef>
              <a:spcAft>
                <a:spcPts val="0"/>
              </a:spcAft>
              <a:buClr>
                <a:srgbClr val="01AFD1"/>
              </a:buClr>
              <a:buSzPts val="905"/>
              <a:buFont typeface="Arial"/>
              <a:buChar char="○"/>
            </a:pPr>
            <a:r>
              <a:rPr lang="en-GB" sz="905">
                <a:solidFill>
                  <a:srgbClr val="01AFD1"/>
                </a:solidFill>
                <a:latin typeface="Arial"/>
                <a:ea typeface="Arial"/>
                <a:cs typeface="Arial"/>
                <a:sym typeface="Arial"/>
              </a:rPr>
              <a:t>Recall: 0.95</a:t>
            </a:r>
            <a:endParaRPr sz="905">
              <a:solidFill>
                <a:srgbClr val="01AFD1"/>
              </a:solidFill>
              <a:latin typeface="Arial"/>
              <a:ea typeface="Arial"/>
              <a:cs typeface="Arial"/>
              <a:sym typeface="Arial"/>
            </a:endParaRPr>
          </a:p>
          <a:p>
            <a:pPr indent="-286067" lvl="1" marL="914400" rtl="0" algn="l">
              <a:lnSpc>
                <a:spcPct val="95000"/>
              </a:lnSpc>
              <a:spcBef>
                <a:spcPts val="0"/>
              </a:spcBef>
              <a:spcAft>
                <a:spcPts val="0"/>
              </a:spcAft>
              <a:buClr>
                <a:srgbClr val="01AFD1"/>
              </a:buClr>
              <a:buSzPts val="905"/>
              <a:buFont typeface="Arial"/>
              <a:buChar char="○"/>
            </a:pPr>
            <a:r>
              <a:rPr lang="en-GB" sz="905">
                <a:solidFill>
                  <a:srgbClr val="01AFD1"/>
                </a:solidFill>
                <a:latin typeface="Arial"/>
                <a:ea typeface="Arial"/>
                <a:cs typeface="Arial"/>
                <a:sym typeface="Arial"/>
              </a:rPr>
              <a:t>F1-Score: 0.96</a:t>
            </a:r>
            <a:endParaRPr sz="905">
              <a:solidFill>
                <a:srgbClr val="01AFD1"/>
              </a:solidFill>
              <a:latin typeface="Arial"/>
              <a:ea typeface="Arial"/>
              <a:cs typeface="Arial"/>
              <a:sym typeface="Arial"/>
            </a:endParaRPr>
          </a:p>
          <a:p>
            <a:pPr indent="0" lvl="0" marL="0" rtl="0" algn="l">
              <a:lnSpc>
                <a:spcPct val="95000"/>
              </a:lnSpc>
              <a:spcBef>
                <a:spcPts val="1200"/>
              </a:spcBef>
              <a:spcAft>
                <a:spcPts val="1200"/>
              </a:spcAft>
              <a:buSzPts val="605"/>
              <a:buNone/>
            </a:pPr>
            <a:r>
              <a:t/>
            </a:r>
            <a:endParaRPr sz="1290"/>
          </a:p>
        </p:txBody>
      </p:sp>
      <p:sp>
        <p:nvSpPr>
          <p:cNvPr id="66" name="Google Shape;66;p14"/>
          <p:cNvSpPr txBox="1"/>
          <p:nvPr>
            <p:ph idx="1" type="body"/>
          </p:nvPr>
        </p:nvSpPr>
        <p:spPr>
          <a:xfrm>
            <a:off x="4398300" y="729750"/>
            <a:ext cx="4086600" cy="40032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1400"/>
              </a:spcBef>
              <a:spcAft>
                <a:spcPts val="0"/>
              </a:spcAft>
              <a:buClr>
                <a:schemeClr val="dk2"/>
              </a:buClr>
              <a:buSzPct val="84615"/>
              <a:buFont typeface="Arial"/>
              <a:buNone/>
            </a:pPr>
            <a:r>
              <a:rPr b="1" lang="en-GB" sz="1300">
                <a:latin typeface="Arial"/>
                <a:ea typeface="Arial"/>
                <a:cs typeface="Arial"/>
                <a:sym typeface="Arial"/>
              </a:rPr>
              <a:t> </a:t>
            </a:r>
            <a:r>
              <a:rPr b="1" lang="en-GB" sz="1400">
                <a:solidFill>
                  <a:schemeClr val="dk1"/>
                </a:solidFill>
                <a:latin typeface="Arial"/>
                <a:ea typeface="Arial"/>
                <a:cs typeface="Arial"/>
                <a:sym typeface="Arial"/>
              </a:rPr>
              <a:t>Confusion Matrix and Key Insights</a:t>
            </a:r>
            <a:endParaRPr b="1" sz="1400">
              <a:solidFill>
                <a:schemeClr val="dk1"/>
              </a:solidFill>
              <a:latin typeface="Arial"/>
              <a:ea typeface="Arial"/>
              <a:cs typeface="Arial"/>
              <a:sym typeface="Arial"/>
            </a:endParaRPr>
          </a:p>
          <a:p>
            <a:pPr indent="0" lvl="0" marL="0" rtl="0" algn="l">
              <a:spcBef>
                <a:spcPts val="1200"/>
              </a:spcBef>
              <a:spcAft>
                <a:spcPts val="0"/>
              </a:spcAft>
              <a:buClr>
                <a:schemeClr val="dk2"/>
              </a:buClr>
              <a:buSzPct val="91666"/>
              <a:buFont typeface="Arial"/>
              <a:buNone/>
            </a:pPr>
            <a:r>
              <a:rPr b="1" lang="en-GB" sz="1200">
                <a:latin typeface="Arial"/>
                <a:ea typeface="Arial"/>
                <a:cs typeface="Arial"/>
                <a:sym typeface="Arial"/>
              </a:rPr>
              <a:t>Confusion Matrix</a:t>
            </a:r>
            <a:endParaRPr b="1" sz="1200">
              <a:latin typeface="Arial"/>
              <a:ea typeface="Arial"/>
              <a:cs typeface="Arial"/>
              <a:sym typeface="Arial"/>
            </a:endParaRPr>
          </a:p>
          <a:p>
            <a:pPr indent="-299085" lvl="0" marL="457200" rtl="0" algn="l">
              <a:spcBef>
                <a:spcPts val="1200"/>
              </a:spcBef>
              <a:spcAft>
                <a:spcPts val="0"/>
              </a:spcAft>
              <a:buClr>
                <a:srgbClr val="01AFD1"/>
              </a:buClr>
              <a:buSzPct val="100000"/>
              <a:buFont typeface="Arial"/>
              <a:buChar char="●"/>
            </a:pPr>
            <a:r>
              <a:rPr b="1" lang="en-GB" sz="1200">
                <a:solidFill>
                  <a:srgbClr val="01AFD1"/>
                </a:solidFill>
                <a:latin typeface="Arial"/>
                <a:ea typeface="Arial"/>
                <a:cs typeface="Arial"/>
                <a:sym typeface="Arial"/>
              </a:rPr>
              <a:t>True Negatives (TN)</a:t>
            </a:r>
            <a:r>
              <a:rPr lang="en-GB" sz="1200">
                <a:solidFill>
                  <a:srgbClr val="01AFD1"/>
                </a:solidFill>
                <a:latin typeface="Arial"/>
                <a:ea typeface="Arial"/>
                <a:cs typeface="Arial"/>
                <a:sym typeface="Arial"/>
              </a:rPr>
              <a:t>: 911</a:t>
            </a:r>
            <a:endParaRPr sz="1200">
              <a:solidFill>
                <a:srgbClr val="01AFD1"/>
              </a:solidFill>
              <a:latin typeface="Arial"/>
              <a:ea typeface="Arial"/>
              <a:cs typeface="Arial"/>
              <a:sym typeface="Arial"/>
            </a:endParaRPr>
          </a:p>
          <a:p>
            <a:pPr indent="-299085" lvl="0" marL="457200" rtl="0" algn="l">
              <a:spcBef>
                <a:spcPts val="0"/>
              </a:spcBef>
              <a:spcAft>
                <a:spcPts val="0"/>
              </a:spcAft>
              <a:buClr>
                <a:srgbClr val="01AFD1"/>
              </a:buClr>
              <a:buSzPct val="100000"/>
              <a:buFont typeface="Arial"/>
              <a:buChar char="●"/>
            </a:pPr>
            <a:r>
              <a:rPr b="1" lang="en-GB" sz="1200">
                <a:solidFill>
                  <a:srgbClr val="01AFD1"/>
                </a:solidFill>
                <a:latin typeface="Arial"/>
                <a:ea typeface="Arial"/>
                <a:cs typeface="Arial"/>
                <a:sym typeface="Arial"/>
              </a:rPr>
              <a:t>False Positives (FP)</a:t>
            </a:r>
            <a:r>
              <a:rPr lang="en-GB" sz="1200">
                <a:solidFill>
                  <a:srgbClr val="01AFD1"/>
                </a:solidFill>
                <a:latin typeface="Arial"/>
                <a:ea typeface="Arial"/>
                <a:cs typeface="Arial"/>
                <a:sym typeface="Arial"/>
              </a:rPr>
              <a:t>: 153</a:t>
            </a:r>
            <a:endParaRPr sz="1200">
              <a:solidFill>
                <a:srgbClr val="01AFD1"/>
              </a:solidFill>
              <a:latin typeface="Arial"/>
              <a:ea typeface="Arial"/>
              <a:cs typeface="Arial"/>
              <a:sym typeface="Arial"/>
            </a:endParaRPr>
          </a:p>
          <a:p>
            <a:pPr indent="-299085" lvl="0" marL="457200" rtl="0" algn="l">
              <a:spcBef>
                <a:spcPts val="0"/>
              </a:spcBef>
              <a:spcAft>
                <a:spcPts val="0"/>
              </a:spcAft>
              <a:buClr>
                <a:srgbClr val="01AFD1"/>
              </a:buClr>
              <a:buSzPct val="100000"/>
              <a:buFont typeface="Arial"/>
              <a:buChar char="●"/>
            </a:pPr>
            <a:r>
              <a:rPr b="1" lang="en-GB" sz="1200">
                <a:solidFill>
                  <a:srgbClr val="01AFD1"/>
                </a:solidFill>
                <a:latin typeface="Arial"/>
                <a:ea typeface="Arial"/>
                <a:cs typeface="Arial"/>
                <a:sym typeface="Arial"/>
              </a:rPr>
              <a:t>False Negatives (FN)</a:t>
            </a:r>
            <a:r>
              <a:rPr lang="en-GB" sz="1200">
                <a:solidFill>
                  <a:srgbClr val="01AFD1"/>
                </a:solidFill>
                <a:latin typeface="Arial"/>
                <a:ea typeface="Arial"/>
                <a:cs typeface="Arial"/>
                <a:sym typeface="Arial"/>
              </a:rPr>
              <a:t>: 256</a:t>
            </a:r>
            <a:endParaRPr sz="1200">
              <a:solidFill>
                <a:srgbClr val="01AFD1"/>
              </a:solidFill>
              <a:latin typeface="Arial"/>
              <a:ea typeface="Arial"/>
              <a:cs typeface="Arial"/>
              <a:sym typeface="Arial"/>
            </a:endParaRPr>
          </a:p>
          <a:p>
            <a:pPr indent="-299085" lvl="0" marL="457200" rtl="0" algn="l">
              <a:spcBef>
                <a:spcPts val="0"/>
              </a:spcBef>
              <a:spcAft>
                <a:spcPts val="0"/>
              </a:spcAft>
              <a:buClr>
                <a:srgbClr val="01AFD1"/>
              </a:buClr>
              <a:buSzPct val="100000"/>
              <a:buFont typeface="Arial"/>
              <a:buChar char="●"/>
            </a:pPr>
            <a:r>
              <a:rPr b="1" lang="en-GB" sz="1200">
                <a:solidFill>
                  <a:srgbClr val="01AFD1"/>
                </a:solidFill>
                <a:latin typeface="Arial"/>
                <a:ea typeface="Arial"/>
                <a:cs typeface="Arial"/>
                <a:sym typeface="Arial"/>
              </a:rPr>
              <a:t>True Positives (TP)</a:t>
            </a:r>
            <a:r>
              <a:rPr lang="en-GB" sz="1200">
                <a:solidFill>
                  <a:srgbClr val="01AFD1"/>
                </a:solidFill>
                <a:latin typeface="Arial"/>
                <a:ea typeface="Arial"/>
                <a:cs typeface="Arial"/>
                <a:sym typeface="Arial"/>
              </a:rPr>
              <a:t>: 4552</a:t>
            </a:r>
            <a:endParaRPr sz="1200">
              <a:solidFill>
                <a:srgbClr val="01AFD1"/>
              </a:solidFill>
              <a:latin typeface="Arial"/>
              <a:ea typeface="Arial"/>
              <a:cs typeface="Arial"/>
              <a:sym typeface="Arial"/>
            </a:endParaRPr>
          </a:p>
          <a:p>
            <a:pPr indent="0" lvl="0" marL="0" rtl="0" algn="l">
              <a:spcBef>
                <a:spcPts val="1200"/>
              </a:spcBef>
              <a:spcAft>
                <a:spcPts val="0"/>
              </a:spcAft>
              <a:buClr>
                <a:schemeClr val="dk2"/>
              </a:buClr>
              <a:buSzPct val="91666"/>
              <a:buFont typeface="Arial"/>
              <a:buNone/>
            </a:pPr>
            <a:r>
              <a:rPr b="1" lang="en-GB" sz="1200">
                <a:latin typeface="Arial"/>
                <a:ea typeface="Arial"/>
                <a:cs typeface="Arial"/>
                <a:sym typeface="Arial"/>
              </a:rPr>
              <a:t>Key Insights</a:t>
            </a:r>
            <a:endParaRPr b="1" sz="1200">
              <a:latin typeface="Arial"/>
              <a:ea typeface="Arial"/>
              <a:cs typeface="Arial"/>
              <a:sym typeface="Arial"/>
            </a:endParaRPr>
          </a:p>
          <a:p>
            <a:pPr indent="-299085" lvl="0" marL="457200" rtl="0" algn="l">
              <a:spcBef>
                <a:spcPts val="1200"/>
              </a:spcBef>
              <a:spcAft>
                <a:spcPts val="0"/>
              </a:spcAft>
              <a:buClr>
                <a:srgbClr val="01AFD1"/>
              </a:buClr>
              <a:buSzPct val="100000"/>
              <a:buFont typeface="Arial"/>
              <a:buChar char="●"/>
            </a:pPr>
            <a:r>
              <a:rPr b="1" lang="en-GB" sz="1200">
                <a:solidFill>
                  <a:srgbClr val="01AFD1"/>
                </a:solidFill>
                <a:latin typeface="Arial"/>
                <a:ea typeface="Arial"/>
                <a:cs typeface="Arial"/>
                <a:sym typeface="Arial"/>
              </a:rPr>
              <a:t>High Accuracy</a:t>
            </a:r>
            <a:r>
              <a:rPr lang="en-GB" sz="1200">
                <a:solidFill>
                  <a:srgbClr val="01AFD1"/>
                </a:solidFill>
                <a:latin typeface="Arial"/>
                <a:ea typeface="Arial"/>
                <a:cs typeface="Arial"/>
                <a:sym typeface="Arial"/>
              </a:rPr>
              <a:t>: 93.03%</a:t>
            </a:r>
            <a:endParaRPr sz="1200">
              <a:solidFill>
                <a:srgbClr val="01AFD1"/>
              </a:solidFill>
              <a:latin typeface="Arial"/>
              <a:ea typeface="Arial"/>
              <a:cs typeface="Arial"/>
              <a:sym typeface="Arial"/>
            </a:endParaRPr>
          </a:p>
          <a:p>
            <a:pPr indent="-299085" lvl="0" marL="457200" rtl="0" algn="l">
              <a:spcBef>
                <a:spcPts val="0"/>
              </a:spcBef>
              <a:spcAft>
                <a:spcPts val="0"/>
              </a:spcAft>
              <a:buClr>
                <a:srgbClr val="01AFD1"/>
              </a:buClr>
              <a:buSzPct val="100000"/>
              <a:buFont typeface="Arial"/>
              <a:buChar char="●"/>
            </a:pPr>
            <a:r>
              <a:rPr b="1" lang="en-GB" sz="1200">
                <a:solidFill>
                  <a:srgbClr val="01AFD1"/>
                </a:solidFill>
                <a:latin typeface="Arial"/>
                <a:ea typeface="Arial"/>
                <a:cs typeface="Arial"/>
                <a:sym typeface="Arial"/>
              </a:rPr>
              <a:t>Strong Precision and Recall</a:t>
            </a:r>
            <a:r>
              <a:rPr lang="en-GB" sz="1200">
                <a:solidFill>
                  <a:srgbClr val="01AFD1"/>
                </a:solidFill>
                <a:latin typeface="Arial"/>
                <a:ea typeface="Arial"/>
                <a:cs typeface="Arial"/>
                <a:sym typeface="Arial"/>
              </a:rPr>
              <a:t>: Effective identification of recommendations.</a:t>
            </a:r>
            <a:endParaRPr sz="1200">
              <a:solidFill>
                <a:srgbClr val="01AFD1"/>
              </a:solidFill>
              <a:latin typeface="Arial"/>
              <a:ea typeface="Arial"/>
              <a:cs typeface="Arial"/>
              <a:sym typeface="Arial"/>
            </a:endParaRPr>
          </a:p>
          <a:p>
            <a:pPr indent="-299085" lvl="0" marL="457200" rtl="0" algn="l">
              <a:spcBef>
                <a:spcPts val="0"/>
              </a:spcBef>
              <a:spcAft>
                <a:spcPts val="0"/>
              </a:spcAft>
              <a:buClr>
                <a:srgbClr val="01AFD1"/>
              </a:buClr>
              <a:buSzPct val="100000"/>
              <a:buFont typeface="Arial"/>
              <a:buChar char="●"/>
            </a:pPr>
            <a:r>
              <a:rPr b="1" lang="en-GB" sz="1200">
                <a:solidFill>
                  <a:srgbClr val="01AFD1"/>
                </a:solidFill>
                <a:latin typeface="Arial"/>
                <a:ea typeface="Arial"/>
                <a:cs typeface="Arial"/>
                <a:sym typeface="Arial"/>
              </a:rPr>
              <a:t>Balanced Performance</a:t>
            </a:r>
            <a:r>
              <a:rPr lang="en-GB" sz="1200">
                <a:solidFill>
                  <a:srgbClr val="01AFD1"/>
                </a:solidFill>
                <a:latin typeface="Arial"/>
                <a:ea typeface="Arial"/>
                <a:cs typeface="Arial"/>
                <a:sym typeface="Arial"/>
              </a:rPr>
              <a:t>: F1 Score of 95.70% combines precision and recall.</a:t>
            </a:r>
            <a:endParaRPr sz="1200">
              <a:solidFill>
                <a:srgbClr val="01AFD1"/>
              </a:solidFill>
              <a:latin typeface="Arial"/>
              <a:ea typeface="Arial"/>
              <a:cs typeface="Arial"/>
              <a:sym typeface="Arial"/>
            </a:endParaRPr>
          </a:p>
          <a:p>
            <a:pPr indent="-299085" lvl="0" marL="457200" rtl="0" algn="l">
              <a:spcBef>
                <a:spcPts val="0"/>
              </a:spcBef>
              <a:spcAft>
                <a:spcPts val="0"/>
              </a:spcAft>
              <a:buClr>
                <a:srgbClr val="01AFD1"/>
              </a:buClr>
              <a:buSzPct val="100000"/>
              <a:buFont typeface="Arial"/>
              <a:buChar char="●"/>
            </a:pPr>
            <a:r>
              <a:rPr b="1" lang="en-GB" sz="1200">
                <a:solidFill>
                  <a:srgbClr val="01AFD1"/>
                </a:solidFill>
                <a:latin typeface="Arial"/>
                <a:ea typeface="Arial"/>
                <a:cs typeface="Arial"/>
                <a:sym typeface="Arial"/>
              </a:rPr>
              <a:t>Class Distribution</a:t>
            </a:r>
            <a:r>
              <a:rPr lang="en-GB" sz="1200">
                <a:solidFill>
                  <a:srgbClr val="01AFD1"/>
                </a:solidFill>
                <a:latin typeface="Arial"/>
                <a:ea typeface="Arial"/>
                <a:cs typeface="Arial"/>
                <a:sym typeface="Arial"/>
              </a:rPr>
              <a:t>:</a:t>
            </a:r>
            <a:endParaRPr sz="1200">
              <a:solidFill>
                <a:srgbClr val="01AFD1"/>
              </a:solidFill>
              <a:latin typeface="Arial"/>
              <a:ea typeface="Arial"/>
              <a:cs typeface="Arial"/>
              <a:sym typeface="Arial"/>
            </a:endParaRPr>
          </a:p>
          <a:p>
            <a:pPr indent="-299085" lvl="1" marL="914400" rtl="0" algn="l">
              <a:spcBef>
                <a:spcPts val="0"/>
              </a:spcBef>
              <a:spcAft>
                <a:spcPts val="0"/>
              </a:spcAft>
              <a:buClr>
                <a:srgbClr val="01AFD1"/>
              </a:buClr>
              <a:buSzPct val="100000"/>
              <a:buFont typeface="Arial"/>
              <a:buChar char="○"/>
            </a:pPr>
            <a:r>
              <a:rPr b="1" lang="en-GB" sz="1200">
                <a:solidFill>
                  <a:srgbClr val="01AFD1"/>
                </a:solidFill>
                <a:latin typeface="Arial"/>
                <a:ea typeface="Arial"/>
                <a:cs typeface="Arial"/>
                <a:sym typeface="Arial"/>
              </a:rPr>
              <a:t>Class 0 (Not Recommended)</a:t>
            </a:r>
            <a:r>
              <a:rPr lang="en-GB" sz="1200">
                <a:solidFill>
                  <a:srgbClr val="01AFD1"/>
                </a:solidFill>
                <a:latin typeface="Arial"/>
                <a:ea typeface="Arial"/>
                <a:cs typeface="Arial"/>
                <a:sym typeface="Arial"/>
              </a:rPr>
              <a:t>: Precision: 0.78, Recall: 0.86</a:t>
            </a:r>
            <a:endParaRPr sz="1200">
              <a:solidFill>
                <a:srgbClr val="01AFD1"/>
              </a:solidFill>
              <a:latin typeface="Arial"/>
              <a:ea typeface="Arial"/>
              <a:cs typeface="Arial"/>
              <a:sym typeface="Arial"/>
            </a:endParaRPr>
          </a:p>
          <a:p>
            <a:pPr indent="-299085" lvl="1" marL="914400" rtl="0" algn="l">
              <a:spcBef>
                <a:spcPts val="0"/>
              </a:spcBef>
              <a:spcAft>
                <a:spcPts val="0"/>
              </a:spcAft>
              <a:buClr>
                <a:srgbClr val="01AFD1"/>
              </a:buClr>
              <a:buSzPct val="100000"/>
              <a:buFont typeface="Arial"/>
              <a:buChar char="○"/>
            </a:pPr>
            <a:r>
              <a:rPr b="1" lang="en-GB" sz="1200">
                <a:solidFill>
                  <a:srgbClr val="01AFD1"/>
                </a:solidFill>
                <a:latin typeface="Arial"/>
                <a:ea typeface="Arial"/>
                <a:cs typeface="Arial"/>
                <a:sym typeface="Arial"/>
              </a:rPr>
              <a:t>Class 1 (Recommended)</a:t>
            </a:r>
            <a:r>
              <a:rPr lang="en-GB" sz="1200">
                <a:solidFill>
                  <a:srgbClr val="01AFD1"/>
                </a:solidFill>
                <a:latin typeface="Arial"/>
                <a:ea typeface="Arial"/>
                <a:cs typeface="Arial"/>
                <a:sym typeface="Arial"/>
              </a:rPr>
              <a:t>: Precision: 0.97, Recall: 0.95</a:t>
            </a:r>
            <a:endParaRPr sz="1200">
              <a:solidFill>
                <a:srgbClr val="01AFD1"/>
              </a:solidFill>
              <a:latin typeface="Arial"/>
              <a:ea typeface="Arial"/>
              <a:cs typeface="Arial"/>
              <a:sym typeface="Arial"/>
            </a:endParaRPr>
          </a:p>
          <a:p>
            <a:pPr indent="0" lvl="0" marL="0" rtl="0" algn="l">
              <a:spcBef>
                <a:spcPts val="1200"/>
              </a:spcBef>
              <a:spcAft>
                <a:spcPts val="1200"/>
              </a:spcAft>
              <a:buNone/>
            </a:pPr>
            <a:r>
              <a:t/>
            </a:r>
            <a:endParaRPr b="1" sz="1400">
              <a:solidFill>
                <a:srgbClr val="01AFD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400"/>
              </a:spcBef>
              <a:spcAft>
                <a:spcPts val="0"/>
              </a:spcAft>
              <a:buClr>
                <a:schemeClr val="dk2"/>
              </a:buClr>
              <a:buSzPts val="990"/>
              <a:buFont typeface="Arial"/>
              <a:buNone/>
            </a:pPr>
            <a:r>
              <a:rPr b="1" lang="en-GB" sz="1370">
                <a:solidFill>
                  <a:schemeClr val="dk1"/>
                </a:solidFill>
                <a:latin typeface="Arial"/>
                <a:ea typeface="Arial"/>
                <a:cs typeface="Arial"/>
                <a:sym typeface="Arial"/>
              </a:rPr>
              <a:t>Visualizations and Recommendations</a:t>
            </a:r>
            <a:endParaRPr b="1" sz="1370">
              <a:solidFill>
                <a:schemeClr val="dk1"/>
              </a:solidFill>
              <a:latin typeface="Arial"/>
              <a:ea typeface="Arial"/>
              <a:cs typeface="Arial"/>
              <a:sym typeface="Arial"/>
            </a:endParaRPr>
          </a:p>
          <a:p>
            <a:pPr indent="0" lvl="0" marL="0" rtl="0" algn="ctr">
              <a:spcBef>
                <a:spcPts val="400"/>
              </a:spcBef>
              <a:spcAft>
                <a:spcPts val="0"/>
              </a:spcAft>
              <a:buSzPts val="990"/>
              <a:buNone/>
            </a:pPr>
            <a:r>
              <a:t/>
            </a:r>
            <a:endParaRPr sz="2900">
              <a:solidFill>
                <a:schemeClr val="dk1"/>
              </a:solidFill>
            </a:endParaRPr>
          </a:p>
        </p:txBody>
      </p:sp>
      <p:sp>
        <p:nvSpPr>
          <p:cNvPr id="72" name="Google Shape;72;p15"/>
          <p:cNvSpPr txBox="1"/>
          <p:nvPr>
            <p:ph idx="1" type="body"/>
          </p:nvPr>
        </p:nvSpPr>
        <p:spPr>
          <a:xfrm>
            <a:off x="195550" y="688650"/>
            <a:ext cx="8520600" cy="4327800"/>
          </a:xfrm>
          <a:prstGeom prst="rect">
            <a:avLst/>
          </a:prstGeom>
        </p:spPr>
        <p:txBody>
          <a:bodyPr anchorCtr="0" anchor="t" bIns="91425" lIns="91425" spcFirstLastPara="1" rIns="91425" wrap="square" tIns="91425">
            <a:noAutofit/>
          </a:bodyPr>
          <a:lstStyle/>
          <a:p>
            <a:pPr indent="0" lvl="0" marL="0" rtl="0" algn="l">
              <a:lnSpc>
                <a:spcPct val="95000"/>
              </a:lnSpc>
              <a:spcBef>
                <a:spcPts val="1400"/>
              </a:spcBef>
              <a:spcAft>
                <a:spcPts val="0"/>
              </a:spcAft>
              <a:buClr>
                <a:schemeClr val="dk2"/>
              </a:buClr>
              <a:buSzPts val="605"/>
              <a:buFont typeface="Arial"/>
              <a:buNone/>
            </a:pPr>
            <a:r>
              <a:rPr b="1" lang="en-GB" sz="1215">
                <a:latin typeface="Arial"/>
                <a:ea typeface="Arial"/>
                <a:cs typeface="Arial"/>
                <a:sym typeface="Arial"/>
              </a:rPr>
              <a:t> </a:t>
            </a:r>
            <a:endParaRPr b="1" sz="1215">
              <a:latin typeface="Arial"/>
              <a:ea typeface="Arial"/>
              <a:cs typeface="Arial"/>
              <a:sym typeface="Arial"/>
            </a:endParaRPr>
          </a:p>
          <a:p>
            <a:pPr indent="0" lvl="0" marL="0" rtl="0" algn="l">
              <a:lnSpc>
                <a:spcPct val="95000"/>
              </a:lnSpc>
              <a:spcBef>
                <a:spcPts val="1200"/>
              </a:spcBef>
              <a:spcAft>
                <a:spcPts val="0"/>
              </a:spcAft>
              <a:buClr>
                <a:schemeClr val="dk2"/>
              </a:buClr>
              <a:buSzPts val="605"/>
              <a:buFont typeface="Arial"/>
              <a:buNone/>
            </a:pPr>
            <a:r>
              <a:rPr b="1" lang="en-GB" sz="1105">
                <a:latin typeface="Arial"/>
                <a:ea typeface="Arial"/>
                <a:cs typeface="Arial"/>
                <a:sym typeface="Arial"/>
              </a:rPr>
              <a:t>Visualization Confirmation</a:t>
            </a:r>
            <a:endParaRPr b="1" sz="1105">
              <a:latin typeface="Arial"/>
              <a:ea typeface="Arial"/>
              <a:cs typeface="Arial"/>
              <a:sym typeface="Arial"/>
            </a:endParaRPr>
          </a:p>
          <a:p>
            <a:pPr indent="-302543" lvl="0" marL="457200" rtl="0" algn="l">
              <a:lnSpc>
                <a:spcPct val="95000"/>
              </a:lnSpc>
              <a:spcBef>
                <a:spcPts val="1200"/>
              </a:spcBef>
              <a:spcAft>
                <a:spcPts val="0"/>
              </a:spcAft>
              <a:buClr>
                <a:srgbClr val="01AFD1"/>
              </a:buClr>
              <a:buSzPts val="1164"/>
              <a:buFont typeface="Arial"/>
              <a:buChar char="●"/>
            </a:pPr>
            <a:r>
              <a:rPr b="1" lang="en-GB" sz="1164">
                <a:solidFill>
                  <a:srgbClr val="01AFD1"/>
                </a:solidFill>
                <a:latin typeface="Arial"/>
                <a:ea typeface="Arial"/>
                <a:cs typeface="Arial"/>
                <a:sym typeface="Arial"/>
              </a:rPr>
              <a:t>Confusion Matrix</a:t>
            </a:r>
            <a:r>
              <a:rPr lang="en-GB" sz="1164">
                <a:solidFill>
                  <a:srgbClr val="01AFD1"/>
                </a:solidFill>
                <a:latin typeface="Arial"/>
                <a:ea typeface="Arial"/>
                <a:cs typeface="Arial"/>
                <a:sym typeface="Arial"/>
              </a:rPr>
              <a:t>: High TP and TN values, few FP and FN values.</a:t>
            </a:r>
            <a:endParaRPr sz="1164">
              <a:solidFill>
                <a:srgbClr val="01AFD1"/>
              </a:solidFill>
              <a:latin typeface="Arial"/>
              <a:ea typeface="Arial"/>
              <a:cs typeface="Arial"/>
              <a:sym typeface="Arial"/>
            </a:endParaRPr>
          </a:p>
          <a:p>
            <a:pPr indent="-302543" lvl="0" marL="457200" rtl="0" algn="l">
              <a:lnSpc>
                <a:spcPct val="95000"/>
              </a:lnSpc>
              <a:spcBef>
                <a:spcPts val="0"/>
              </a:spcBef>
              <a:spcAft>
                <a:spcPts val="0"/>
              </a:spcAft>
              <a:buClr>
                <a:srgbClr val="01AFD1"/>
              </a:buClr>
              <a:buSzPts val="1164"/>
              <a:buFont typeface="Arial"/>
              <a:buChar char="●"/>
            </a:pPr>
            <a:r>
              <a:rPr b="1" lang="en-GB" sz="1164">
                <a:solidFill>
                  <a:srgbClr val="01AFD1"/>
                </a:solidFill>
                <a:latin typeface="Arial"/>
                <a:ea typeface="Arial"/>
                <a:cs typeface="Arial"/>
                <a:sym typeface="Arial"/>
              </a:rPr>
              <a:t>Bar Plot (TP, TN, FP, FN)</a:t>
            </a:r>
            <a:r>
              <a:rPr lang="en-GB" sz="1164">
                <a:solidFill>
                  <a:srgbClr val="01AFD1"/>
                </a:solidFill>
                <a:latin typeface="Arial"/>
                <a:ea typeface="Arial"/>
                <a:cs typeface="Arial"/>
                <a:sym typeface="Arial"/>
              </a:rPr>
              <a:t>: Visual representation of prediction distribution.</a:t>
            </a:r>
            <a:endParaRPr sz="1164">
              <a:solidFill>
                <a:srgbClr val="01AFD1"/>
              </a:solidFill>
              <a:latin typeface="Arial"/>
              <a:ea typeface="Arial"/>
              <a:cs typeface="Arial"/>
              <a:sym typeface="Arial"/>
            </a:endParaRPr>
          </a:p>
          <a:p>
            <a:pPr indent="0" lvl="0" marL="0" rtl="0" algn="l">
              <a:lnSpc>
                <a:spcPct val="95000"/>
              </a:lnSpc>
              <a:spcBef>
                <a:spcPts val="1200"/>
              </a:spcBef>
              <a:spcAft>
                <a:spcPts val="0"/>
              </a:spcAft>
              <a:buClr>
                <a:schemeClr val="dk2"/>
              </a:buClr>
              <a:buSzPts val="605"/>
              <a:buFont typeface="Arial"/>
              <a:buNone/>
            </a:pPr>
            <a:r>
              <a:rPr b="1" lang="en-GB" sz="1105">
                <a:latin typeface="Arial"/>
                <a:ea typeface="Arial"/>
                <a:cs typeface="Arial"/>
                <a:sym typeface="Arial"/>
              </a:rPr>
              <a:t>Overall Recommendations</a:t>
            </a:r>
            <a:endParaRPr b="1" sz="1105">
              <a:latin typeface="Arial"/>
              <a:ea typeface="Arial"/>
              <a:cs typeface="Arial"/>
              <a:sym typeface="Arial"/>
            </a:endParaRPr>
          </a:p>
          <a:p>
            <a:pPr indent="-302543" lvl="0" marL="457200" rtl="0" algn="l">
              <a:lnSpc>
                <a:spcPct val="95000"/>
              </a:lnSpc>
              <a:spcBef>
                <a:spcPts val="1200"/>
              </a:spcBef>
              <a:spcAft>
                <a:spcPts val="0"/>
              </a:spcAft>
              <a:buClr>
                <a:srgbClr val="01AFD1"/>
              </a:buClr>
              <a:buSzPts val="1164"/>
              <a:buFont typeface="Arial"/>
              <a:buAutoNum type="arabicPeriod"/>
            </a:pPr>
            <a:r>
              <a:rPr b="1" lang="en-GB" sz="1164">
                <a:solidFill>
                  <a:srgbClr val="01AFD1"/>
                </a:solidFill>
                <a:latin typeface="Arial"/>
                <a:ea typeface="Arial"/>
                <a:cs typeface="Arial"/>
                <a:sym typeface="Arial"/>
              </a:rPr>
              <a:t>Target Marketing</a:t>
            </a:r>
            <a:r>
              <a:rPr lang="en-GB" sz="1164">
                <a:solidFill>
                  <a:srgbClr val="01AFD1"/>
                </a:solidFill>
                <a:latin typeface="Arial"/>
                <a:ea typeface="Arial"/>
                <a:cs typeface="Arial"/>
                <a:sym typeface="Arial"/>
              </a:rPr>
              <a:t>:</a:t>
            </a:r>
            <a:endParaRPr sz="1164">
              <a:solidFill>
                <a:srgbClr val="01AFD1"/>
              </a:solidFill>
              <a:latin typeface="Arial"/>
              <a:ea typeface="Arial"/>
              <a:cs typeface="Arial"/>
              <a:sym typeface="Arial"/>
            </a:endParaRPr>
          </a:p>
          <a:p>
            <a:pPr indent="-302543" lvl="1" marL="914400" rtl="0" algn="l">
              <a:lnSpc>
                <a:spcPct val="95000"/>
              </a:lnSpc>
              <a:spcBef>
                <a:spcPts val="0"/>
              </a:spcBef>
              <a:spcAft>
                <a:spcPts val="0"/>
              </a:spcAft>
              <a:buClr>
                <a:srgbClr val="01AFD1"/>
              </a:buClr>
              <a:buSzPts val="1164"/>
              <a:buFont typeface="Arial"/>
              <a:buChar char="○"/>
            </a:pPr>
            <a:r>
              <a:rPr lang="en-GB" sz="1164">
                <a:solidFill>
                  <a:srgbClr val="01AFD1"/>
                </a:solidFill>
                <a:latin typeface="Arial"/>
                <a:ea typeface="Arial"/>
                <a:cs typeface="Arial"/>
                <a:sym typeface="Arial"/>
              </a:rPr>
              <a:t>Focus on age group 30-39, highlight positive feedback.</a:t>
            </a:r>
            <a:endParaRPr sz="1164">
              <a:solidFill>
                <a:srgbClr val="01AFD1"/>
              </a:solidFill>
              <a:latin typeface="Arial"/>
              <a:ea typeface="Arial"/>
              <a:cs typeface="Arial"/>
              <a:sym typeface="Arial"/>
            </a:endParaRPr>
          </a:p>
          <a:p>
            <a:pPr indent="-302543" lvl="1" marL="914400" rtl="0" algn="l">
              <a:lnSpc>
                <a:spcPct val="95000"/>
              </a:lnSpc>
              <a:spcBef>
                <a:spcPts val="0"/>
              </a:spcBef>
              <a:spcAft>
                <a:spcPts val="0"/>
              </a:spcAft>
              <a:buClr>
                <a:srgbClr val="01AFD1"/>
              </a:buClr>
              <a:buSzPts val="1164"/>
              <a:buFont typeface="Arial"/>
              <a:buChar char="○"/>
            </a:pPr>
            <a:r>
              <a:rPr lang="en-GB" sz="1164">
                <a:solidFill>
                  <a:srgbClr val="01AFD1"/>
                </a:solidFill>
                <a:latin typeface="Arial"/>
                <a:ea typeface="Arial"/>
                <a:cs typeface="Arial"/>
                <a:sym typeface="Arial"/>
              </a:rPr>
              <a:t>Develop strategies to engage the under-20 age group.</a:t>
            </a:r>
            <a:endParaRPr sz="1164">
              <a:solidFill>
                <a:srgbClr val="01AFD1"/>
              </a:solidFill>
              <a:latin typeface="Arial"/>
              <a:ea typeface="Arial"/>
              <a:cs typeface="Arial"/>
              <a:sym typeface="Arial"/>
            </a:endParaRPr>
          </a:p>
          <a:p>
            <a:pPr indent="-302543" lvl="0" marL="457200" rtl="0" algn="l">
              <a:lnSpc>
                <a:spcPct val="95000"/>
              </a:lnSpc>
              <a:spcBef>
                <a:spcPts val="0"/>
              </a:spcBef>
              <a:spcAft>
                <a:spcPts val="0"/>
              </a:spcAft>
              <a:buClr>
                <a:srgbClr val="01AFD1"/>
              </a:buClr>
              <a:buSzPts val="1164"/>
              <a:buFont typeface="Arial"/>
              <a:buAutoNum type="arabicPeriod"/>
            </a:pPr>
            <a:r>
              <a:rPr b="1" lang="en-GB" sz="1164">
                <a:solidFill>
                  <a:srgbClr val="01AFD1"/>
                </a:solidFill>
                <a:latin typeface="Arial"/>
                <a:ea typeface="Arial"/>
                <a:cs typeface="Arial"/>
                <a:sym typeface="Arial"/>
              </a:rPr>
              <a:t>Product Development</a:t>
            </a:r>
            <a:r>
              <a:rPr lang="en-GB" sz="1164">
                <a:solidFill>
                  <a:srgbClr val="01AFD1"/>
                </a:solidFill>
                <a:latin typeface="Arial"/>
                <a:ea typeface="Arial"/>
                <a:cs typeface="Arial"/>
                <a:sym typeface="Arial"/>
              </a:rPr>
              <a:t>:</a:t>
            </a:r>
            <a:endParaRPr sz="1164">
              <a:solidFill>
                <a:srgbClr val="01AFD1"/>
              </a:solidFill>
              <a:latin typeface="Arial"/>
              <a:ea typeface="Arial"/>
              <a:cs typeface="Arial"/>
              <a:sym typeface="Arial"/>
            </a:endParaRPr>
          </a:p>
          <a:p>
            <a:pPr indent="-302543" lvl="1" marL="914400" rtl="0" algn="l">
              <a:lnSpc>
                <a:spcPct val="95000"/>
              </a:lnSpc>
              <a:spcBef>
                <a:spcPts val="0"/>
              </a:spcBef>
              <a:spcAft>
                <a:spcPts val="0"/>
              </a:spcAft>
              <a:buClr>
                <a:srgbClr val="01AFD1"/>
              </a:buClr>
              <a:buSzPts val="1164"/>
              <a:buFont typeface="Arial"/>
              <a:buChar char="○"/>
            </a:pPr>
            <a:r>
              <a:rPr lang="en-GB" sz="1164">
                <a:solidFill>
                  <a:srgbClr val="01AFD1"/>
                </a:solidFill>
                <a:latin typeface="Arial"/>
                <a:ea typeface="Arial"/>
                <a:cs typeface="Arial"/>
                <a:sym typeface="Arial"/>
              </a:rPr>
              <a:t>Enhance and promote high-rated products in popular departments.</a:t>
            </a:r>
            <a:endParaRPr sz="1164">
              <a:solidFill>
                <a:srgbClr val="01AFD1"/>
              </a:solidFill>
              <a:latin typeface="Arial"/>
              <a:ea typeface="Arial"/>
              <a:cs typeface="Arial"/>
              <a:sym typeface="Arial"/>
            </a:endParaRPr>
          </a:p>
          <a:p>
            <a:pPr indent="-302543" lvl="1" marL="914400" rtl="0" algn="l">
              <a:lnSpc>
                <a:spcPct val="95000"/>
              </a:lnSpc>
              <a:spcBef>
                <a:spcPts val="0"/>
              </a:spcBef>
              <a:spcAft>
                <a:spcPts val="0"/>
              </a:spcAft>
              <a:buClr>
                <a:srgbClr val="01AFD1"/>
              </a:buClr>
              <a:buSzPts val="1164"/>
              <a:buFont typeface="Arial"/>
              <a:buChar char="○"/>
            </a:pPr>
            <a:r>
              <a:rPr lang="en-GB" sz="1164">
                <a:solidFill>
                  <a:srgbClr val="01AFD1"/>
                </a:solidFill>
                <a:latin typeface="Arial"/>
                <a:ea typeface="Arial"/>
                <a:cs typeface="Arial"/>
                <a:sym typeface="Arial"/>
              </a:rPr>
              <a:t>Address issues in departments with higher negative sentiment.</a:t>
            </a:r>
            <a:endParaRPr sz="1164">
              <a:solidFill>
                <a:srgbClr val="01AFD1"/>
              </a:solidFill>
              <a:latin typeface="Arial"/>
              <a:ea typeface="Arial"/>
              <a:cs typeface="Arial"/>
              <a:sym typeface="Arial"/>
            </a:endParaRPr>
          </a:p>
          <a:p>
            <a:pPr indent="-302543" lvl="0" marL="457200" rtl="0" algn="l">
              <a:lnSpc>
                <a:spcPct val="95000"/>
              </a:lnSpc>
              <a:spcBef>
                <a:spcPts val="0"/>
              </a:spcBef>
              <a:spcAft>
                <a:spcPts val="0"/>
              </a:spcAft>
              <a:buClr>
                <a:srgbClr val="01AFD1"/>
              </a:buClr>
              <a:buSzPts val="1164"/>
              <a:buFont typeface="Arial"/>
              <a:buAutoNum type="arabicPeriod"/>
            </a:pPr>
            <a:r>
              <a:rPr b="1" lang="en-GB" sz="1164">
                <a:solidFill>
                  <a:srgbClr val="01AFD1"/>
                </a:solidFill>
                <a:latin typeface="Arial"/>
                <a:ea typeface="Arial"/>
                <a:cs typeface="Arial"/>
                <a:sym typeface="Arial"/>
              </a:rPr>
              <a:t>Customer Engagement</a:t>
            </a:r>
            <a:r>
              <a:rPr lang="en-GB" sz="1164">
                <a:solidFill>
                  <a:srgbClr val="01AFD1"/>
                </a:solidFill>
                <a:latin typeface="Arial"/>
                <a:ea typeface="Arial"/>
                <a:cs typeface="Arial"/>
                <a:sym typeface="Arial"/>
              </a:rPr>
              <a:t>:</a:t>
            </a:r>
            <a:endParaRPr sz="1164">
              <a:solidFill>
                <a:srgbClr val="01AFD1"/>
              </a:solidFill>
              <a:latin typeface="Arial"/>
              <a:ea typeface="Arial"/>
              <a:cs typeface="Arial"/>
              <a:sym typeface="Arial"/>
            </a:endParaRPr>
          </a:p>
          <a:p>
            <a:pPr indent="-302543" lvl="1" marL="914400" rtl="0" algn="l">
              <a:lnSpc>
                <a:spcPct val="95000"/>
              </a:lnSpc>
              <a:spcBef>
                <a:spcPts val="0"/>
              </a:spcBef>
              <a:spcAft>
                <a:spcPts val="0"/>
              </a:spcAft>
              <a:buClr>
                <a:srgbClr val="01AFD1"/>
              </a:buClr>
              <a:buSzPts val="1164"/>
              <a:buFont typeface="Arial"/>
              <a:buChar char="○"/>
            </a:pPr>
            <a:r>
              <a:rPr lang="en-GB" sz="1164">
                <a:solidFill>
                  <a:srgbClr val="01AFD1"/>
                </a:solidFill>
                <a:latin typeface="Arial"/>
                <a:ea typeface="Arial"/>
                <a:cs typeface="Arial"/>
                <a:sym typeface="Arial"/>
              </a:rPr>
              <a:t>Encourage detailed reviews from customers.</a:t>
            </a:r>
            <a:endParaRPr sz="1164">
              <a:solidFill>
                <a:srgbClr val="01AFD1"/>
              </a:solidFill>
              <a:latin typeface="Arial"/>
              <a:ea typeface="Arial"/>
              <a:cs typeface="Arial"/>
              <a:sym typeface="Arial"/>
            </a:endParaRPr>
          </a:p>
          <a:p>
            <a:pPr indent="-302543" lvl="1" marL="914400" rtl="0" algn="l">
              <a:lnSpc>
                <a:spcPct val="95000"/>
              </a:lnSpc>
              <a:spcBef>
                <a:spcPts val="0"/>
              </a:spcBef>
              <a:spcAft>
                <a:spcPts val="0"/>
              </a:spcAft>
              <a:buClr>
                <a:srgbClr val="01AFD1"/>
              </a:buClr>
              <a:buSzPts val="1164"/>
              <a:buFont typeface="Arial"/>
              <a:buChar char="○"/>
            </a:pPr>
            <a:r>
              <a:rPr lang="en-GB" sz="1164">
                <a:solidFill>
                  <a:srgbClr val="01AFD1"/>
                </a:solidFill>
                <a:latin typeface="Arial"/>
                <a:ea typeface="Arial"/>
                <a:cs typeface="Arial"/>
                <a:sym typeface="Arial"/>
              </a:rPr>
              <a:t>Utilize insights from word clouds in marketing materials.</a:t>
            </a:r>
            <a:endParaRPr sz="1164">
              <a:solidFill>
                <a:srgbClr val="01AFD1"/>
              </a:solidFill>
              <a:latin typeface="Arial"/>
              <a:ea typeface="Arial"/>
              <a:cs typeface="Arial"/>
              <a:sym typeface="Arial"/>
            </a:endParaRPr>
          </a:p>
          <a:p>
            <a:pPr indent="0" lvl="0" marL="0" rtl="0" algn="l">
              <a:lnSpc>
                <a:spcPct val="95000"/>
              </a:lnSpc>
              <a:spcBef>
                <a:spcPts val="1200"/>
              </a:spcBef>
              <a:spcAft>
                <a:spcPts val="0"/>
              </a:spcAft>
              <a:buSzPts val="605"/>
              <a:buNone/>
            </a:pPr>
            <a:r>
              <a:rPr b="1" lang="en-GB" sz="1105">
                <a:solidFill>
                  <a:schemeClr val="accent3"/>
                </a:solidFill>
                <a:latin typeface="Arial"/>
                <a:ea typeface="Arial"/>
                <a:cs typeface="Arial"/>
                <a:sym typeface="Arial"/>
              </a:rPr>
              <a:t>C</a:t>
            </a:r>
            <a:r>
              <a:rPr b="1" lang="en-GB" sz="1405">
                <a:solidFill>
                  <a:schemeClr val="accent3"/>
                </a:solidFill>
                <a:latin typeface="Arial"/>
                <a:ea typeface="Arial"/>
                <a:cs typeface="Arial"/>
                <a:sym typeface="Arial"/>
              </a:rPr>
              <a:t>onclusion:</a:t>
            </a:r>
            <a:endParaRPr b="1" sz="1405">
              <a:solidFill>
                <a:schemeClr val="accent3"/>
              </a:solidFill>
              <a:latin typeface="Arial"/>
              <a:ea typeface="Arial"/>
              <a:cs typeface="Arial"/>
              <a:sym typeface="Arial"/>
            </a:endParaRPr>
          </a:p>
          <a:p>
            <a:pPr indent="-317817" lvl="0" marL="457200" rtl="0" algn="l">
              <a:lnSpc>
                <a:spcPct val="95000"/>
              </a:lnSpc>
              <a:spcBef>
                <a:spcPts val="1200"/>
              </a:spcBef>
              <a:spcAft>
                <a:spcPts val="0"/>
              </a:spcAft>
              <a:buClr>
                <a:schemeClr val="accent3"/>
              </a:buClr>
              <a:buSzPts val="1405"/>
              <a:buFont typeface="Arial"/>
              <a:buChar char="●"/>
            </a:pPr>
            <a:r>
              <a:rPr b="1" lang="en-GB" sz="1405">
                <a:solidFill>
                  <a:schemeClr val="accent3"/>
                </a:solidFill>
                <a:latin typeface="Arial"/>
                <a:ea typeface="Arial"/>
                <a:cs typeface="Arial"/>
                <a:sym typeface="Arial"/>
              </a:rPr>
              <a:t>The project offers valuable insights for improving product offerings, customer satisfaction, and marketing strategies through advanced analytics and NLP techniques.</a:t>
            </a:r>
            <a:endParaRPr b="1" sz="1405">
              <a:solidFill>
                <a:schemeClr val="accent3"/>
              </a:solidFill>
              <a:latin typeface="Arial"/>
              <a:ea typeface="Arial"/>
              <a:cs typeface="Arial"/>
              <a:sym typeface="Arial"/>
            </a:endParaRPr>
          </a:p>
          <a:p>
            <a:pPr indent="0" lvl="0" marL="0" rtl="0" algn="l">
              <a:lnSpc>
                <a:spcPct val="95000"/>
              </a:lnSpc>
              <a:spcBef>
                <a:spcPts val="1200"/>
              </a:spcBef>
              <a:spcAft>
                <a:spcPts val="0"/>
              </a:spcAft>
              <a:buSzPts val="605"/>
              <a:buNone/>
            </a:pPr>
            <a:r>
              <a:t/>
            </a:r>
            <a:endParaRPr sz="1164">
              <a:solidFill>
                <a:srgbClr val="01AFD1"/>
              </a:solidFill>
              <a:latin typeface="Arial"/>
              <a:ea typeface="Arial"/>
              <a:cs typeface="Arial"/>
              <a:sym typeface="Arial"/>
            </a:endParaRPr>
          </a:p>
          <a:p>
            <a:pPr indent="0" lvl="0" marL="0" rtl="0" algn="l">
              <a:lnSpc>
                <a:spcPct val="95000"/>
              </a:lnSpc>
              <a:spcBef>
                <a:spcPts val="1200"/>
              </a:spcBef>
              <a:spcAft>
                <a:spcPts val="1200"/>
              </a:spcAft>
              <a:buSzPts val="605"/>
              <a:buNone/>
            </a:pPr>
            <a:r>
              <a:t/>
            </a:r>
            <a:endParaRPr sz="1549">
              <a:solidFill>
                <a:srgbClr val="01AFD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Confusion Matrix</a:t>
            </a:r>
            <a:endParaRPr/>
          </a:p>
        </p:txBody>
      </p:sp>
      <p:sp>
        <p:nvSpPr>
          <p:cNvPr id="78" name="Google Shape;78;p1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9" name="Google Shape;79;p16"/>
          <p:cNvPicPr preferRelativeResize="0"/>
          <p:nvPr/>
        </p:nvPicPr>
        <p:blipFill>
          <a:blip r:embed="rId3">
            <a:alphaModFix/>
          </a:blip>
          <a:stretch>
            <a:fillRect/>
          </a:stretch>
        </p:blipFill>
        <p:spPr>
          <a:xfrm>
            <a:off x="311700" y="1161075"/>
            <a:ext cx="8520600" cy="3480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Bar Chart Representing Matrix </a:t>
            </a:r>
            <a:endParaRPr/>
          </a:p>
        </p:txBody>
      </p:sp>
      <p:sp>
        <p:nvSpPr>
          <p:cNvPr id="85" name="Google Shape;85;p17"/>
          <p:cNvSpPr txBox="1"/>
          <p:nvPr>
            <p:ph idx="1" type="body"/>
          </p:nvPr>
        </p:nvSpPr>
        <p:spPr>
          <a:xfrm>
            <a:off x="311700" y="1034725"/>
            <a:ext cx="8520600" cy="353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7"/>
          <p:cNvPicPr preferRelativeResize="0"/>
          <p:nvPr/>
        </p:nvPicPr>
        <p:blipFill>
          <a:blip r:embed="rId3">
            <a:alphaModFix/>
          </a:blip>
          <a:stretch>
            <a:fillRect/>
          </a:stretch>
        </p:blipFill>
        <p:spPr>
          <a:xfrm>
            <a:off x="311700" y="1034725"/>
            <a:ext cx="8520600" cy="3534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490250" y="526350"/>
            <a:ext cx="79818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Key Findings from Power BI Report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nvSpPr>
        <p:spPr>
          <a:xfrm>
            <a:off x="0" y="0"/>
            <a:ext cx="9144000" cy="3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GB" sz="4100">
                <a:solidFill>
                  <a:schemeClr val="accent3"/>
                </a:solidFill>
                <a:latin typeface="Playfair Display"/>
                <a:ea typeface="Playfair Display"/>
                <a:cs typeface="Playfair Display"/>
                <a:sym typeface="Playfair Display"/>
              </a:rPr>
              <a:t>Sentiment Analysis by Demographics</a:t>
            </a:r>
            <a:endParaRPr sz="4100">
              <a:solidFill>
                <a:schemeClr val="accent3"/>
              </a:solidFill>
              <a:latin typeface="Playfair Display"/>
              <a:ea typeface="Playfair Display"/>
              <a:cs typeface="Playfair Display"/>
              <a:sym typeface="Playfair Display"/>
            </a:endParaRPr>
          </a:p>
          <a:p>
            <a:pPr indent="0" lvl="0" marL="0" rtl="0" algn="l">
              <a:lnSpc>
                <a:spcPct val="115000"/>
              </a:lnSpc>
              <a:spcBef>
                <a:spcPts val="1200"/>
              </a:spcBef>
              <a:spcAft>
                <a:spcPts val="200"/>
              </a:spcAft>
              <a:buNone/>
            </a:pPr>
            <a:r>
              <a:rPr b="1" lang="en-GB" sz="2100">
                <a:solidFill>
                  <a:schemeClr val="dk2"/>
                </a:solidFill>
              </a:rPr>
              <a:t>Demographic Insights</a:t>
            </a:r>
            <a:r>
              <a:rPr lang="en-GB" sz="2100">
                <a:solidFill>
                  <a:schemeClr val="dk2"/>
                </a:solidFill>
              </a:rPr>
              <a:t>: Our analysis revealed significant insights into customer demographics and their behavior. The 30-39 age group showed the highest engagement and satisfaction levels, with detailed reviews and positive sentiments. In contrast, the under-20 age group exhibited lower engagement and less positive sentiment. These insights suggest focusing marketing efforts on the 30-39 age group while developing strategies to increase engagement among younger customers.</a:t>
            </a:r>
            <a:endParaRPr sz="21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nvSpPr>
        <p:spPr>
          <a:xfrm>
            <a:off x="0" y="0"/>
            <a:ext cx="9144000" cy="468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GB" sz="5100">
                <a:solidFill>
                  <a:schemeClr val="accent3"/>
                </a:solidFill>
                <a:latin typeface="Playfair Display"/>
                <a:ea typeface="Playfair Display"/>
                <a:cs typeface="Playfair Display"/>
                <a:sym typeface="Playfair Display"/>
              </a:rPr>
              <a:t>Sentiment Analysi</a:t>
            </a:r>
            <a:r>
              <a:rPr lang="en-GB" sz="5100">
                <a:solidFill>
                  <a:schemeClr val="accent3"/>
                </a:solidFill>
                <a:latin typeface="Playfair Display"/>
                <a:ea typeface="Playfair Display"/>
                <a:cs typeface="Playfair Display"/>
                <a:sym typeface="Playfair Display"/>
              </a:rPr>
              <a:t>s by Demographics</a:t>
            </a:r>
            <a:endParaRPr sz="5100">
              <a:solidFill>
                <a:schemeClr val="accent3"/>
              </a:solidFill>
              <a:latin typeface="Playfair Display"/>
              <a:ea typeface="Playfair Display"/>
              <a:cs typeface="Playfair Display"/>
              <a:sym typeface="Playfair Display"/>
            </a:endParaRPr>
          </a:p>
          <a:p>
            <a:pPr indent="0" lvl="0" marL="0" rtl="0" algn="l">
              <a:lnSpc>
                <a:spcPct val="115000"/>
              </a:lnSpc>
              <a:spcBef>
                <a:spcPts val="1200"/>
              </a:spcBef>
              <a:spcAft>
                <a:spcPts val="0"/>
              </a:spcAft>
              <a:buNone/>
            </a:pPr>
            <a:r>
              <a:rPr b="1" lang="en-GB" sz="1100">
                <a:solidFill>
                  <a:schemeClr val="dk2"/>
                </a:solidFill>
              </a:rPr>
              <a:t> </a:t>
            </a:r>
            <a:endParaRPr sz="1100">
              <a:solidFill>
                <a:schemeClr val="dk2"/>
              </a:solidFill>
            </a:endParaRPr>
          </a:p>
          <a:p>
            <a:pPr indent="0" lvl="0" marL="0" rtl="0" algn="l">
              <a:lnSpc>
                <a:spcPct val="115000"/>
              </a:lnSpc>
              <a:spcBef>
                <a:spcPts val="1200"/>
              </a:spcBef>
              <a:spcAft>
                <a:spcPts val="1200"/>
              </a:spcAft>
              <a:buNone/>
            </a:pPr>
            <a:r>
              <a:rPr b="1" lang="en-GB" sz="1600">
                <a:solidFill>
                  <a:schemeClr val="dk2"/>
                </a:solidFill>
              </a:rPr>
              <a:t> </a:t>
            </a:r>
            <a:r>
              <a:rPr b="1" lang="en-GB" sz="2000">
                <a:solidFill>
                  <a:schemeClr val="dk2"/>
                </a:solidFill>
              </a:rPr>
              <a:t>Review Length and Sentiment Analysis</a:t>
            </a:r>
            <a:r>
              <a:rPr lang="en-GB" sz="2000">
                <a:solidFill>
                  <a:schemeClr val="dk2"/>
                </a:solidFill>
              </a:rPr>
              <a:t>: Detailed review length analysis indicated that customers in the 30-39 age group tend to write longer, more informative reviews, particularly in the Outerwear and Dresses divisions. Sentiment analysis further highlighted that common positive attributes include "fit," "quality," "comfortable," and "stylish." These findings emphasize the importance of maintaining high standards in these areas and using them as key selling points in marketing materials.</a:t>
            </a:r>
            <a:endParaRPr sz="24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nvSpPr>
        <p:spPr>
          <a:xfrm>
            <a:off x="0" y="0"/>
            <a:ext cx="9144000" cy="532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GB" sz="1300">
                <a:solidFill>
                  <a:schemeClr val="dk2"/>
                </a:solidFill>
              </a:rPr>
              <a:t>Key Insights</a:t>
            </a:r>
            <a:endParaRPr b="1" sz="1300">
              <a:solidFill>
                <a:schemeClr val="dk2"/>
              </a:solidFill>
            </a:endParaRPr>
          </a:p>
          <a:p>
            <a:pPr indent="0" lvl="0" marL="0" marR="0" rtl="0" algn="ctr">
              <a:lnSpc>
                <a:spcPct val="100000"/>
              </a:lnSpc>
              <a:spcBef>
                <a:spcPts val="400"/>
              </a:spcBef>
              <a:spcAft>
                <a:spcPts val="0"/>
              </a:spcAft>
              <a:buNone/>
            </a:pPr>
            <a:r>
              <a:rPr lang="en-GB" sz="5100">
                <a:solidFill>
                  <a:schemeClr val="accent3"/>
                </a:solidFill>
                <a:latin typeface="Playfair Display"/>
                <a:ea typeface="Playfair Display"/>
                <a:cs typeface="Playfair Display"/>
                <a:sym typeface="Playfair Display"/>
              </a:rPr>
              <a:t>Sentiment Analysis by </a:t>
            </a:r>
            <a:r>
              <a:rPr lang="en-GB" sz="5100">
                <a:solidFill>
                  <a:schemeClr val="accent3"/>
                </a:solidFill>
                <a:latin typeface="Playfair Display"/>
                <a:ea typeface="Playfair Display"/>
                <a:cs typeface="Playfair Display"/>
                <a:sym typeface="Playfair Display"/>
              </a:rPr>
              <a:t>Demographics</a:t>
            </a:r>
            <a:endParaRPr sz="5100">
              <a:solidFill>
                <a:schemeClr val="accent3"/>
              </a:solidFill>
              <a:latin typeface="Playfair Display"/>
              <a:ea typeface="Playfair Display"/>
              <a:cs typeface="Playfair Display"/>
              <a:sym typeface="Playfair Display"/>
            </a:endParaRPr>
          </a:p>
          <a:p>
            <a:pPr indent="0" lvl="0" marL="0" rtl="0" algn="l">
              <a:lnSpc>
                <a:spcPct val="115000"/>
              </a:lnSpc>
              <a:spcBef>
                <a:spcPts val="1200"/>
              </a:spcBef>
              <a:spcAft>
                <a:spcPts val="0"/>
              </a:spcAft>
              <a:buNone/>
            </a:pPr>
            <a:r>
              <a:rPr b="1" lang="en-GB" sz="1100">
                <a:solidFill>
                  <a:schemeClr val="dk2"/>
                </a:solidFill>
              </a:rPr>
              <a:t> </a:t>
            </a:r>
            <a:endParaRPr sz="1100">
              <a:solidFill>
                <a:schemeClr val="dk2"/>
              </a:solidFill>
            </a:endParaRPr>
          </a:p>
          <a:p>
            <a:pPr indent="0" lvl="0" marL="0" rtl="0" algn="l">
              <a:lnSpc>
                <a:spcPct val="115000"/>
              </a:lnSpc>
              <a:spcBef>
                <a:spcPts val="1200"/>
              </a:spcBef>
              <a:spcAft>
                <a:spcPts val="200"/>
              </a:spcAft>
              <a:buNone/>
            </a:pPr>
            <a:r>
              <a:rPr b="1" lang="en-GB" sz="2000">
                <a:solidFill>
                  <a:schemeClr val="dk2"/>
                </a:solidFill>
              </a:rPr>
              <a:t>Positive</a:t>
            </a:r>
            <a:r>
              <a:rPr b="1" lang="en-GB" sz="2000">
                <a:solidFill>
                  <a:schemeClr val="dk2"/>
                </a:solidFill>
              </a:rPr>
              <a:t> Feedback Distribution and Department Performance</a:t>
            </a:r>
            <a:r>
              <a:rPr lang="en-GB" sz="2000">
                <a:solidFill>
                  <a:schemeClr val="dk2"/>
                </a:solidFill>
              </a:rPr>
              <a:t>: The analysis of positive feedback distribution across departments showed that Tops and Dresses received the highest positive feedback, indicating high customer satisfaction. Conversely, departments like Shoes and Accessories had higher instances of negative sentiment, suggesting areas for improvement. Promoting high-rated products in well-performing departments and addressing issues in lower-performing ones can enhance overall customer satisfaction and drive sales.</a:t>
            </a:r>
            <a:endParaRPr sz="24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