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3" r:id="rId3"/>
    <p:sldId id="258" r:id="rId4"/>
    <p:sldId id="259" r:id="rId5"/>
    <p:sldId id="271" r:id="rId6"/>
    <p:sldId id="263" r:id="rId7"/>
    <p:sldId id="275" r:id="rId8"/>
    <p:sldId id="257" r:id="rId9"/>
    <p:sldId id="274" r:id="rId10"/>
    <p:sldId id="264" r:id="rId11"/>
    <p:sldId id="265" r:id="rId12"/>
    <p:sldId id="266" r:id="rId13"/>
    <p:sldId id="267" r:id="rId14"/>
    <p:sldId id="277" r:id="rId15"/>
    <p:sldId id="269" r:id="rId16"/>
    <p:sldId id="278" r:id="rId17"/>
    <p:sldId id="279" r:id="rId18"/>
    <p:sldId id="280" r:id="rId19"/>
    <p:sldId id="281" r:id="rId20"/>
    <p:sldId id="287" r:id="rId21"/>
    <p:sldId id="270"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HK Grotesk Medium" panose="020B0604020202020204" charset="0"/>
      <p:regular r:id="rId29"/>
    </p:embeddedFont>
    <p:embeddedFont>
      <p:font typeface="HK Grotesk Medium Bold" panose="020B0604020202020204"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9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autoAdjust="0"/>
    <p:restoredTop sz="94669" autoAdjust="0"/>
  </p:normalViewPr>
  <p:slideViewPr>
    <p:cSldViewPr>
      <p:cViewPr varScale="1">
        <p:scale>
          <a:sx n="55" d="100"/>
          <a:sy n="55" d="100"/>
        </p:scale>
        <p:origin x="47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1044689" y="1562100"/>
            <a:ext cx="6786111" cy="7494389"/>
            <a:chOff x="2458688" y="1589813"/>
            <a:chExt cx="11204633" cy="9992517"/>
          </a:xfrm>
        </p:grpSpPr>
        <p:sp>
          <p:nvSpPr>
            <p:cNvPr id="4" name="TextBox 4"/>
            <p:cNvSpPr txBox="1"/>
            <p:nvPr/>
          </p:nvSpPr>
          <p:spPr>
            <a:xfrm>
              <a:off x="2493001" y="1589813"/>
              <a:ext cx="11170320" cy="3629797"/>
            </a:xfrm>
            <a:prstGeom prst="rect">
              <a:avLst/>
            </a:prstGeom>
          </p:spPr>
          <p:txBody>
            <a:bodyPr wrap="square" lIns="0" tIns="0" rIns="0" bIns="0" rtlCol="0" anchor="t">
              <a:spAutoFit/>
            </a:bodyPr>
            <a:lstStyle/>
            <a:p>
              <a:pPr>
                <a:lnSpc>
                  <a:spcPts val="10800"/>
                </a:lnSpc>
              </a:pPr>
              <a:r>
                <a:rPr lang="en-US" sz="8000" b="1" i="0" u="none" strike="noStrike" dirty="0">
                  <a:solidFill>
                    <a:srgbClr val="000000"/>
                  </a:solidFill>
                  <a:effectLst/>
                  <a:latin typeface="Calibri Light" panose="020F0302020204030204" pitchFamily="34" charset="0"/>
                </a:rPr>
                <a:t>Brain Stroke Prediction </a:t>
              </a:r>
              <a:endParaRPr lang="en-US" sz="8000" b="1" dirty="0">
                <a:solidFill>
                  <a:srgbClr val="000000"/>
                </a:solidFill>
                <a:latin typeface="HK Grotesk Medium Bold"/>
              </a:endParaRPr>
            </a:p>
          </p:txBody>
        </p:sp>
        <p:sp>
          <p:nvSpPr>
            <p:cNvPr id="5" name="TextBox 5"/>
            <p:cNvSpPr txBox="1"/>
            <p:nvPr/>
          </p:nvSpPr>
          <p:spPr>
            <a:xfrm>
              <a:off x="4094280" y="6140935"/>
              <a:ext cx="5284219" cy="743623"/>
            </a:xfrm>
            <a:prstGeom prst="rect">
              <a:avLst/>
            </a:prstGeom>
          </p:spPr>
          <p:txBody>
            <a:bodyPr wrap="square" lIns="0" tIns="0" rIns="0" bIns="0" rtlCol="0" anchor="t">
              <a:spAutoFit/>
            </a:bodyPr>
            <a:lstStyle/>
            <a:p>
              <a:pPr>
                <a:lnSpc>
                  <a:spcPts val="4200"/>
                </a:lnSpc>
              </a:pPr>
              <a:r>
                <a:rPr lang="en-US" sz="4000" b="1" dirty="0">
                  <a:solidFill>
                    <a:srgbClr val="E46232"/>
                  </a:solidFill>
                </a:rPr>
                <a:t>Presented By</a:t>
              </a:r>
            </a:p>
          </p:txBody>
        </p:sp>
        <p:sp>
          <p:nvSpPr>
            <p:cNvPr id="6" name="TextBox 6"/>
            <p:cNvSpPr txBox="1"/>
            <p:nvPr/>
          </p:nvSpPr>
          <p:spPr>
            <a:xfrm>
              <a:off x="2458688" y="7889012"/>
              <a:ext cx="8555405" cy="3693318"/>
            </a:xfrm>
            <a:prstGeom prst="rect">
              <a:avLst/>
            </a:prstGeom>
          </p:spPr>
          <p:txBody>
            <a:bodyPr wrap="square" lIns="0" tIns="0" rIns="0" bIns="0" rtlCol="0" anchor="t">
              <a:spAutoFit/>
            </a:bodyPr>
            <a:lstStyle/>
            <a:p>
              <a:pPr algn="ctr" rtl="0" fontAlgn="base"/>
              <a:r>
                <a:rPr lang="en-US" sz="3600" i="0" u="none" strike="noStrike" dirty="0">
                  <a:solidFill>
                    <a:srgbClr val="000000"/>
                  </a:solidFill>
                  <a:effectLst/>
                </a:rPr>
                <a:t>Bharath </a:t>
              </a:r>
              <a:r>
                <a:rPr lang="en-US" sz="3600" i="0" u="none" strike="noStrike" dirty="0" err="1">
                  <a:solidFill>
                    <a:srgbClr val="000000"/>
                  </a:solidFill>
                  <a:effectLst/>
                </a:rPr>
                <a:t>Dharavath</a:t>
              </a:r>
              <a:r>
                <a:rPr lang="en-US" sz="3600" i="0" u="none" strike="noStrike" dirty="0">
                  <a:solidFill>
                    <a:srgbClr val="000000"/>
                  </a:solidFill>
                  <a:effectLst/>
                </a:rPr>
                <a:t>​</a:t>
              </a:r>
            </a:p>
            <a:p>
              <a:pPr algn="ctr" rtl="0" fontAlgn="base"/>
              <a:r>
                <a:rPr lang="en-US" sz="3600" i="0" u="none" strike="noStrike" dirty="0">
                  <a:solidFill>
                    <a:srgbClr val="000000"/>
                  </a:solidFill>
                  <a:effectLst/>
                </a:rPr>
                <a:t>Chandana </a:t>
              </a:r>
              <a:r>
                <a:rPr lang="en-US" sz="3600" i="0" u="none" strike="noStrike" dirty="0" err="1">
                  <a:solidFill>
                    <a:srgbClr val="000000"/>
                  </a:solidFill>
                  <a:effectLst/>
                </a:rPr>
                <a:t>Dokkadi</a:t>
              </a:r>
              <a:r>
                <a:rPr lang="en-US" sz="3600" i="0" u="none" strike="noStrike" dirty="0">
                  <a:solidFill>
                    <a:srgbClr val="000000"/>
                  </a:solidFill>
                  <a:effectLst/>
                </a:rPr>
                <a:t>​</a:t>
              </a:r>
            </a:p>
            <a:p>
              <a:pPr algn="ctr" rtl="0" fontAlgn="base"/>
              <a:r>
                <a:rPr lang="en-US" sz="3600" i="0" u="none" strike="noStrike" dirty="0">
                  <a:solidFill>
                    <a:srgbClr val="000000"/>
                  </a:solidFill>
                  <a:effectLst/>
                </a:rPr>
                <a:t>Mamatha </a:t>
              </a:r>
              <a:r>
                <a:rPr lang="en-US" sz="3600" i="0" u="none" strike="noStrike" dirty="0" err="1">
                  <a:solidFill>
                    <a:srgbClr val="000000"/>
                  </a:solidFill>
                  <a:effectLst/>
                </a:rPr>
                <a:t>Nenavath</a:t>
              </a:r>
              <a:r>
                <a:rPr lang="en-US" sz="3600" i="0" u="none" strike="noStrike" dirty="0">
                  <a:solidFill>
                    <a:srgbClr val="000000"/>
                  </a:solidFill>
                  <a:effectLst/>
                </a:rPr>
                <a:t>​</a:t>
              </a:r>
            </a:p>
            <a:p>
              <a:pPr algn="ctr" rtl="0" fontAlgn="base"/>
              <a:r>
                <a:rPr lang="en-US" sz="3600" i="0" u="none" strike="noStrike" dirty="0" err="1">
                  <a:solidFill>
                    <a:srgbClr val="000000"/>
                  </a:solidFill>
                  <a:effectLst/>
                </a:rPr>
                <a:t>Paweena</a:t>
              </a:r>
              <a:r>
                <a:rPr lang="en-US" sz="3600" i="0" u="none" strike="noStrike" dirty="0">
                  <a:solidFill>
                    <a:srgbClr val="000000"/>
                  </a:solidFill>
                  <a:effectLst/>
                </a:rPr>
                <a:t> </a:t>
              </a:r>
              <a:r>
                <a:rPr lang="en-US" sz="3600" i="0" u="none" strike="noStrike" dirty="0" err="1">
                  <a:solidFill>
                    <a:srgbClr val="000000"/>
                  </a:solidFill>
                  <a:effectLst/>
                </a:rPr>
                <a:t>Klincharoen</a:t>
              </a:r>
              <a:r>
                <a:rPr lang="en-US" sz="3600" i="0" u="none" strike="noStrike" dirty="0">
                  <a:solidFill>
                    <a:srgbClr val="000000"/>
                  </a:solidFill>
                  <a:effectLst/>
                </a:rPr>
                <a:t>​</a:t>
              </a:r>
            </a:p>
            <a:p>
              <a:pPr algn="ctr" rtl="0" fontAlgn="base"/>
              <a:r>
                <a:rPr lang="en-US" sz="3600" i="0" u="none" strike="noStrike" dirty="0" err="1">
                  <a:solidFill>
                    <a:srgbClr val="000000"/>
                  </a:solidFill>
                  <a:effectLst/>
                </a:rPr>
                <a:t>Srivalli</a:t>
              </a:r>
              <a:r>
                <a:rPr lang="en-US" sz="3600" i="0" u="none" strike="noStrike" dirty="0">
                  <a:solidFill>
                    <a:srgbClr val="000000"/>
                  </a:solidFill>
                  <a:effectLst/>
                </a:rPr>
                <a:t> </a:t>
              </a:r>
              <a:r>
                <a:rPr lang="en-US" sz="3600" i="0" u="none" strike="noStrike" dirty="0" err="1">
                  <a:solidFill>
                    <a:srgbClr val="000000"/>
                  </a:solidFill>
                  <a:effectLst/>
                </a:rPr>
                <a:t>Adigarla</a:t>
              </a:r>
              <a:endParaRPr lang="en-US" sz="3600" i="0" u="none" strike="noStrike" dirty="0">
                <a:solidFill>
                  <a:srgbClr val="000000"/>
                </a:solidFill>
                <a:effectLst/>
              </a:endParaRPr>
            </a:p>
          </p:txBody>
        </p:sp>
      </p:grpSp>
      <p:pic>
        <p:nvPicPr>
          <p:cNvPr id="8" name="Picture 7" descr="A jellyfish in the water&#10;&#10;Description automatically generated with low confidence">
            <a:extLst>
              <a:ext uri="{FF2B5EF4-FFF2-40B4-BE49-F238E27FC236}">
                <a16:creationId xmlns:a16="http://schemas.microsoft.com/office/drawing/2014/main" id="{46C8064F-7907-4504-4CFE-51EB2ECB6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300"/>
            <a:ext cx="9829800" cy="10401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23BB-2071-9D57-8865-B993E7350D29}"/>
              </a:ext>
            </a:extLst>
          </p:cNvPr>
          <p:cNvSpPr>
            <a:spLocks noGrp="1"/>
          </p:cNvSpPr>
          <p:nvPr>
            <p:ph type="title"/>
          </p:nvPr>
        </p:nvSpPr>
        <p:spPr/>
        <p:txBody>
          <a:bodyPr/>
          <a:lstStyle/>
          <a:p>
            <a:r>
              <a:rPr lang="en-IN" dirty="0"/>
              <a:t>Model Building- Logistic Regression</a:t>
            </a:r>
          </a:p>
        </p:txBody>
      </p:sp>
      <p:sp>
        <p:nvSpPr>
          <p:cNvPr id="3" name="Content Placeholder 2">
            <a:extLst>
              <a:ext uri="{FF2B5EF4-FFF2-40B4-BE49-F238E27FC236}">
                <a16:creationId xmlns:a16="http://schemas.microsoft.com/office/drawing/2014/main" id="{20B82469-FC09-B4CF-C200-6EEF190C9505}"/>
              </a:ext>
            </a:extLst>
          </p:cNvPr>
          <p:cNvSpPr>
            <a:spLocks noGrp="1"/>
          </p:cNvSpPr>
          <p:nvPr>
            <p:ph idx="1"/>
          </p:nvPr>
        </p:nvSpPr>
        <p:spPr/>
        <p:txBody>
          <a:bodyPr/>
          <a:lstStyle/>
          <a:p>
            <a:pPr marL="0" indent="0">
              <a:buNone/>
            </a:pPr>
            <a:r>
              <a:rPr lang="en-IN" dirty="0" err="1"/>
              <a:t>Knime</a:t>
            </a:r>
            <a:r>
              <a:rPr lang="en-IN" dirty="0"/>
              <a:t> Workflow:</a:t>
            </a:r>
          </a:p>
          <a:p>
            <a:r>
              <a:rPr lang="en-US" sz="2100" kern="0" dirty="0">
                <a:latin typeface="Times New Roman" panose="02020603050405020304" pitchFamily="18" charset="0"/>
              </a:rPr>
              <a:t>Logistic regression is a statistical method </a:t>
            </a:r>
          </a:p>
          <a:p>
            <a:pPr marL="0" indent="0">
              <a:buNone/>
            </a:pPr>
            <a:r>
              <a:rPr lang="en-US" sz="2100" kern="0" dirty="0">
                <a:latin typeface="Times New Roman" panose="02020603050405020304" pitchFamily="18" charset="0"/>
              </a:rPr>
              <a:t>     commonly used for classification tasks where</a:t>
            </a:r>
          </a:p>
          <a:p>
            <a:pPr marL="0" indent="0">
              <a:buNone/>
            </a:pPr>
            <a:r>
              <a:rPr lang="en-US" sz="2100" kern="0" dirty="0">
                <a:latin typeface="Times New Roman" panose="02020603050405020304" pitchFamily="18" charset="0"/>
              </a:rPr>
              <a:t>     the objective is to predict a binary outcome.</a:t>
            </a:r>
          </a:p>
          <a:p>
            <a:r>
              <a:rPr lang="en-US" sz="2100" kern="0" dirty="0">
                <a:latin typeface="Times New Roman" panose="02020603050405020304" pitchFamily="18" charset="0"/>
              </a:rPr>
              <a:t> </a:t>
            </a:r>
            <a:r>
              <a:rPr lang="en-IN" sz="2100" kern="0" dirty="0">
                <a:latin typeface="Times New Roman" panose="02020603050405020304" pitchFamily="18" charset="0"/>
              </a:rPr>
              <a:t>The target variable is “Stroke” which </a:t>
            </a:r>
          </a:p>
          <a:p>
            <a:pPr marL="0" indent="0">
              <a:buNone/>
            </a:pPr>
            <a:r>
              <a:rPr lang="en-IN" sz="2100" kern="0" dirty="0">
                <a:latin typeface="Times New Roman" panose="02020603050405020304" pitchFamily="18" charset="0"/>
              </a:rPr>
              <a:t>    gives the stroke status of the patient </a:t>
            </a:r>
          </a:p>
          <a:p>
            <a:pPr marL="0" indent="0">
              <a:buNone/>
            </a:pPr>
            <a:r>
              <a:rPr lang="en-IN" sz="2100" kern="0" dirty="0">
                <a:latin typeface="Times New Roman" panose="02020603050405020304" pitchFamily="18" charset="0"/>
              </a:rPr>
              <a:t>    whether the patient is having a brain </a:t>
            </a:r>
          </a:p>
          <a:p>
            <a:pPr marL="0" indent="0">
              <a:buNone/>
            </a:pPr>
            <a:r>
              <a:rPr lang="en-IN" sz="2100" kern="0" dirty="0">
                <a:latin typeface="Times New Roman" panose="02020603050405020304" pitchFamily="18" charset="0"/>
              </a:rPr>
              <a:t>     stroke(1) or not(0).</a:t>
            </a:r>
          </a:p>
        </p:txBody>
      </p:sp>
      <p:pic>
        <p:nvPicPr>
          <p:cNvPr id="9" name="Picture 8">
            <a:extLst>
              <a:ext uri="{FF2B5EF4-FFF2-40B4-BE49-F238E27FC236}">
                <a16:creationId xmlns:a16="http://schemas.microsoft.com/office/drawing/2014/main" id="{4F23BA68-8913-07BB-0C9F-D358DDA830A0}"/>
              </a:ext>
            </a:extLst>
          </p:cNvPr>
          <p:cNvPicPr>
            <a:picLocks noChangeAspect="1"/>
          </p:cNvPicPr>
          <p:nvPr/>
        </p:nvPicPr>
        <p:blipFill>
          <a:blip r:embed="rId2"/>
          <a:stretch>
            <a:fillRect/>
          </a:stretch>
        </p:blipFill>
        <p:spPr>
          <a:xfrm>
            <a:off x="7194173" y="2836415"/>
            <a:ext cx="10556729" cy="6527006"/>
          </a:xfrm>
          <a:prstGeom prst="rect">
            <a:avLst/>
          </a:prstGeom>
        </p:spPr>
      </p:pic>
    </p:spTree>
    <p:extLst>
      <p:ext uri="{BB962C8B-B14F-4D97-AF65-F5344CB8AC3E}">
        <p14:creationId xmlns:p14="http://schemas.microsoft.com/office/powerpoint/2010/main" val="391069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B891-4819-9682-BA73-6303E6D4B354}"/>
              </a:ext>
            </a:extLst>
          </p:cNvPr>
          <p:cNvSpPr>
            <a:spLocks noGrp="1"/>
          </p:cNvSpPr>
          <p:nvPr>
            <p:ph type="title"/>
          </p:nvPr>
        </p:nvSpPr>
        <p:spPr/>
        <p:txBody>
          <a:bodyPr>
            <a:normAutofit/>
          </a:bodyPr>
          <a:lstStyle/>
          <a:p>
            <a:r>
              <a:rPr lang="en-IN" sz="3600" b="1" dirty="0"/>
              <a:t>Model Building- Logistic Regression</a:t>
            </a:r>
          </a:p>
        </p:txBody>
      </p:sp>
      <p:sp>
        <p:nvSpPr>
          <p:cNvPr id="3" name="Content Placeholder 2">
            <a:extLst>
              <a:ext uri="{FF2B5EF4-FFF2-40B4-BE49-F238E27FC236}">
                <a16:creationId xmlns:a16="http://schemas.microsoft.com/office/drawing/2014/main" id="{61272E2A-BC0E-E72F-2FD8-D2558A7E01F0}"/>
              </a:ext>
            </a:extLst>
          </p:cNvPr>
          <p:cNvSpPr>
            <a:spLocks noGrp="1"/>
          </p:cNvSpPr>
          <p:nvPr>
            <p:ph idx="1"/>
          </p:nvPr>
        </p:nvSpPr>
        <p:spPr>
          <a:xfrm>
            <a:off x="1257300" y="2277122"/>
            <a:ext cx="15773400" cy="6988322"/>
          </a:xfrm>
        </p:spPr>
        <p:txBody>
          <a:bodyPr>
            <a:normAutofit/>
          </a:bodyPr>
          <a:lstStyle/>
          <a:p>
            <a:r>
              <a:rPr lang="en-IN" sz="2100" dirty="0"/>
              <a:t> Predict whether a patient has a brain stroke by using different independent variables.</a:t>
            </a:r>
          </a:p>
          <a:p>
            <a:r>
              <a:rPr lang="en-IN" sz="2100" dirty="0"/>
              <a:t> This model can make wrong predictions as:</a:t>
            </a:r>
          </a:p>
          <a:p>
            <a:pPr>
              <a:buFont typeface="Wingdings" panose="05000000000000000000" pitchFamily="2" charset="2"/>
              <a:buChar char="q"/>
            </a:pPr>
            <a:r>
              <a:rPr lang="en-IN" sz="2100" dirty="0"/>
              <a:t>          It predicts the patient having brain stroke(1) as (0), which means no brain stroke- </a:t>
            </a:r>
            <a:r>
              <a:rPr lang="en-IN" sz="2100" b="1" dirty="0"/>
              <a:t>FALSE NEGATIVE </a:t>
            </a:r>
            <a:r>
              <a:rPr lang="en-IN" sz="2100" dirty="0"/>
              <a:t>(Dangerous)</a:t>
            </a:r>
          </a:p>
          <a:p>
            <a:pPr>
              <a:buFont typeface="Wingdings" panose="05000000000000000000" pitchFamily="2" charset="2"/>
              <a:buChar char="q"/>
            </a:pPr>
            <a:r>
              <a:rPr lang="en-IN" sz="2100" dirty="0"/>
              <a:t>          It predicts the non brain stroke patient(0) as brain stroke patient(1)- </a:t>
            </a:r>
            <a:r>
              <a:rPr lang="en-IN" sz="2100" b="1" dirty="0"/>
              <a:t>FALSE POSITIVE</a:t>
            </a:r>
          </a:p>
        </p:txBody>
      </p:sp>
      <p:graphicFrame>
        <p:nvGraphicFramePr>
          <p:cNvPr id="6" name="Table 5">
            <a:extLst>
              <a:ext uri="{FF2B5EF4-FFF2-40B4-BE49-F238E27FC236}">
                <a16:creationId xmlns:a16="http://schemas.microsoft.com/office/drawing/2014/main" id="{351199B8-F509-A00C-E8A9-EE2FCEB4F940}"/>
              </a:ext>
            </a:extLst>
          </p:cNvPr>
          <p:cNvGraphicFramePr>
            <a:graphicFrameLocks noGrp="1"/>
          </p:cNvGraphicFramePr>
          <p:nvPr/>
        </p:nvGraphicFramePr>
        <p:xfrm>
          <a:off x="1257301" y="4637799"/>
          <a:ext cx="5166806" cy="1423674"/>
        </p:xfrm>
        <a:graphic>
          <a:graphicData uri="http://schemas.openxmlformats.org/drawingml/2006/table">
            <a:tbl>
              <a:tblPr firstRow="1" firstCol="1" bandRow="1">
                <a:tableStyleId>{21E4AEA4-8DFA-4A89-87EB-49C32662AFE0}</a:tableStyleId>
              </a:tblPr>
              <a:tblGrid>
                <a:gridCol w="1401539">
                  <a:extLst>
                    <a:ext uri="{9D8B030D-6E8A-4147-A177-3AD203B41FA5}">
                      <a16:colId xmlns:a16="http://schemas.microsoft.com/office/drawing/2014/main" val="1798549092"/>
                    </a:ext>
                  </a:extLst>
                </a:gridCol>
                <a:gridCol w="1329408">
                  <a:extLst>
                    <a:ext uri="{9D8B030D-6E8A-4147-A177-3AD203B41FA5}">
                      <a16:colId xmlns:a16="http://schemas.microsoft.com/office/drawing/2014/main" val="4038001415"/>
                    </a:ext>
                  </a:extLst>
                </a:gridCol>
                <a:gridCol w="1329408">
                  <a:extLst>
                    <a:ext uri="{9D8B030D-6E8A-4147-A177-3AD203B41FA5}">
                      <a16:colId xmlns:a16="http://schemas.microsoft.com/office/drawing/2014/main" val="3802248897"/>
                    </a:ext>
                  </a:extLst>
                </a:gridCol>
                <a:gridCol w="1106451">
                  <a:extLst>
                    <a:ext uri="{9D8B030D-6E8A-4147-A177-3AD203B41FA5}">
                      <a16:colId xmlns:a16="http://schemas.microsoft.com/office/drawing/2014/main" val="307328543"/>
                    </a:ext>
                  </a:extLst>
                </a:gridCol>
              </a:tblGrid>
              <a:tr h="355919">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511775610"/>
                  </a:ext>
                </a:extLst>
              </a:tr>
              <a:tr h="355919">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62003"/>
                  </a:ext>
                </a:extLst>
              </a:tr>
              <a:tr h="355919">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34(TP)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140(FN)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624068"/>
                  </a:ext>
                </a:extLst>
              </a:tr>
              <a:tr h="355919">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137(FP)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3266(TN)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2540864"/>
                  </a:ext>
                </a:extLst>
              </a:tr>
            </a:tbl>
          </a:graphicData>
        </a:graphic>
      </p:graphicFrame>
      <p:graphicFrame>
        <p:nvGraphicFramePr>
          <p:cNvPr id="11" name="Table 10">
            <a:extLst>
              <a:ext uri="{FF2B5EF4-FFF2-40B4-BE49-F238E27FC236}">
                <a16:creationId xmlns:a16="http://schemas.microsoft.com/office/drawing/2014/main" id="{62E2558E-8279-283B-B9DA-5768D2D374A8}"/>
              </a:ext>
            </a:extLst>
          </p:cNvPr>
          <p:cNvGraphicFramePr>
            <a:graphicFrameLocks noGrp="1"/>
          </p:cNvGraphicFramePr>
          <p:nvPr/>
        </p:nvGraphicFramePr>
        <p:xfrm>
          <a:off x="1257300" y="6757299"/>
          <a:ext cx="5094672" cy="1423674"/>
        </p:xfrm>
        <a:graphic>
          <a:graphicData uri="http://schemas.openxmlformats.org/drawingml/2006/table">
            <a:tbl>
              <a:tblPr firstRow="1" firstCol="1" bandRow="1">
                <a:tableStyleId>{21E4AEA4-8DFA-4A89-87EB-49C32662AFE0}</a:tableStyleId>
              </a:tblPr>
              <a:tblGrid>
                <a:gridCol w="1381971">
                  <a:extLst>
                    <a:ext uri="{9D8B030D-6E8A-4147-A177-3AD203B41FA5}">
                      <a16:colId xmlns:a16="http://schemas.microsoft.com/office/drawing/2014/main" val="2365735334"/>
                    </a:ext>
                  </a:extLst>
                </a:gridCol>
                <a:gridCol w="1310849">
                  <a:extLst>
                    <a:ext uri="{9D8B030D-6E8A-4147-A177-3AD203B41FA5}">
                      <a16:colId xmlns:a16="http://schemas.microsoft.com/office/drawing/2014/main" val="3218302220"/>
                    </a:ext>
                  </a:extLst>
                </a:gridCol>
                <a:gridCol w="1310849">
                  <a:extLst>
                    <a:ext uri="{9D8B030D-6E8A-4147-A177-3AD203B41FA5}">
                      <a16:colId xmlns:a16="http://schemas.microsoft.com/office/drawing/2014/main" val="1761230548"/>
                    </a:ext>
                  </a:extLst>
                </a:gridCol>
                <a:gridCol w="1091004">
                  <a:extLst>
                    <a:ext uri="{9D8B030D-6E8A-4147-A177-3AD203B41FA5}">
                      <a16:colId xmlns:a16="http://schemas.microsoft.com/office/drawing/2014/main" val="4235249897"/>
                    </a:ext>
                  </a:extLst>
                </a:gridCol>
              </a:tblGrid>
              <a:tr h="355919">
                <a:tc rowSpan="2" gridSpan="2">
                  <a:txBody>
                    <a:bodyPr/>
                    <a:lstStyle/>
                    <a:p>
                      <a:pPr algn="ctr">
                        <a:lnSpc>
                          <a:spcPct val="107000"/>
                        </a:lnSpc>
                        <a:spcAft>
                          <a:spcPts val="800"/>
                        </a:spcAft>
                      </a:pPr>
                      <a:r>
                        <a:rPr lang="en-IN" sz="1700" kern="100" dirty="0">
                          <a:effectLst/>
                        </a:rPr>
                        <a:t>TEST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683979637"/>
                  </a:ext>
                </a:extLst>
              </a:tr>
              <a:tr h="355919">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618159"/>
                  </a:ext>
                </a:extLst>
              </a:tr>
              <a:tr h="355919">
                <a:tc rowSpan="2">
                  <a:txBody>
                    <a:bodyPr/>
                    <a:lstStyle/>
                    <a:p>
                      <a:pPr>
                        <a:lnSpc>
                          <a:spcPct val="107000"/>
                        </a:lnSpc>
                        <a:spcAft>
                          <a:spcPts val="800"/>
                        </a:spcAft>
                      </a:pPr>
                      <a:r>
                        <a:rPr lang="en-IN" sz="1700" kern="100">
                          <a:effectLst/>
                        </a:rPr>
                        <a:t>Actual</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12(TP)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63(FN)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7664089"/>
                  </a:ext>
                </a:extLst>
              </a:tr>
              <a:tr h="355919">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56(FP)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1402(TN)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987193"/>
                  </a:ext>
                </a:extLst>
              </a:tr>
            </a:tbl>
          </a:graphicData>
        </a:graphic>
      </p:graphicFrame>
      <p:graphicFrame>
        <p:nvGraphicFramePr>
          <p:cNvPr id="14" name="Table 13">
            <a:extLst>
              <a:ext uri="{FF2B5EF4-FFF2-40B4-BE49-F238E27FC236}">
                <a16:creationId xmlns:a16="http://schemas.microsoft.com/office/drawing/2014/main" id="{6F1BBBDB-754F-9C0E-C9A7-9B920692D737}"/>
              </a:ext>
            </a:extLst>
          </p:cNvPr>
          <p:cNvGraphicFramePr>
            <a:graphicFrameLocks noGrp="1"/>
          </p:cNvGraphicFramePr>
          <p:nvPr/>
        </p:nvGraphicFramePr>
        <p:xfrm>
          <a:off x="6977849" y="4660078"/>
          <a:ext cx="6911270" cy="1379117"/>
        </p:xfrm>
        <a:graphic>
          <a:graphicData uri="http://schemas.openxmlformats.org/drawingml/2006/table">
            <a:tbl>
              <a:tblPr firstRow="1" firstCol="1" bandRow="1">
                <a:tableStyleId>{21E4AEA4-8DFA-4A89-87EB-49C32662AFE0}</a:tableStyleId>
              </a:tblPr>
              <a:tblGrid>
                <a:gridCol w="1414214">
                  <a:extLst>
                    <a:ext uri="{9D8B030D-6E8A-4147-A177-3AD203B41FA5}">
                      <a16:colId xmlns:a16="http://schemas.microsoft.com/office/drawing/2014/main" val="1075489552"/>
                    </a:ext>
                  </a:extLst>
                </a:gridCol>
                <a:gridCol w="1374264">
                  <a:extLst>
                    <a:ext uri="{9D8B030D-6E8A-4147-A177-3AD203B41FA5}">
                      <a16:colId xmlns:a16="http://schemas.microsoft.com/office/drawing/2014/main" val="3690338562"/>
                    </a:ext>
                  </a:extLst>
                </a:gridCol>
                <a:gridCol w="1374264">
                  <a:extLst>
                    <a:ext uri="{9D8B030D-6E8A-4147-A177-3AD203B41FA5}">
                      <a16:colId xmlns:a16="http://schemas.microsoft.com/office/drawing/2014/main" val="867400559"/>
                    </a:ext>
                  </a:extLst>
                </a:gridCol>
                <a:gridCol w="1374264">
                  <a:extLst>
                    <a:ext uri="{9D8B030D-6E8A-4147-A177-3AD203B41FA5}">
                      <a16:colId xmlns:a16="http://schemas.microsoft.com/office/drawing/2014/main" val="3511956534"/>
                    </a:ext>
                  </a:extLst>
                </a:gridCol>
                <a:gridCol w="1374264">
                  <a:extLst>
                    <a:ext uri="{9D8B030D-6E8A-4147-A177-3AD203B41FA5}">
                      <a16:colId xmlns:a16="http://schemas.microsoft.com/office/drawing/2014/main" val="1486881724"/>
                    </a:ext>
                  </a:extLst>
                </a:gridCol>
              </a:tblGrid>
              <a:tr h="531476">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075741"/>
                  </a:ext>
                </a:extLst>
              </a:tr>
              <a:tr h="42382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92.3%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2622"/>
                  </a:ext>
                </a:extLst>
              </a:tr>
              <a:tr h="423821">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96.2%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95.7%</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309028"/>
                  </a:ext>
                </a:extLst>
              </a:tr>
            </a:tbl>
          </a:graphicData>
        </a:graphic>
      </p:graphicFrame>
      <p:sp>
        <p:nvSpPr>
          <p:cNvPr id="15" name="Rectangle 1">
            <a:extLst>
              <a:ext uri="{FF2B5EF4-FFF2-40B4-BE49-F238E27FC236}">
                <a16:creationId xmlns:a16="http://schemas.microsoft.com/office/drawing/2014/main" id="{7F66BEF4-6A7D-A5DC-E421-D09041FC86FD}"/>
              </a:ext>
            </a:extLst>
          </p:cNvPr>
          <p:cNvSpPr>
            <a:spLocks noChangeArrowheads="1"/>
          </p:cNvSpPr>
          <p:nvPr/>
        </p:nvSpPr>
        <p:spPr bwMode="auto">
          <a:xfrm>
            <a:off x="7781259" y="7727763"/>
            <a:ext cx="924944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60" tIns="68580" rIns="137160" bIns="68580" numCol="1" anchor="ctr" anchorCtr="0" compatLnSpc="1">
            <a:prstTxWarp prst="textNoShape">
              <a:avLst/>
            </a:prstTxWarp>
            <a:spAutoFit/>
          </a:bodyPr>
          <a:lstStyle/>
          <a:p>
            <a:endParaRPr lang="en-IN" sz="2700"/>
          </a:p>
        </p:txBody>
      </p:sp>
      <p:sp>
        <p:nvSpPr>
          <p:cNvPr id="17" name="TextBox 16">
            <a:extLst>
              <a:ext uri="{FF2B5EF4-FFF2-40B4-BE49-F238E27FC236}">
                <a16:creationId xmlns:a16="http://schemas.microsoft.com/office/drawing/2014/main" id="{69DA4A4D-8AFC-7B46-832C-895F4AA1060B}"/>
              </a:ext>
            </a:extLst>
          </p:cNvPr>
          <p:cNvSpPr txBox="1"/>
          <p:nvPr/>
        </p:nvSpPr>
        <p:spPr>
          <a:xfrm>
            <a:off x="6728163" y="6686237"/>
            <a:ext cx="9141780" cy="1928733"/>
          </a:xfrm>
          <a:prstGeom prst="rect">
            <a:avLst/>
          </a:prstGeom>
          <a:noFill/>
        </p:spPr>
        <p:txBody>
          <a:bodyPr wrap="square">
            <a:spAutoFit/>
          </a:bodyPr>
          <a:lstStyle/>
          <a:p>
            <a:pPr marL="571485" indent="-546087">
              <a:lnSpc>
                <a:spcPct val="115000"/>
              </a:lnSpc>
              <a:buClr>
                <a:schemeClr val="dk1"/>
              </a:buClr>
              <a:buSzPts val="1200"/>
              <a:buChar char="•"/>
            </a:pPr>
            <a:r>
              <a:rPr lang="en-IN" sz="2100" b="1" dirty="0">
                <a:solidFill>
                  <a:schemeClr val="dk1"/>
                </a:solidFill>
                <a:latin typeface="+mj-lt"/>
                <a:ea typeface="Nunito"/>
                <a:cs typeface="Nunito"/>
                <a:sym typeface="Nunito"/>
              </a:rPr>
              <a:t>Accuracy</a:t>
            </a:r>
            <a:r>
              <a:rPr lang="en-IN" sz="2100" dirty="0">
                <a:solidFill>
                  <a:schemeClr val="dk1"/>
                </a:solidFill>
                <a:latin typeface="+mj-lt"/>
                <a:ea typeface="Nunito"/>
                <a:cs typeface="Nunito"/>
                <a:sym typeface="Nunito"/>
              </a:rPr>
              <a:t> = TP + TN / (TP + FP + FN + TN)</a:t>
            </a:r>
          </a:p>
          <a:p>
            <a:pPr marL="571485" indent="-546087">
              <a:lnSpc>
                <a:spcPct val="115000"/>
              </a:lnSpc>
              <a:buClr>
                <a:schemeClr val="dk1"/>
              </a:buClr>
              <a:buSzPts val="1200"/>
              <a:buChar char="•"/>
            </a:pPr>
            <a:r>
              <a:rPr lang="en-IN" sz="2100" b="1" dirty="0">
                <a:solidFill>
                  <a:schemeClr val="dk1"/>
                </a:solidFill>
                <a:latin typeface="+mj-lt"/>
                <a:ea typeface="Nunito"/>
                <a:cs typeface="Nunito"/>
                <a:sym typeface="Nunito"/>
              </a:rPr>
              <a:t>Precision </a:t>
            </a:r>
            <a:r>
              <a:rPr lang="en-IN" sz="2100" dirty="0">
                <a:solidFill>
                  <a:schemeClr val="dk1"/>
                </a:solidFill>
                <a:latin typeface="+mj-lt"/>
                <a:ea typeface="Nunito"/>
                <a:cs typeface="Nunito"/>
                <a:sym typeface="Nunito"/>
              </a:rPr>
              <a:t>= TP / (TP + FP)</a:t>
            </a:r>
          </a:p>
          <a:p>
            <a:pPr marL="571485" indent="-546087">
              <a:lnSpc>
                <a:spcPct val="115000"/>
              </a:lnSpc>
              <a:buClr>
                <a:schemeClr val="dk1"/>
              </a:buClr>
              <a:buSzPts val="1200"/>
              <a:buChar char="•"/>
            </a:pPr>
            <a:r>
              <a:rPr lang="en-IN" sz="2100" b="1" dirty="0">
                <a:solidFill>
                  <a:schemeClr val="dk1"/>
                </a:solidFill>
                <a:latin typeface="+mj-lt"/>
                <a:ea typeface="Nunito"/>
                <a:cs typeface="Nunito"/>
                <a:sym typeface="Nunito"/>
              </a:rPr>
              <a:t>Recall or sensitivity </a:t>
            </a:r>
            <a:r>
              <a:rPr lang="en-IN" sz="2100" dirty="0">
                <a:solidFill>
                  <a:schemeClr val="dk1"/>
                </a:solidFill>
                <a:latin typeface="+mj-lt"/>
                <a:ea typeface="Nunito"/>
                <a:cs typeface="Nunito"/>
                <a:sym typeface="Nunito"/>
              </a:rPr>
              <a:t>= TP / (TP+FN)</a:t>
            </a:r>
          </a:p>
          <a:p>
            <a:pPr marL="571485" indent="-546087">
              <a:lnSpc>
                <a:spcPct val="115000"/>
              </a:lnSpc>
              <a:buClr>
                <a:schemeClr val="dk1"/>
              </a:buClr>
              <a:buSzPts val="1200"/>
              <a:buChar char="•"/>
            </a:pPr>
            <a:r>
              <a:rPr lang="en-IN" sz="2100" b="1" dirty="0">
                <a:solidFill>
                  <a:schemeClr val="dk1"/>
                </a:solidFill>
                <a:latin typeface="+mj-lt"/>
                <a:ea typeface="Nunito"/>
                <a:cs typeface="Nunito"/>
                <a:sym typeface="Nunito"/>
              </a:rPr>
              <a:t>Specificity </a:t>
            </a:r>
            <a:r>
              <a:rPr lang="en-IN" sz="2100" dirty="0">
                <a:solidFill>
                  <a:schemeClr val="dk1"/>
                </a:solidFill>
                <a:latin typeface="+mj-lt"/>
                <a:ea typeface="Nunito"/>
                <a:cs typeface="Nunito"/>
                <a:sym typeface="Nunito"/>
              </a:rPr>
              <a:t>= TN / (TN + FP)</a:t>
            </a:r>
          </a:p>
          <a:p>
            <a:pPr marL="571485" indent="-546087">
              <a:lnSpc>
                <a:spcPct val="115000"/>
              </a:lnSpc>
              <a:buClr>
                <a:schemeClr val="dk1"/>
              </a:buClr>
              <a:buSzPts val="1200"/>
              <a:buChar char="•"/>
            </a:pPr>
            <a:r>
              <a:rPr lang="en-IN" sz="2100" b="1" dirty="0">
                <a:solidFill>
                  <a:schemeClr val="dk1"/>
                </a:solidFill>
                <a:latin typeface="+mj-lt"/>
                <a:ea typeface="Nunito"/>
                <a:cs typeface="Nunito"/>
                <a:sym typeface="Nunito"/>
              </a:rPr>
              <a:t>F1 Score = </a:t>
            </a:r>
            <a:r>
              <a:rPr lang="en-IN" sz="2100" dirty="0">
                <a:solidFill>
                  <a:schemeClr val="dk1"/>
                </a:solidFill>
                <a:latin typeface="+mj-lt"/>
                <a:ea typeface="Nunito"/>
                <a:cs typeface="Nunito"/>
                <a:sym typeface="Nunito"/>
              </a:rPr>
              <a:t>(2 X Precision X Recall)/ (Precision + Recall)</a:t>
            </a:r>
            <a:endParaRPr lang="en-IN" sz="2100" dirty="0">
              <a:latin typeface="+mj-lt"/>
            </a:endParaRPr>
          </a:p>
        </p:txBody>
      </p:sp>
    </p:spTree>
    <p:extLst>
      <p:ext uri="{BB962C8B-B14F-4D97-AF65-F5344CB8AC3E}">
        <p14:creationId xmlns:p14="http://schemas.microsoft.com/office/powerpoint/2010/main" val="117344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20DF-7B08-30DF-4E40-6D0AEA2343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Building- Random Forest</a:t>
            </a:r>
          </a:p>
        </p:txBody>
      </p:sp>
      <p:sp>
        <p:nvSpPr>
          <p:cNvPr id="11" name="Content Placeholder 10">
            <a:extLst>
              <a:ext uri="{FF2B5EF4-FFF2-40B4-BE49-F238E27FC236}">
                <a16:creationId xmlns:a16="http://schemas.microsoft.com/office/drawing/2014/main" id="{BD864453-FFE8-98F1-6C99-7E3ECD05042B}"/>
              </a:ext>
            </a:extLst>
          </p:cNvPr>
          <p:cNvSpPr>
            <a:spLocks noGrp="1"/>
          </p:cNvSpPr>
          <p:nvPr>
            <p:ph idx="1"/>
          </p:nvPr>
        </p:nvSpPr>
        <p:spPr/>
        <p:txBody>
          <a:bodyPr>
            <a:normAutofit fontScale="92500" lnSpcReduction="10000"/>
          </a:bodyPr>
          <a:lstStyle/>
          <a:p>
            <a:pPr marL="0" indent="0">
              <a:buNone/>
            </a:pPr>
            <a:r>
              <a:rPr lang="en-IN" sz="2700" b="1" dirty="0"/>
              <a:t>Splitting the dataset:</a:t>
            </a:r>
          </a:p>
          <a:p>
            <a:pPr>
              <a:lnSpc>
                <a:spcPct val="100000"/>
              </a:lnSpc>
            </a:pPr>
            <a:r>
              <a:rPr lang="en-US" sz="2400" dirty="0"/>
              <a:t>The data that has been preprocessed is fed into a partitioning </a:t>
            </a:r>
          </a:p>
          <a:p>
            <a:pPr marL="0" indent="0">
              <a:buNone/>
            </a:pPr>
            <a:r>
              <a:rPr lang="en-US" sz="2400" dirty="0"/>
              <a:t>      node in KNIME, which splits it into a training set and a test set,</a:t>
            </a:r>
          </a:p>
          <a:p>
            <a:pPr marL="0" indent="0">
              <a:buNone/>
            </a:pPr>
            <a:r>
              <a:rPr lang="en-US" sz="2400" dirty="0"/>
              <a:t>      With a ratio of 80% for training and 20% for testing.</a:t>
            </a:r>
          </a:p>
          <a:p>
            <a:pPr marL="0" indent="0">
              <a:buNone/>
            </a:pPr>
            <a:r>
              <a:rPr lang="en-US" sz="2700" b="1" dirty="0"/>
              <a:t>Model Building:</a:t>
            </a:r>
          </a:p>
          <a:p>
            <a:pPr>
              <a:lnSpc>
                <a:spcPct val="100000"/>
              </a:lnSpc>
            </a:pPr>
            <a:r>
              <a:rPr lang="en-US" sz="2400" dirty="0"/>
              <a:t>The Random Forest Learner node is used to build a Decision Tree </a:t>
            </a:r>
          </a:p>
          <a:p>
            <a:pPr marL="0" indent="0">
              <a:buNone/>
            </a:pPr>
            <a:r>
              <a:rPr lang="en-US" sz="2400" dirty="0"/>
              <a:t>     model on the train with the target variable “Stroke status”.</a:t>
            </a:r>
          </a:p>
          <a:p>
            <a:pPr>
              <a:lnSpc>
                <a:spcPct val="100000"/>
              </a:lnSpc>
            </a:pPr>
            <a:r>
              <a:rPr lang="en-US" sz="2400" dirty="0"/>
              <a:t>The performance of the random forest model is evaluated on </a:t>
            </a:r>
          </a:p>
          <a:p>
            <a:pPr marL="0" indent="0">
              <a:buNone/>
            </a:pPr>
            <a:r>
              <a:rPr lang="en-US" sz="2400" dirty="0"/>
              <a:t>     both the training and test data sets in order to assess its </a:t>
            </a:r>
          </a:p>
          <a:p>
            <a:pPr marL="0" indent="0">
              <a:buNone/>
            </a:pPr>
            <a:r>
              <a:rPr lang="en-US" sz="2400" dirty="0"/>
              <a:t>effectiveness in capturing patterns in the training data and its  </a:t>
            </a:r>
          </a:p>
          <a:p>
            <a:pPr marL="0" indent="0">
              <a:buNone/>
            </a:pPr>
            <a:r>
              <a:rPr lang="en-US" sz="2400" dirty="0"/>
              <a:t>    ability to generalize to unseen data.</a:t>
            </a:r>
          </a:p>
        </p:txBody>
      </p:sp>
      <p:pic>
        <p:nvPicPr>
          <p:cNvPr id="13" name="Picture 12">
            <a:extLst>
              <a:ext uri="{FF2B5EF4-FFF2-40B4-BE49-F238E27FC236}">
                <a16:creationId xmlns:a16="http://schemas.microsoft.com/office/drawing/2014/main" id="{25AED00D-AECB-F915-1DDD-91EA7303E179}"/>
              </a:ext>
            </a:extLst>
          </p:cNvPr>
          <p:cNvPicPr>
            <a:picLocks noChangeAspect="1"/>
          </p:cNvPicPr>
          <p:nvPr/>
        </p:nvPicPr>
        <p:blipFill>
          <a:blip r:embed="rId2"/>
          <a:stretch>
            <a:fillRect/>
          </a:stretch>
        </p:blipFill>
        <p:spPr>
          <a:xfrm>
            <a:off x="9641426" y="2634380"/>
            <a:ext cx="7816511" cy="5502005"/>
          </a:xfrm>
          <a:prstGeom prst="rect">
            <a:avLst/>
          </a:prstGeom>
        </p:spPr>
      </p:pic>
    </p:spTree>
    <p:extLst>
      <p:ext uri="{BB962C8B-B14F-4D97-AF65-F5344CB8AC3E}">
        <p14:creationId xmlns:p14="http://schemas.microsoft.com/office/powerpoint/2010/main" val="10396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F98F-A1A6-BCF5-D21A-5C1885E9E6D5}"/>
              </a:ext>
            </a:extLst>
          </p:cNvPr>
          <p:cNvSpPr>
            <a:spLocks noGrp="1"/>
          </p:cNvSpPr>
          <p:nvPr>
            <p:ph type="title"/>
          </p:nvPr>
        </p:nvSpPr>
        <p:spPr/>
        <p:txBody>
          <a:bodyPr>
            <a:normAutofit fontScale="90000"/>
          </a:bodyPr>
          <a:lstStyle/>
          <a:p>
            <a:r>
              <a:rPr lang="en-IN" sz="4800" b="1" dirty="0"/>
              <a:t>Model Evaluation- Random Forest</a:t>
            </a:r>
          </a:p>
        </p:txBody>
      </p:sp>
      <p:sp>
        <p:nvSpPr>
          <p:cNvPr id="3" name="Content Placeholder 2">
            <a:extLst>
              <a:ext uri="{FF2B5EF4-FFF2-40B4-BE49-F238E27FC236}">
                <a16:creationId xmlns:a16="http://schemas.microsoft.com/office/drawing/2014/main" id="{E1FF1843-F7CA-3DFB-AFFE-64B60FF9A1EE}"/>
              </a:ext>
            </a:extLst>
          </p:cNvPr>
          <p:cNvSpPr>
            <a:spLocks noGrp="1"/>
          </p:cNvSpPr>
          <p:nvPr>
            <p:ph idx="1"/>
          </p:nvPr>
        </p:nvSpPr>
        <p:spPr/>
        <p:txBody>
          <a:bodyPr/>
          <a:lstStyle/>
          <a:p>
            <a:r>
              <a:rPr lang="en-IN" dirty="0"/>
              <a:t>Random Forest with default split criterion- Information Gain Ratio</a:t>
            </a:r>
          </a:p>
          <a:p>
            <a:endParaRPr lang="en-IN" dirty="0"/>
          </a:p>
        </p:txBody>
      </p:sp>
      <p:graphicFrame>
        <p:nvGraphicFramePr>
          <p:cNvPr id="4" name="Table 3">
            <a:extLst>
              <a:ext uri="{FF2B5EF4-FFF2-40B4-BE49-F238E27FC236}">
                <a16:creationId xmlns:a16="http://schemas.microsoft.com/office/drawing/2014/main" id="{7C08900A-E9E3-58CC-87C8-8502171BB5E4}"/>
              </a:ext>
            </a:extLst>
          </p:cNvPr>
          <p:cNvGraphicFramePr>
            <a:graphicFrameLocks noGrp="1"/>
          </p:cNvGraphicFramePr>
          <p:nvPr/>
        </p:nvGraphicFramePr>
        <p:xfrm>
          <a:off x="1624614" y="4473993"/>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3212036282"/>
                    </a:ext>
                  </a:extLst>
                </a:gridCol>
                <a:gridCol w="1384800">
                  <a:extLst>
                    <a:ext uri="{9D8B030D-6E8A-4147-A177-3AD203B41FA5}">
                      <a16:colId xmlns:a16="http://schemas.microsoft.com/office/drawing/2014/main" val="165884419"/>
                    </a:ext>
                  </a:extLst>
                </a:gridCol>
                <a:gridCol w="1384800">
                  <a:extLst>
                    <a:ext uri="{9D8B030D-6E8A-4147-A177-3AD203B41FA5}">
                      <a16:colId xmlns:a16="http://schemas.microsoft.com/office/drawing/2014/main" val="429700306"/>
                    </a:ext>
                  </a:extLst>
                </a:gridCol>
                <a:gridCol w="1152552">
                  <a:extLst>
                    <a:ext uri="{9D8B030D-6E8A-4147-A177-3AD203B41FA5}">
                      <a16:colId xmlns:a16="http://schemas.microsoft.com/office/drawing/2014/main" val="1046474905"/>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63734858"/>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56084"/>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22(TP)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152(FN)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2672423"/>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0(FP)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3403(TN)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279005"/>
                  </a:ext>
                </a:extLst>
              </a:tr>
            </a:tbl>
          </a:graphicData>
        </a:graphic>
      </p:graphicFrame>
      <p:graphicFrame>
        <p:nvGraphicFramePr>
          <p:cNvPr id="5" name="Table 4">
            <a:extLst>
              <a:ext uri="{FF2B5EF4-FFF2-40B4-BE49-F238E27FC236}">
                <a16:creationId xmlns:a16="http://schemas.microsoft.com/office/drawing/2014/main" id="{E1D6C3CD-8A11-B471-73F3-29D9A2668BA6}"/>
              </a:ext>
            </a:extLst>
          </p:cNvPr>
          <p:cNvGraphicFramePr>
            <a:graphicFrameLocks noGrp="1"/>
          </p:cNvGraphicFramePr>
          <p:nvPr/>
        </p:nvGraphicFramePr>
        <p:xfrm>
          <a:off x="1635713" y="6831368"/>
          <a:ext cx="5382085" cy="1478492"/>
        </p:xfrm>
        <a:graphic>
          <a:graphicData uri="http://schemas.openxmlformats.org/drawingml/2006/table">
            <a:tbl>
              <a:tblPr firstRow="1" firstCol="1" bandRow="1">
                <a:tableStyleId>{21E4AEA4-8DFA-4A89-87EB-49C32662AFE0}</a:tableStyleId>
              </a:tblPr>
              <a:tblGrid>
                <a:gridCol w="1459935">
                  <a:extLst>
                    <a:ext uri="{9D8B030D-6E8A-4147-A177-3AD203B41FA5}">
                      <a16:colId xmlns:a16="http://schemas.microsoft.com/office/drawing/2014/main" val="3212036282"/>
                    </a:ext>
                  </a:extLst>
                </a:gridCol>
                <a:gridCol w="1384799">
                  <a:extLst>
                    <a:ext uri="{9D8B030D-6E8A-4147-A177-3AD203B41FA5}">
                      <a16:colId xmlns:a16="http://schemas.microsoft.com/office/drawing/2014/main" val="165884419"/>
                    </a:ext>
                  </a:extLst>
                </a:gridCol>
                <a:gridCol w="1384799">
                  <a:extLst>
                    <a:ext uri="{9D8B030D-6E8A-4147-A177-3AD203B41FA5}">
                      <a16:colId xmlns:a16="http://schemas.microsoft.com/office/drawing/2014/main" val="429700306"/>
                    </a:ext>
                  </a:extLst>
                </a:gridCol>
                <a:gridCol w="1152552">
                  <a:extLst>
                    <a:ext uri="{9D8B030D-6E8A-4147-A177-3AD203B41FA5}">
                      <a16:colId xmlns:a16="http://schemas.microsoft.com/office/drawing/2014/main" val="1046474905"/>
                    </a:ext>
                  </a:extLst>
                </a:gridCol>
              </a:tblGrid>
              <a:tr h="369623">
                <a:tc rowSpan="2" gridSpan="2">
                  <a:txBody>
                    <a:bodyPr/>
                    <a:lstStyle/>
                    <a:p>
                      <a:pPr algn="ctr">
                        <a:lnSpc>
                          <a:spcPct val="107000"/>
                        </a:lnSpc>
                        <a:spcAft>
                          <a:spcPts val="800"/>
                        </a:spcAft>
                      </a:pPr>
                      <a:r>
                        <a:rPr lang="en-IN" sz="1700" kern="100" dirty="0">
                          <a:effectLst/>
                        </a:rPr>
                        <a:t>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63734858"/>
                  </a:ext>
                </a:extLst>
              </a:tr>
              <a:tr h="369623">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56084"/>
                  </a:ext>
                </a:extLst>
              </a:tr>
              <a:tr h="369623">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4(TP)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195(FN)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2672423"/>
                  </a:ext>
                </a:extLst>
              </a:tr>
              <a:tr h="369623">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37(FP)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3852(TN)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279005"/>
                  </a:ext>
                </a:extLst>
              </a:tr>
            </a:tbl>
          </a:graphicData>
        </a:graphic>
      </p:graphicFrame>
      <p:graphicFrame>
        <p:nvGraphicFramePr>
          <p:cNvPr id="6" name="Table 5">
            <a:extLst>
              <a:ext uri="{FF2B5EF4-FFF2-40B4-BE49-F238E27FC236}">
                <a16:creationId xmlns:a16="http://schemas.microsoft.com/office/drawing/2014/main" id="{822A2A3B-3706-4662-15C7-EF2066306127}"/>
              </a:ext>
            </a:extLst>
          </p:cNvPr>
          <p:cNvGraphicFramePr>
            <a:graphicFrameLocks noGrp="1"/>
          </p:cNvGraphicFramePr>
          <p:nvPr/>
        </p:nvGraphicFramePr>
        <p:xfrm>
          <a:off x="7689172" y="4473995"/>
          <a:ext cx="6911270" cy="1531867"/>
        </p:xfrm>
        <a:graphic>
          <a:graphicData uri="http://schemas.openxmlformats.org/drawingml/2006/table">
            <a:tbl>
              <a:tblPr firstRow="1" firstCol="1" bandRow="1">
                <a:tableStyleId>{21E4AEA4-8DFA-4A89-87EB-49C32662AFE0}</a:tableStyleId>
              </a:tblPr>
              <a:tblGrid>
                <a:gridCol w="1414214">
                  <a:extLst>
                    <a:ext uri="{9D8B030D-6E8A-4147-A177-3AD203B41FA5}">
                      <a16:colId xmlns:a16="http://schemas.microsoft.com/office/drawing/2014/main" val="251389638"/>
                    </a:ext>
                  </a:extLst>
                </a:gridCol>
                <a:gridCol w="1374264">
                  <a:extLst>
                    <a:ext uri="{9D8B030D-6E8A-4147-A177-3AD203B41FA5}">
                      <a16:colId xmlns:a16="http://schemas.microsoft.com/office/drawing/2014/main" val="1212131305"/>
                    </a:ext>
                  </a:extLst>
                </a:gridCol>
                <a:gridCol w="1374264">
                  <a:extLst>
                    <a:ext uri="{9D8B030D-6E8A-4147-A177-3AD203B41FA5}">
                      <a16:colId xmlns:a16="http://schemas.microsoft.com/office/drawing/2014/main" val="4203749667"/>
                    </a:ext>
                  </a:extLst>
                </a:gridCol>
                <a:gridCol w="1374264">
                  <a:extLst>
                    <a:ext uri="{9D8B030D-6E8A-4147-A177-3AD203B41FA5}">
                      <a16:colId xmlns:a16="http://schemas.microsoft.com/office/drawing/2014/main" val="3988720581"/>
                    </a:ext>
                  </a:extLst>
                </a:gridCol>
                <a:gridCol w="1374264">
                  <a:extLst>
                    <a:ext uri="{9D8B030D-6E8A-4147-A177-3AD203B41FA5}">
                      <a16:colId xmlns:a16="http://schemas.microsoft.com/office/drawing/2014/main" val="1192087374"/>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200173"/>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440819"/>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100%</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97.5%</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43999"/>
                  </a:ext>
                </a:extLst>
              </a:tr>
            </a:tbl>
          </a:graphicData>
        </a:graphic>
      </p:graphicFrame>
    </p:spTree>
    <p:extLst>
      <p:ext uri="{BB962C8B-B14F-4D97-AF65-F5344CB8AC3E}">
        <p14:creationId xmlns:p14="http://schemas.microsoft.com/office/powerpoint/2010/main" val="328133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E09C-FAD3-7FAA-5CC8-53DE451999CE}"/>
              </a:ext>
            </a:extLst>
          </p:cNvPr>
          <p:cNvSpPr>
            <a:spLocks noGrp="1"/>
          </p:cNvSpPr>
          <p:nvPr>
            <p:ph type="title"/>
          </p:nvPr>
        </p:nvSpPr>
        <p:spPr/>
        <p:txBody>
          <a:bodyPr>
            <a:normAutofit fontScale="90000"/>
          </a:bodyPr>
          <a:lstStyle/>
          <a:p>
            <a:r>
              <a:rPr lang="en-IN" sz="6000" dirty="0">
                <a:latin typeface="Times New Roman" panose="02020603050405020304" pitchFamily="18" charset="0"/>
                <a:cs typeface="Times New Roman" panose="02020603050405020304" pitchFamily="18" charset="0"/>
              </a:rPr>
              <a:t>Model Building- Neural Network</a:t>
            </a:r>
            <a:endParaRPr lang="en-IN" sz="6000" dirty="0"/>
          </a:p>
        </p:txBody>
      </p:sp>
      <p:sp>
        <p:nvSpPr>
          <p:cNvPr id="7" name="Content Placeholder 6">
            <a:extLst>
              <a:ext uri="{FF2B5EF4-FFF2-40B4-BE49-F238E27FC236}">
                <a16:creationId xmlns:a16="http://schemas.microsoft.com/office/drawing/2014/main" id="{CC570869-E1B8-B47D-B3A9-2828A12579DB}"/>
              </a:ext>
            </a:extLst>
          </p:cNvPr>
          <p:cNvSpPr>
            <a:spLocks noGrp="1"/>
          </p:cNvSpPr>
          <p:nvPr>
            <p:ph idx="1"/>
          </p:nvPr>
        </p:nvSpPr>
        <p:spPr/>
        <p:txBody>
          <a:bodyPr>
            <a:normAutofit fontScale="25000" lnSpcReduction="20000"/>
          </a:bodyPr>
          <a:lstStyle/>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r>
              <a:rPr lang="en-US" sz="8400" dirty="0">
                <a:solidFill>
                  <a:srgbClr val="374151"/>
                </a:solidFill>
                <a:latin typeface="Söhne"/>
              </a:rPr>
              <a:t>A neural network is a type of machine learning algorithm that is </a:t>
            </a:r>
          </a:p>
          <a:p>
            <a:pPr marL="0" indent="0">
              <a:buNone/>
            </a:pPr>
            <a:r>
              <a:rPr lang="en-US" sz="8400" dirty="0">
                <a:solidFill>
                  <a:srgbClr val="374151"/>
                </a:solidFill>
                <a:latin typeface="Söhne"/>
              </a:rPr>
              <a:t>     designed to simulate the behavior of the human brain. </a:t>
            </a:r>
          </a:p>
          <a:p>
            <a:pPr marL="0" indent="0">
              <a:buNone/>
            </a:pPr>
            <a:endParaRPr lang="en-US" sz="8400" dirty="0">
              <a:solidFill>
                <a:srgbClr val="374151"/>
              </a:solidFill>
              <a:latin typeface="Söhne"/>
            </a:endParaRPr>
          </a:p>
          <a:p>
            <a:r>
              <a:rPr lang="en-US" sz="8400" dirty="0">
                <a:solidFill>
                  <a:srgbClr val="374151"/>
                </a:solidFill>
                <a:latin typeface="Söhne"/>
              </a:rPr>
              <a:t>It consists of layers of interconnected nodes (also called neurons) that </a:t>
            </a:r>
          </a:p>
          <a:p>
            <a:pPr marL="0" indent="0">
              <a:buNone/>
            </a:pPr>
            <a:r>
              <a:rPr lang="en-US" sz="8400" dirty="0">
                <a:solidFill>
                  <a:srgbClr val="374151"/>
                </a:solidFill>
                <a:latin typeface="Söhne"/>
              </a:rPr>
              <a:t>    process and transforms data, ultimately producing an output. </a:t>
            </a:r>
          </a:p>
          <a:p>
            <a:pPr marL="0" indent="0">
              <a:buNone/>
            </a:pPr>
            <a:endParaRPr lang="en-US" sz="8400" dirty="0">
              <a:solidFill>
                <a:srgbClr val="374151"/>
              </a:solidFill>
              <a:latin typeface="Söhne"/>
            </a:endParaRPr>
          </a:p>
          <a:p>
            <a:r>
              <a:rPr lang="en-US" sz="8400" dirty="0">
                <a:solidFill>
                  <a:srgbClr val="374151"/>
                </a:solidFill>
                <a:latin typeface="Söhne"/>
              </a:rPr>
              <a:t>Neural networks are commonly used in tasks such as image </a:t>
            </a:r>
          </a:p>
          <a:p>
            <a:pPr marL="0" indent="0">
              <a:buNone/>
            </a:pPr>
            <a:r>
              <a:rPr lang="en-US" sz="8400" dirty="0">
                <a:solidFill>
                  <a:srgbClr val="374151"/>
                </a:solidFill>
                <a:latin typeface="Söhne"/>
              </a:rPr>
              <a:t>    recognition, speech recognition, and natural language processing.</a:t>
            </a:r>
          </a:p>
          <a:p>
            <a:pPr marL="0" indent="0">
              <a:buNone/>
            </a:pPr>
            <a:endParaRPr lang="en-US" sz="8400" dirty="0">
              <a:solidFill>
                <a:srgbClr val="374151"/>
              </a:solidFill>
              <a:latin typeface="Söhne"/>
            </a:endParaRPr>
          </a:p>
          <a:p>
            <a:endParaRPr lang="en-US" sz="8400" dirty="0">
              <a:solidFill>
                <a:srgbClr val="374151"/>
              </a:solidFill>
              <a:latin typeface="Söhne"/>
            </a:endParaRPr>
          </a:p>
          <a:p>
            <a:endParaRPr lang="en-US" sz="84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endParaRPr lang="en-US" sz="2100" dirty="0">
              <a:solidFill>
                <a:srgbClr val="374151"/>
              </a:solidFill>
              <a:latin typeface="Söhne"/>
            </a:endParaRPr>
          </a:p>
          <a:p>
            <a:r>
              <a:rPr lang="en-US" sz="2100" dirty="0">
                <a:solidFill>
                  <a:srgbClr val="374151"/>
                </a:solidFill>
                <a:latin typeface="Söhne"/>
              </a:rPr>
              <a:t> data, ultimately producing</a:t>
            </a:r>
          </a:p>
          <a:p>
            <a:r>
              <a:rPr lang="en-US" sz="2100" dirty="0">
                <a:solidFill>
                  <a:srgbClr val="374151"/>
                </a:solidFill>
                <a:latin typeface="Söhne"/>
              </a:rPr>
              <a:t> an output. Neural networks are commonly used in tasks</a:t>
            </a:r>
          </a:p>
          <a:p>
            <a:r>
              <a:rPr lang="en-US" sz="2100" dirty="0">
                <a:solidFill>
                  <a:srgbClr val="374151"/>
                </a:solidFill>
                <a:latin typeface="Söhne"/>
              </a:rPr>
              <a:t> such as image recognition, speech recognition, and natural</a:t>
            </a:r>
          </a:p>
          <a:p>
            <a:r>
              <a:rPr lang="en-US" sz="2100" dirty="0">
                <a:solidFill>
                  <a:srgbClr val="374151"/>
                </a:solidFill>
                <a:latin typeface="Söhne"/>
              </a:rPr>
              <a:t> language processing.</a:t>
            </a:r>
            <a:endParaRPr lang="en-IN" sz="2100" dirty="0">
              <a:solidFill>
                <a:srgbClr val="374151"/>
              </a:solidFill>
              <a:latin typeface="Söhne"/>
            </a:endParaRPr>
          </a:p>
        </p:txBody>
      </p:sp>
      <p:pic>
        <p:nvPicPr>
          <p:cNvPr id="9" name="Picture 8">
            <a:extLst>
              <a:ext uri="{FF2B5EF4-FFF2-40B4-BE49-F238E27FC236}">
                <a16:creationId xmlns:a16="http://schemas.microsoft.com/office/drawing/2014/main" id="{16C6A95D-932B-621E-E447-0E45E06CB08F}"/>
              </a:ext>
            </a:extLst>
          </p:cNvPr>
          <p:cNvPicPr>
            <a:picLocks noChangeAspect="1"/>
          </p:cNvPicPr>
          <p:nvPr/>
        </p:nvPicPr>
        <p:blipFill>
          <a:blip r:embed="rId2"/>
          <a:stretch>
            <a:fillRect/>
          </a:stretch>
        </p:blipFill>
        <p:spPr>
          <a:xfrm>
            <a:off x="8868792" y="3382391"/>
            <a:ext cx="8161908" cy="5353235"/>
          </a:xfrm>
          <a:prstGeom prst="rect">
            <a:avLst/>
          </a:prstGeom>
        </p:spPr>
      </p:pic>
    </p:spTree>
    <p:extLst>
      <p:ext uri="{BB962C8B-B14F-4D97-AF65-F5344CB8AC3E}">
        <p14:creationId xmlns:p14="http://schemas.microsoft.com/office/powerpoint/2010/main" val="421071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337E-EAF2-79ED-0BFF-6CF33110E5E9}"/>
              </a:ext>
            </a:extLst>
          </p:cNvPr>
          <p:cNvSpPr>
            <a:spLocks noGrp="1"/>
          </p:cNvSpPr>
          <p:nvPr>
            <p:ph type="title"/>
          </p:nvPr>
        </p:nvSpPr>
        <p:spPr>
          <a:xfrm>
            <a:off x="1257300" y="547688"/>
            <a:ext cx="15773400" cy="3772580"/>
          </a:xfrm>
        </p:spPr>
        <p:txBody>
          <a:bodyPr>
            <a:normAutofit fontScale="90000"/>
          </a:bodyPr>
          <a:lstStyle/>
          <a:p>
            <a:br>
              <a:rPr lang="en-IN" sz="4800" b="1" dirty="0"/>
            </a:br>
            <a:br>
              <a:rPr lang="en-IN" sz="4800" b="1" dirty="0"/>
            </a:br>
            <a:br>
              <a:rPr lang="en-IN" sz="4800" b="1" dirty="0"/>
            </a:br>
            <a:br>
              <a:rPr lang="en-IN" sz="4800" b="1" dirty="0"/>
            </a:br>
            <a:br>
              <a:rPr lang="en-IN" sz="4800" b="1" dirty="0"/>
            </a:br>
            <a:r>
              <a:rPr lang="en-IN" sz="4800" b="1" dirty="0"/>
              <a:t>Model Evaluation- Neural Network</a:t>
            </a:r>
            <a:br>
              <a:rPr lang="en-IN" sz="4800" b="1" dirty="0"/>
            </a:br>
            <a:br>
              <a:rPr lang="en-IN" sz="4800" b="1" dirty="0"/>
            </a:br>
            <a:r>
              <a:rPr lang="en-IN" sz="2700" b="1" dirty="0"/>
              <a:t>Neural Network without Pruning: </a:t>
            </a:r>
            <a:r>
              <a:rPr lang="en-US" sz="2400" dirty="0">
                <a:latin typeface="+mn-lt"/>
                <a:ea typeface="+mn-ea"/>
                <a:cs typeface="+mn-cs"/>
              </a:rPr>
              <a:t>contains all the connections between neurons and does not undergo any pruning.</a:t>
            </a:r>
            <a:br>
              <a:rPr lang="en-IN" sz="2700" b="1" dirty="0"/>
            </a:br>
            <a:br>
              <a:rPr lang="en-IN" sz="2700" b="1" dirty="0"/>
            </a:br>
            <a:br>
              <a:rPr lang="en-IN" sz="2700" b="1" dirty="0"/>
            </a:br>
            <a:br>
              <a:rPr lang="en-IN" sz="2700" b="1" dirty="0"/>
            </a:br>
            <a:br>
              <a:rPr lang="en-IN" sz="2700" b="1" dirty="0"/>
            </a:br>
            <a:r>
              <a:rPr lang="en-IN" sz="2400" b="1" dirty="0">
                <a:latin typeface="+mn-lt"/>
                <a:ea typeface="+mn-ea"/>
                <a:cs typeface="+mn-cs"/>
              </a:rPr>
              <a:t>Neural Network without Pruning:                                                                          Neural Network without Pruning</a:t>
            </a:r>
            <a:br>
              <a:rPr lang="en-IN" sz="4800" b="1" dirty="0"/>
            </a:br>
            <a:br>
              <a:rPr lang="en-IN" sz="4800" b="1" dirty="0"/>
            </a:br>
            <a:br>
              <a:rPr lang="en-IN" sz="4800" b="1" dirty="0"/>
            </a:br>
            <a:br>
              <a:rPr lang="en-IN" sz="4800" b="1" dirty="0"/>
            </a:br>
            <a:br>
              <a:rPr lang="en-IN" sz="4800" b="1" dirty="0"/>
            </a:br>
            <a:endParaRPr lang="en-IN" sz="4800" b="1" dirty="0"/>
          </a:p>
        </p:txBody>
      </p:sp>
      <p:sp>
        <p:nvSpPr>
          <p:cNvPr id="3" name="Content Placeholder 2">
            <a:extLst>
              <a:ext uri="{FF2B5EF4-FFF2-40B4-BE49-F238E27FC236}">
                <a16:creationId xmlns:a16="http://schemas.microsoft.com/office/drawing/2014/main" id="{34DAB2D9-B630-BB2E-960E-BD62842D6889}"/>
              </a:ext>
            </a:extLst>
          </p:cNvPr>
          <p:cNvSpPr>
            <a:spLocks noGrp="1"/>
          </p:cNvSpPr>
          <p:nvPr>
            <p:ph idx="1"/>
          </p:nvPr>
        </p:nvSpPr>
        <p:spPr/>
        <p:txBody>
          <a:bodyPr/>
          <a:lstStyle/>
          <a:p>
            <a:pPr marL="0" indent="0">
              <a:buNone/>
            </a:pPr>
            <a:endParaRPr lang="en-IN" sz="2100" b="1" dirty="0"/>
          </a:p>
        </p:txBody>
      </p:sp>
      <p:graphicFrame>
        <p:nvGraphicFramePr>
          <p:cNvPr id="4" name="Table 3">
            <a:extLst>
              <a:ext uri="{FF2B5EF4-FFF2-40B4-BE49-F238E27FC236}">
                <a16:creationId xmlns:a16="http://schemas.microsoft.com/office/drawing/2014/main" id="{468CF20C-20A6-AC15-4560-2A5A377B3914}"/>
              </a:ext>
            </a:extLst>
          </p:cNvPr>
          <p:cNvGraphicFramePr>
            <a:graphicFrameLocks noGrp="1"/>
          </p:cNvGraphicFramePr>
          <p:nvPr/>
        </p:nvGraphicFramePr>
        <p:xfrm>
          <a:off x="1273389" y="5024265"/>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1140561650"/>
                    </a:ext>
                  </a:extLst>
                </a:gridCol>
                <a:gridCol w="1384800">
                  <a:extLst>
                    <a:ext uri="{9D8B030D-6E8A-4147-A177-3AD203B41FA5}">
                      <a16:colId xmlns:a16="http://schemas.microsoft.com/office/drawing/2014/main" val="2280673150"/>
                    </a:ext>
                  </a:extLst>
                </a:gridCol>
                <a:gridCol w="1384800">
                  <a:extLst>
                    <a:ext uri="{9D8B030D-6E8A-4147-A177-3AD203B41FA5}">
                      <a16:colId xmlns:a16="http://schemas.microsoft.com/office/drawing/2014/main" val="4178455814"/>
                    </a:ext>
                  </a:extLst>
                </a:gridCol>
                <a:gridCol w="1152552">
                  <a:extLst>
                    <a:ext uri="{9D8B030D-6E8A-4147-A177-3AD203B41FA5}">
                      <a16:colId xmlns:a16="http://schemas.microsoft.com/office/drawing/2014/main" val="2830750110"/>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84825526"/>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76799"/>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18(TP)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156(FN)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96984"/>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6(FP)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3397(TN)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162085"/>
                  </a:ext>
                </a:extLst>
              </a:tr>
            </a:tbl>
          </a:graphicData>
        </a:graphic>
      </p:graphicFrame>
      <p:graphicFrame>
        <p:nvGraphicFramePr>
          <p:cNvPr id="5" name="Table 4">
            <a:extLst>
              <a:ext uri="{FF2B5EF4-FFF2-40B4-BE49-F238E27FC236}">
                <a16:creationId xmlns:a16="http://schemas.microsoft.com/office/drawing/2014/main" id="{03A3F0E3-2623-BA08-B493-1B404C8FE95F}"/>
              </a:ext>
            </a:extLst>
          </p:cNvPr>
          <p:cNvGraphicFramePr>
            <a:graphicFrameLocks noGrp="1"/>
          </p:cNvGraphicFramePr>
          <p:nvPr/>
        </p:nvGraphicFramePr>
        <p:xfrm>
          <a:off x="1273389" y="6693429"/>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1140561650"/>
                    </a:ext>
                  </a:extLst>
                </a:gridCol>
                <a:gridCol w="1384800">
                  <a:extLst>
                    <a:ext uri="{9D8B030D-6E8A-4147-A177-3AD203B41FA5}">
                      <a16:colId xmlns:a16="http://schemas.microsoft.com/office/drawing/2014/main" val="2280673150"/>
                    </a:ext>
                  </a:extLst>
                </a:gridCol>
                <a:gridCol w="1384800">
                  <a:extLst>
                    <a:ext uri="{9D8B030D-6E8A-4147-A177-3AD203B41FA5}">
                      <a16:colId xmlns:a16="http://schemas.microsoft.com/office/drawing/2014/main" val="4178455814"/>
                    </a:ext>
                  </a:extLst>
                </a:gridCol>
                <a:gridCol w="1152552">
                  <a:extLst>
                    <a:ext uri="{9D8B030D-6E8A-4147-A177-3AD203B41FA5}">
                      <a16:colId xmlns:a16="http://schemas.microsoft.com/office/drawing/2014/main" val="2830750110"/>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84825526"/>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76799"/>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74(FN)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96984"/>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6(FP)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1452(TN)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162085"/>
                  </a:ext>
                </a:extLst>
              </a:tr>
            </a:tbl>
          </a:graphicData>
        </a:graphic>
      </p:graphicFrame>
      <p:graphicFrame>
        <p:nvGraphicFramePr>
          <p:cNvPr id="6" name="Table 5">
            <a:extLst>
              <a:ext uri="{FF2B5EF4-FFF2-40B4-BE49-F238E27FC236}">
                <a16:creationId xmlns:a16="http://schemas.microsoft.com/office/drawing/2014/main" id="{69F0B1CF-FF6F-4FFB-98BC-DCE36C78734C}"/>
              </a:ext>
            </a:extLst>
          </p:cNvPr>
          <p:cNvGraphicFramePr>
            <a:graphicFrameLocks noGrp="1"/>
          </p:cNvGraphicFramePr>
          <p:nvPr/>
        </p:nvGraphicFramePr>
        <p:xfrm>
          <a:off x="652508" y="8362593"/>
          <a:ext cx="6930135" cy="1531866"/>
        </p:xfrm>
        <a:graphic>
          <a:graphicData uri="http://schemas.openxmlformats.org/drawingml/2006/table">
            <a:tbl>
              <a:tblPr firstRow="1" firstCol="1" bandRow="1">
                <a:tableStyleId>{21E4AEA4-8DFA-4A89-87EB-49C32662AFE0}</a:tableStyleId>
              </a:tblPr>
              <a:tblGrid>
                <a:gridCol w="1433079">
                  <a:extLst>
                    <a:ext uri="{9D8B030D-6E8A-4147-A177-3AD203B41FA5}">
                      <a16:colId xmlns:a16="http://schemas.microsoft.com/office/drawing/2014/main" val="3933216412"/>
                    </a:ext>
                  </a:extLst>
                </a:gridCol>
                <a:gridCol w="1374264">
                  <a:extLst>
                    <a:ext uri="{9D8B030D-6E8A-4147-A177-3AD203B41FA5}">
                      <a16:colId xmlns:a16="http://schemas.microsoft.com/office/drawing/2014/main" val="1858247838"/>
                    </a:ext>
                  </a:extLst>
                </a:gridCol>
                <a:gridCol w="1374264">
                  <a:extLst>
                    <a:ext uri="{9D8B030D-6E8A-4147-A177-3AD203B41FA5}">
                      <a16:colId xmlns:a16="http://schemas.microsoft.com/office/drawing/2014/main" val="3253748645"/>
                    </a:ext>
                  </a:extLst>
                </a:gridCol>
                <a:gridCol w="1374264">
                  <a:extLst>
                    <a:ext uri="{9D8B030D-6E8A-4147-A177-3AD203B41FA5}">
                      <a16:colId xmlns:a16="http://schemas.microsoft.com/office/drawing/2014/main" val="854129617"/>
                    </a:ext>
                  </a:extLst>
                </a:gridCol>
                <a:gridCol w="1374264">
                  <a:extLst>
                    <a:ext uri="{9D8B030D-6E8A-4147-A177-3AD203B41FA5}">
                      <a16:colId xmlns:a16="http://schemas.microsoft.com/office/drawing/2014/main" val="2272360277"/>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704752"/>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95.55%</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99.8%</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97.7%</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517057"/>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94.8%</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030806"/>
                  </a:ext>
                </a:extLst>
              </a:tr>
            </a:tbl>
          </a:graphicData>
        </a:graphic>
      </p:graphicFrame>
      <p:graphicFrame>
        <p:nvGraphicFramePr>
          <p:cNvPr id="8" name="Table 7">
            <a:extLst>
              <a:ext uri="{FF2B5EF4-FFF2-40B4-BE49-F238E27FC236}">
                <a16:creationId xmlns:a16="http://schemas.microsoft.com/office/drawing/2014/main" id="{C84E8B1E-4356-B55E-A8F1-DD36E1CB68EC}"/>
              </a:ext>
            </a:extLst>
          </p:cNvPr>
          <p:cNvGraphicFramePr>
            <a:graphicFrameLocks noGrp="1"/>
          </p:cNvGraphicFramePr>
          <p:nvPr/>
        </p:nvGraphicFramePr>
        <p:xfrm>
          <a:off x="9522969" y="6662525"/>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451793063"/>
                    </a:ext>
                  </a:extLst>
                </a:gridCol>
                <a:gridCol w="1384800">
                  <a:extLst>
                    <a:ext uri="{9D8B030D-6E8A-4147-A177-3AD203B41FA5}">
                      <a16:colId xmlns:a16="http://schemas.microsoft.com/office/drawing/2014/main" val="3933346983"/>
                    </a:ext>
                  </a:extLst>
                </a:gridCol>
                <a:gridCol w="1384800">
                  <a:extLst>
                    <a:ext uri="{9D8B030D-6E8A-4147-A177-3AD203B41FA5}">
                      <a16:colId xmlns:a16="http://schemas.microsoft.com/office/drawing/2014/main" val="742203475"/>
                    </a:ext>
                  </a:extLst>
                </a:gridCol>
                <a:gridCol w="1152552">
                  <a:extLst>
                    <a:ext uri="{9D8B030D-6E8A-4147-A177-3AD203B41FA5}">
                      <a16:colId xmlns:a16="http://schemas.microsoft.com/office/drawing/2014/main" val="1112521796"/>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41031003"/>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8674227"/>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74(FN)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62127"/>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1455(TN)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343822"/>
                  </a:ext>
                </a:extLst>
              </a:tr>
            </a:tbl>
          </a:graphicData>
        </a:graphic>
      </p:graphicFrame>
      <p:graphicFrame>
        <p:nvGraphicFramePr>
          <p:cNvPr id="9" name="Table 8">
            <a:extLst>
              <a:ext uri="{FF2B5EF4-FFF2-40B4-BE49-F238E27FC236}">
                <a16:creationId xmlns:a16="http://schemas.microsoft.com/office/drawing/2014/main" id="{CCBDA79B-279E-9D48-2544-2D02F032BF84}"/>
              </a:ext>
            </a:extLst>
          </p:cNvPr>
          <p:cNvGraphicFramePr>
            <a:graphicFrameLocks noGrp="1"/>
          </p:cNvGraphicFramePr>
          <p:nvPr/>
        </p:nvGraphicFramePr>
        <p:xfrm>
          <a:off x="9522969" y="4949283"/>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4199789704"/>
                    </a:ext>
                  </a:extLst>
                </a:gridCol>
                <a:gridCol w="1384800">
                  <a:extLst>
                    <a:ext uri="{9D8B030D-6E8A-4147-A177-3AD203B41FA5}">
                      <a16:colId xmlns:a16="http://schemas.microsoft.com/office/drawing/2014/main" val="280853890"/>
                    </a:ext>
                  </a:extLst>
                </a:gridCol>
                <a:gridCol w="1384800">
                  <a:extLst>
                    <a:ext uri="{9D8B030D-6E8A-4147-A177-3AD203B41FA5}">
                      <a16:colId xmlns:a16="http://schemas.microsoft.com/office/drawing/2014/main" val="149110280"/>
                    </a:ext>
                  </a:extLst>
                </a:gridCol>
                <a:gridCol w="1152552">
                  <a:extLst>
                    <a:ext uri="{9D8B030D-6E8A-4147-A177-3AD203B41FA5}">
                      <a16:colId xmlns:a16="http://schemas.microsoft.com/office/drawing/2014/main" val="80095922"/>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556233477"/>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906578"/>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16(TP)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158(FN)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695817"/>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3401(TN)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24681"/>
                  </a:ext>
                </a:extLst>
              </a:tr>
            </a:tbl>
          </a:graphicData>
        </a:graphic>
      </p:graphicFrame>
      <p:graphicFrame>
        <p:nvGraphicFramePr>
          <p:cNvPr id="10" name="Table 9">
            <a:extLst>
              <a:ext uri="{FF2B5EF4-FFF2-40B4-BE49-F238E27FC236}">
                <a16:creationId xmlns:a16="http://schemas.microsoft.com/office/drawing/2014/main" id="{259A565B-5394-99EF-E040-04C4566226D9}"/>
              </a:ext>
            </a:extLst>
          </p:cNvPr>
          <p:cNvGraphicFramePr>
            <a:graphicFrameLocks noGrp="1"/>
          </p:cNvGraphicFramePr>
          <p:nvPr/>
        </p:nvGraphicFramePr>
        <p:xfrm>
          <a:off x="9020823" y="8348315"/>
          <a:ext cx="6930135" cy="1531866"/>
        </p:xfrm>
        <a:graphic>
          <a:graphicData uri="http://schemas.openxmlformats.org/drawingml/2006/table">
            <a:tbl>
              <a:tblPr firstRow="1" firstCol="1" bandRow="1">
                <a:tableStyleId>{21E4AEA4-8DFA-4A89-87EB-49C32662AFE0}</a:tableStyleId>
              </a:tblPr>
              <a:tblGrid>
                <a:gridCol w="1433079">
                  <a:extLst>
                    <a:ext uri="{9D8B030D-6E8A-4147-A177-3AD203B41FA5}">
                      <a16:colId xmlns:a16="http://schemas.microsoft.com/office/drawing/2014/main" val="2856694734"/>
                    </a:ext>
                  </a:extLst>
                </a:gridCol>
                <a:gridCol w="1374264">
                  <a:extLst>
                    <a:ext uri="{9D8B030D-6E8A-4147-A177-3AD203B41FA5}">
                      <a16:colId xmlns:a16="http://schemas.microsoft.com/office/drawing/2014/main" val="546648973"/>
                    </a:ext>
                  </a:extLst>
                </a:gridCol>
                <a:gridCol w="1374264">
                  <a:extLst>
                    <a:ext uri="{9D8B030D-6E8A-4147-A177-3AD203B41FA5}">
                      <a16:colId xmlns:a16="http://schemas.microsoft.com/office/drawing/2014/main" val="2858564618"/>
                    </a:ext>
                  </a:extLst>
                </a:gridCol>
                <a:gridCol w="1374264">
                  <a:extLst>
                    <a:ext uri="{9D8B030D-6E8A-4147-A177-3AD203B41FA5}">
                      <a16:colId xmlns:a16="http://schemas.microsoft.com/office/drawing/2014/main" val="421758921"/>
                    </a:ext>
                  </a:extLst>
                </a:gridCol>
                <a:gridCol w="1374264">
                  <a:extLst>
                    <a:ext uri="{9D8B030D-6E8A-4147-A177-3AD203B41FA5}">
                      <a16:colId xmlns:a16="http://schemas.microsoft.com/office/drawing/2014/main" val="655627714"/>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49388"/>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95.5%</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97.7%</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07973"/>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99.8%</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97.4%</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3901661"/>
                  </a:ext>
                </a:extLst>
              </a:tr>
            </a:tbl>
          </a:graphicData>
        </a:graphic>
      </p:graphicFrame>
    </p:spTree>
    <p:extLst>
      <p:ext uri="{BB962C8B-B14F-4D97-AF65-F5344CB8AC3E}">
        <p14:creationId xmlns:p14="http://schemas.microsoft.com/office/powerpoint/2010/main" val="24184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2587-6669-0F6E-4445-45DA299C49E0}"/>
              </a:ext>
            </a:extLst>
          </p:cNvPr>
          <p:cNvSpPr>
            <a:spLocks noGrp="1"/>
          </p:cNvSpPr>
          <p:nvPr>
            <p:ph type="title"/>
          </p:nvPr>
        </p:nvSpPr>
        <p:spPr/>
        <p:txBody>
          <a:bodyPr>
            <a:normAutofit fontScale="90000"/>
          </a:bodyPr>
          <a:lstStyle/>
          <a:p>
            <a:pPr>
              <a:lnSpc>
                <a:spcPct val="115000"/>
              </a:lnSpc>
            </a:pPr>
            <a:r>
              <a:rPr lang="en-US" sz="6600" dirty="0"/>
              <a:t>Model Building - Neural Network Classification</a:t>
            </a:r>
            <a:br>
              <a:rPr lang="en-US" sz="6600" dirty="0"/>
            </a:br>
            <a:r>
              <a:rPr lang="en-US" sz="6600" i="1" dirty="0"/>
              <a:t>Model Evaluation - Error Plot</a:t>
            </a:r>
            <a:endParaRPr lang="en-IN" dirty="0"/>
          </a:p>
        </p:txBody>
      </p:sp>
      <p:pic>
        <p:nvPicPr>
          <p:cNvPr id="5" name="Content Placeholder 4">
            <a:extLst>
              <a:ext uri="{FF2B5EF4-FFF2-40B4-BE49-F238E27FC236}">
                <a16:creationId xmlns:a16="http://schemas.microsoft.com/office/drawing/2014/main" id="{C7B1BDF6-7059-8A85-D91F-03C68205C8B8}"/>
              </a:ext>
            </a:extLst>
          </p:cNvPr>
          <p:cNvPicPr>
            <a:picLocks noGrp="1" noChangeAspect="1"/>
          </p:cNvPicPr>
          <p:nvPr>
            <p:ph idx="1"/>
          </p:nvPr>
        </p:nvPicPr>
        <p:blipFill>
          <a:blip r:embed="rId2"/>
          <a:stretch>
            <a:fillRect/>
          </a:stretch>
        </p:blipFill>
        <p:spPr>
          <a:xfrm>
            <a:off x="1438184" y="3179315"/>
            <a:ext cx="5739414" cy="3928370"/>
          </a:xfrm>
        </p:spPr>
      </p:pic>
      <p:pic>
        <p:nvPicPr>
          <p:cNvPr id="7" name="Picture 6">
            <a:extLst>
              <a:ext uri="{FF2B5EF4-FFF2-40B4-BE49-F238E27FC236}">
                <a16:creationId xmlns:a16="http://schemas.microsoft.com/office/drawing/2014/main" id="{C72ACFE6-F399-BD48-19D1-B59B1A98D94B}"/>
              </a:ext>
            </a:extLst>
          </p:cNvPr>
          <p:cNvPicPr>
            <a:picLocks noChangeAspect="1"/>
          </p:cNvPicPr>
          <p:nvPr/>
        </p:nvPicPr>
        <p:blipFill>
          <a:blip r:embed="rId3"/>
          <a:stretch>
            <a:fillRect/>
          </a:stretch>
        </p:blipFill>
        <p:spPr>
          <a:xfrm>
            <a:off x="8429350" y="3179315"/>
            <a:ext cx="6465509" cy="3928370"/>
          </a:xfrm>
          <a:prstGeom prst="rect">
            <a:avLst/>
          </a:prstGeom>
        </p:spPr>
      </p:pic>
    </p:spTree>
    <p:extLst>
      <p:ext uri="{BB962C8B-B14F-4D97-AF65-F5344CB8AC3E}">
        <p14:creationId xmlns:p14="http://schemas.microsoft.com/office/powerpoint/2010/main" val="203995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08CE-1837-80AF-1B78-E42B6F40BA0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Building-Decision Tree</a:t>
            </a:r>
            <a:endParaRPr lang="en-IN" dirty="0"/>
          </a:p>
        </p:txBody>
      </p:sp>
      <p:pic>
        <p:nvPicPr>
          <p:cNvPr id="5" name="Content Placeholder 4">
            <a:extLst>
              <a:ext uri="{FF2B5EF4-FFF2-40B4-BE49-F238E27FC236}">
                <a16:creationId xmlns:a16="http://schemas.microsoft.com/office/drawing/2014/main" id="{4E435482-EAF1-6B82-63F1-F20EF4930B81}"/>
              </a:ext>
            </a:extLst>
          </p:cNvPr>
          <p:cNvPicPr>
            <a:picLocks noGrp="1" noChangeAspect="1"/>
          </p:cNvPicPr>
          <p:nvPr>
            <p:ph idx="1"/>
          </p:nvPr>
        </p:nvPicPr>
        <p:blipFill>
          <a:blip r:embed="rId2"/>
          <a:stretch>
            <a:fillRect/>
          </a:stretch>
        </p:blipFill>
        <p:spPr>
          <a:xfrm>
            <a:off x="7989903" y="3451622"/>
            <a:ext cx="10133862" cy="5100638"/>
          </a:xfrm>
        </p:spPr>
      </p:pic>
      <p:sp>
        <p:nvSpPr>
          <p:cNvPr id="4" name="TextBox 3">
            <a:extLst>
              <a:ext uri="{FF2B5EF4-FFF2-40B4-BE49-F238E27FC236}">
                <a16:creationId xmlns:a16="http://schemas.microsoft.com/office/drawing/2014/main" id="{6FB6261A-81FA-5765-C3F4-764AEF784ACD}"/>
              </a:ext>
            </a:extLst>
          </p:cNvPr>
          <p:cNvSpPr txBox="1"/>
          <p:nvPr/>
        </p:nvSpPr>
        <p:spPr>
          <a:xfrm>
            <a:off x="629205" y="4105415"/>
            <a:ext cx="9141780" cy="3000821"/>
          </a:xfrm>
          <a:prstGeom prst="rect">
            <a:avLst/>
          </a:prstGeom>
          <a:noFill/>
        </p:spPr>
        <p:txBody>
          <a:bodyPr wrap="square">
            <a:spAutoFit/>
          </a:bodyPr>
          <a:lstStyle/>
          <a:p>
            <a:pPr marL="428625" indent="-428625">
              <a:buFont typeface="Arial" panose="020B0604020202020204" pitchFamily="34" charset="0"/>
              <a:buChar char="•"/>
            </a:pPr>
            <a:r>
              <a:rPr lang="en-US" sz="2700" dirty="0">
                <a:solidFill>
                  <a:srgbClr val="374151"/>
                </a:solidFill>
                <a:latin typeface="Söhne"/>
              </a:rPr>
              <a:t>It is a tree-like model of decisions and their possible consequences. </a:t>
            </a:r>
          </a:p>
          <a:p>
            <a:pPr marL="428625" indent="-428625">
              <a:buFont typeface="Arial" panose="020B0604020202020204" pitchFamily="34" charset="0"/>
              <a:buChar char="•"/>
            </a:pPr>
            <a:r>
              <a:rPr lang="en-US" sz="2700" dirty="0">
                <a:solidFill>
                  <a:srgbClr val="374151"/>
                </a:solidFill>
                <a:latin typeface="Söhne"/>
              </a:rPr>
              <a:t>A decision tree is made up of nodes</a:t>
            </a:r>
          </a:p>
          <a:p>
            <a:r>
              <a:rPr lang="en-US" sz="2700" dirty="0">
                <a:solidFill>
                  <a:srgbClr val="374151"/>
                </a:solidFill>
                <a:latin typeface="Söhne"/>
              </a:rPr>
              <a:t>     and branches. </a:t>
            </a:r>
          </a:p>
          <a:p>
            <a:pPr marL="428625" indent="-428625">
              <a:buFont typeface="Arial" panose="020B0604020202020204" pitchFamily="34" charset="0"/>
              <a:buChar char="•"/>
            </a:pPr>
            <a:r>
              <a:rPr lang="en-US" sz="2700" dirty="0">
                <a:solidFill>
                  <a:srgbClr val="374151"/>
                </a:solidFill>
                <a:latin typeface="Söhne"/>
              </a:rPr>
              <a:t>The nodes represent decision points, </a:t>
            </a:r>
          </a:p>
          <a:p>
            <a:r>
              <a:rPr lang="en-US" sz="2700" dirty="0">
                <a:solidFill>
                  <a:srgbClr val="374151"/>
                </a:solidFill>
                <a:latin typeface="Söhne"/>
              </a:rPr>
              <a:t>     while the branches represent the possible </a:t>
            </a:r>
          </a:p>
          <a:p>
            <a:r>
              <a:rPr lang="en-US" sz="2700" dirty="0">
                <a:solidFill>
                  <a:srgbClr val="374151"/>
                </a:solidFill>
                <a:latin typeface="Söhne"/>
              </a:rPr>
              <a:t>     outcomes or consequences of those decisions.</a:t>
            </a:r>
            <a:endParaRPr lang="en-IN" sz="2700" dirty="0"/>
          </a:p>
        </p:txBody>
      </p:sp>
    </p:spTree>
    <p:extLst>
      <p:ext uri="{BB962C8B-B14F-4D97-AF65-F5344CB8AC3E}">
        <p14:creationId xmlns:p14="http://schemas.microsoft.com/office/powerpoint/2010/main" val="208655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337E-EAF2-79ED-0BFF-6CF33110E5E9}"/>
              </a:ext>
            </a:extLst>
          </p:cNvPr>
          <p:cNvSpPr>
            <a:spLocks noGrp="1"/>
          </p:cNvSpPr>
          <p:nvPr>
            <p:ph type="title"/>
          </p:nvPr>
        </p:nvSpPr>
        <p:spPr>
          <a:xfrm>
            <a:off x="1257300" y="547688"/>
            <a:ext cx="15773400" cy="3772580"/>
          </a:xfrm>
        </p:spPr>
        <p:txBody>
          <a:bodyPr>
            <a:normAutofit fontScale="90000"/>
          </a:bodyPr>
          <a:lstStyle/>
          <a:p>
            <a:br>
              <a:rPr lang="en-IN" sz="4800" b="1" dirty="0"/>
            </a:br>
            <a:br>
              <a:rPr lang="en-IN" sz="4800" b="1" dirty="0"/>
            </a:br>
            <a:br>
              <a:rPr lang="en-IN" sz="4800" b="1" dirty="0"/>
            </a:br>
            <a:br>
              <a:rPr lang="en-IN" sz="4800" b="1" dirty="0"/>
            </a:br>
            <a:r>
              <a:rPr lang="en-IN" sz="4650" b="1" dirty="0"/>
              <a:t>Model Evaluation-Decision Tree</a:t>
            </a:r>
            <a:br>
              <a:rPr lang="en-IN" sz="4800" b="1" dirty="0"/>
            </a:br>
            <a:r>
              <a:rPr lang="en-IN" sz="2700" b="1" dirty="0"/>
              <a:t> </a:t>
            </a:r>
            <a:br>
              <a:rPr lang="en-IN" sz="2700" b="1" dirty="0"/>
            </a:br>
            <a:br>
              <a:rPr lang="en-IN" sz="2700" b="1" dirty="0"/>
            </a:br>
            <a:br>
              <a:rPr lang="en-IN" sz="2700" b="1" dirty="0"/>
            </a:br>
            <a:br>
              <a:rPr lang="en-IN" sz="2700" b="1" dirty="0"/>
            </a:br>
            <a:br>
              <a:rPr lang="en-IN" sz="2700" b="1" dirty="0"/>
            </a:br>
            <a:br>
              <a:rPr lang="en-IN" sz="4800" b="1" dirty="0"/>
            </a:br>
            <a:br>
              <a:rPr lang="en-IN" sz="4800" b="1" dirty="0"/>
            </a:br>
            <a:br>
              <a:rPr lang="en-IN" sz="4800" b="1" dirty="0"/>
            </a:br>
            <a:br>
              <a:rPr lang="en-IN" sz="4800" b="1" dirty="0"/>
            </a:br>
            <a:br>
              <a:rPr lang="en-IN" sz="4800" b="1" dirty="0"/>
            </a:br>
            <a:endParaRPr lang="en-IN" sz="4800" b="1" dirty="0"/>
          </a:p>
        </p:txBody>
      </p:sp>
      <p:sp>
        <p:nvSpPr>
          <p:cNvPr id="3" name="Content Placeholder 2">
            <a:extLst>
              <a:ext uri="{FF2B5EF4-FFF2-40B4-BE49-F238E27FC236}">
                <a16:creationId xmlns:a16="http://schemas.microsoft.com/office/drawing/2014/main" id="{34DAB2D9-B630-BB2E-960E-BD62842D6889}"/>
              </a:ext>
            </a:extLst>
          </p:cNvPr>
          <p:cNvSpPr>
            <a:spLocks noGrp="1"/>
          </p:cNvSpPr>
          <p:nvPr>
            <p:ph idx="1"/>
          </p:nvPr>
        </p:nvSpPr>
        <p:spPr>
          <a:xfrm>
            <a:off x="1134123" y="2075798"/>
            <a:ext cx="15773400" cy="6215966"/>
          </a:xfrm>
        </p:spPr>
        <p:txBody>
          <a:bodyPr/>
          <a:lstStyle/>
          <a:p>
            <a:pPr marL="0" indent="0">
              <a:buNone/>
            </a:pPr>
            <a:r>
              <a:rPr lang="en-IN" sz="2100" b="1" dirty="0"/>
              <a:t>Neural Network without pruning                                                                                 Neural Network with Pruning</a:t>
            </a:r>
          </a:p>
        </p:txBody>
      </p:sp>
      <p:graphicFrame>
        <p:nvGraphicFramePr>
          <p:cNvPr id="4" name="Table 3">
            <a:extLst>
              <a:ext uri="{FF2B5EF4-FFF2-40B4-BE49-F238E27FC236}">
                <a16:creationId xmlns:a16="http://schemas.microsoft.com/office/drawing/2014/main" id="{468CF20C-20A6-AC15-4560-2A5A377B3914}"/>
              </a:ext>
            </a:extLst>
          </p:cNvPr>
          <p:cNvGraphicFramePr>
            <a:graphicFrameLocks noGrp="1"/>
          </p:cNvGraphicFramePr>
          <p:nvPr/>
        </p:nvGraphicFramePr>
        <p:xfrm>
          <a:off x="1273389" y="3036441"/>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1140561650"/>
                    </a:ext>
                  </a:extLst>
                </a:gridCol>
                <a:gridCol w="1384800">
                  <a:extLst>
                    <a:ext uri="{9D8B030D-6E8A-4147-A177-3AD203B41FA5}">
                      <a16:colId xmlns:a16="http://schemas.microsoft.com/office/drawing/2014/main" val="2280673150"/>
                    </a:ext>
                  </a:extLst>
                </a:gridCol>
                <a:gridCol w="1384800">
                  <a:extLst>
                    <a:ext uri="{9D8B030D-6E8A-4147-A177-3AD203B41FA5}">
                      <a16:colId xmlns:a16="http://schemas.microsoft.com/office/drawing/2014/main" val="4178455814"/>
                    </a:ext>
                  </a:extLst>
                </a:gridCol>
                <a:gridCol w="1152552">
                  <a:extLst>
                    <a:ext uri="{9D8B030D-6E8A-4147-A177-3AD203B41FA5}">
                      <a16:colId xmlns:a16="http://schemas.microsoft.com/office/drawing/2014/main" val="2830750110"/>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84825526"/>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76799"/>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125(TP)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49(FN)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96984"/>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24(FP)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3379(TN)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162085"/>
                  </a:ext>
                </a:extLst>
              </a:tr>
            </a:tbl>
          </a:graphicData>
        </a:graphic>
      </p:graphicFrame>
      <p:graphicFrame>
        <p:nvGraphicFramePr>
          <p:cNvPr id="5" name="Table 4">
            <a:extLst>
              <a:ext uri="{FF2B5EF4-FFF2-40B4-BE49-F238E27FC236}">
                <a16:creationId xmlns:a16="http://schemas.microsoft.com/office/drawing/2014/main" id="{03A3F0E3-2623-BA08-B493-1B404C8FE95F}"/>
              </a:ext>
            </a:extLst>
          </p:cNvPr>
          <p:cNvGraphicFramePr>
            <a:graphicFrameLocks noGrp="1"/>
          </p:cNvGraphicFramePr>
          <p:nvPr/>
        </p:nvGraphicFramePr>
        <p:xfrm>
          <a:off x="1257300" y="5457854"/>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1140561650"/>
                    </a:ext>
                  </a:extLst>
                </a:gridCol>
                <a:gridCol w="1384800">
                  <a:extLst>
                    <a:ext uri="{9D8B030D-6E8A-4147-A177-3AD203B41FA5}">
                      <a16:colId xmlns:a16="http://schemas.microsoft.com/office/drawing/2014/main" val="2280673150"/>
                    </a:ext>
                  </a:extLst>
                </a:gridCol>
                <a:gridCol w="1384800">
                  <a:extLst>
                    <a:ext uri="{9D8B030D-6E8A-4147-A177-3AD203B41FA5}">
                      <a16:colId xmlns:a16="http://schemas.microsoft.com/office/drawing/2014/main" val="4178455814"/>
                    </a:ext>
                  </a:extLst>
                </a:gridCol>
                <a:gridCol w="1152552">
                  <a:extLst>
                    <a:ext uri="{9D8B030D-6E8A-4147-A177-3AD203B41FA5}">
                      <a16:colId xmlns:a16="http://schemas.microsoft.com/office/drawing/2014/main" val="2830750110"/>
                    </a:ext>
                  </a:extLst>
                </a:gridCol>
              </a:tblGrid>
              <a:tr h="323790">
                <a:tc rowSpan="2" gridSpan="2">
                  <a:txBody>
                    <a:bodyPr/>
                    <a:lstStyle/>
                    <a:p>
                      <a:pPr algn="ctr">
                        <a:lnSpc>
                          <a:spcPct val="107000"/>
                        </a:lnSpc>
                        <a:spcAft>
                          <a:spcPts val="800"/>
                        </a:spcAft>
                      </a:pPr>
                      <a:r>
                        <a:rPr lang="en-IN" sz="1700" kern="100" dirty="0">
                          <a:effectLst/>
                        </a:rPr>
                        <a:t>TEST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84825526"/>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76799"/>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16(TP)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59(FN)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96984"/>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67(FP)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1391(TN)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162085"/>
                  </a:ext>
                </a:extLst>
              </a:tr>
            </a:tbl>
          </a:graphicData>
        </a:graphic>
      </p:graphicFrame>
      <p:graphicFrame>
        <p:nvGraphicFramePr>
          <p:cNvPr id="6" name="Table 5">
            <a:extLst>
              <a:ext uri="{FF2B5EF4-FFF2-40B4-BE49-F238E27FC236}">
                <a16:creationId xmlns:a16="http://schemas.microsoft.com/office/drawing/2014/main" id="{69F0B1CF-FF6F-4FFB-98BC-DCE36C78734C}"/>
              </a:ext>
            </a:extLst>
          </p:cNvPr>
          <p:cNvGraphicFramePr>
            <a:graphicFrameLocks noGrp="1"/>
          </p:cNvGraphicFramePr>
          <p:nvPr/>
        </p:nvGraphicFramePr>
        <p:xfrm>
          <a:off x="654446" y="7720541"/>
          <a:ext cx="6930135" cy="1531866"/>
        </p:xfrm>
        <a:graphic>
          <a:graphicData uri="http://schemas.openxmlformats.org/drawingml/2006/table">
            <a:tbl>
              <a:tblPr firstRow="1" firstCol="1" bandRow="1">
                <a:tableStyleId>{21E4AEA4-8DFA-4A89-87EB-49C32662AFE0}</a:tableStyleId>
              </a:tblPr>
              <a:tblGrid>
                <a:gridCol w="1433079">
                  <a:extLst>
                    <a:ext uri="{9D8B030D-6E8A-4147-A177-3AD203B41FA5}">
                      <a16:colId xmlns:a16="http://schemas.microsoft.com/office/drawing/2014/main" val="3933216412"/>
                    </a:ext>
                  </a:extLst>
                </a:gridCol>
                <a:gridCol w="1374264">
                  <a:extLst>
                    <a:ext uri="{9D8B030D-6E8A-4147-A177-3AD203B41FA5}">
                      <a16:colId xmlns:a16="http://schemas.microsoft.com/office/drawing/2014/main" val="1858247838"/>
                    </a:ext>
                  </a:extLst>
                </a:gridCol>
                <a:gridCol w="1374264">
                  <a:extLst>
                    <a:ext uri="{9D8B030D-6E8A-4147-A177-3AD203B41FA5}">
                      <a16:colId xmlns:a16="http://schemas.microsoft.com/office/drawing/2014/main" val="3253748645"/>
                    </a:ext>
                  </a:extLst>
                </a:gridCol>
                <a:gridCol w="1374264">
                  <a:extLst>
                    <a:ext uri="{9D8B030D-6E8A-4147-A177-3AD203B41FA5}">
                      <a16:colId xmlns:a16="http://schemas.microsoft.com/office/drawing/2014/main" val="854129617"/>
                    </a:ext>
                  </a:extLst>
                </a:gridCol>
                <a:gridCol w="1374264">
                  <a:extLst>
                    <a:ext uri="{9D8B030D-6E8A-4147-A177-3AD203B41FA5}">
                      <a16:colId xmlns:a16="http://schemas.microsoft.com/office/drawing/2014/main" val="2272360277"/>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704752"/>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98%</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98.6%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98.9%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517057"/>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91.8%</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95.4%</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95.7%</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030806"/>
                  </a:ext>
                </a:extLst>
              </a:tr>
            </a:tbl>
          </a:graphicData>
        </a:graphic>
      </p:graphicFrame>
      <p:graphicFrame>
        <p:nvGraphicFramePr>
          <p:cNvPr id="8" name="Table 7">
            <a:extLst>
              <a:ext uri="{FF2B5EF4-FFF2-40B4-BE49-F238E27FC236}">
                <a16:creationId xmlns:a16="http://schemas.microsoft.com/office/drawing/2014/main" id="{C84E8B1E-4356-B55E-A8F1-DD36E1CB68EC}"/>
              </a:ext>
            </a:extLst>
          </p:cNvPr>
          <p:cNvGraphicFramePr>
            <a:graphicFrameLocks noGrp="1"/>
          </p:cNvGraphicFramePr>
          <p:nvPr/>
        </p:nvGraphicFramePr>
        <p:xfrm>
          <a:off x="9403121" y="5463258"/>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451793063"/>
                    </a:ext>
                  </a:extLst>
                </a:gridCol>
                <a:gridCol w="1384800">
                  <a:extLst>
                    <a:ext uri="{9D8B030D-6E8A-4147-A177-3AD203B41FA5}">
                      <a16:colId xmlns:a16="http://schemas.microsoft.com/office/drawing/2014/main" val="3933346983"/>
                    </a:ext>
                  </a:extLst>
                </a:gridCol>
                <a:gridCol w="1384800">
                  <a:extLst>
                    <a:ext uri="{9D8B030D-6E8A-4147-A177-3AD203B41FA5}">
                      <a16:colId xmlns:a16="http://schemas.microsoft.com/office/drawing/2014/main" val="742203475"/>
                    </a:ext>
                  </a:extLst>
                </a:gridCol>
                <a:gridCol w="1152552">
                  <a:extLst>
                    <a:ext uri="{9D8B030D-6E8A-4147-A177-3AD203B41FA5}">
                      <a16:colId xmlns:a16="http://schemas.microsoft.com/office/drawing/2014/main" val="1112521796"/>
                    </a:ext>
                  </a:extLst>
                </a:gridCol>
              </a:tblGrid>
              <a:tr h="323790">
                <a:tc rowSpan="2" gridSpan="2">
                  <a:txBody>
                    <a:bodyPr/>
                    <a:lstStyle/>
                    <a:p>
                      <a:pPr algn="ctr">
                        <a:lnSpc>
                          <a:spcPct val="107000"/>
                        </a:lnSpc>
                        <a:spcAft>
                          <a:spcPts val="800"/>
                        </a:spcAft>
                      </a:pPr>
                      <a:r>
                        <a:rPr lang="en-IN" sz="1700" kern="100" dirty="0">
                          <a:effectLst/>
                        </a:rPr>
                        <a:t>TEST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41031003"/>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8674227"/>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72(FN)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62127"/>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6(FP)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1542(TN)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343822"/>
                  </a:ext>
                </a:extLst>
              </a:tr>
            </a:tbl>
          </a:graphicData>
        </a:graphic>
      </p:graphicFrame>
      <p:graphicFrame>
        <p:nvGraphicFramePr>
          <p:cNvPr id="9" name="Table 8">
            <a:extLst>
              <a:ext uri="{FF2B5EF4-FFF2-40B4-BE49-F238E27FC236}">
                <a16:creationId xmlns:a16="http://schemas.microsoft.com/office/drawing/2014/main" id="{CCBDA79B-279E-9D48-2544-2D02F032BF84}"/>
              </a:ext>
            </a:extLst>
          </p:cNvPr>
          <p:cNvGraphicFramePr>
            <a:graphicFrameLocks noGrp="1"/>
          </p:cNvGraphicFramePr>
          <p:nvPr/>
        </p:nvGraphicFramePr>
        <p:xfrm>
          <a:off x="9403121" y="3036441"/>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4199789704"/>
                    </a:ext>
                  </a:extLst>
                </a:gridCol>
                <a:gridCol w="1384800">
                  <a:extLst>
                    <a:ext uri="{9D8B030D-6E8A-4147-A177-3AD203B41FA5}">
                      <a16:colId xmlns:a16="http://schemas.microsoft.com/office/drawing/2014/main" val="280853890"/>
                    </a:ext>
                  </a:extLst>
                </a:gridCol>
                <a:gridCol w="1384800">
                  <a:extLst>
                    <a:ext uri="{9D8B030D-6E8A-4147-A177-3AD203B41FA5}">
                      <a16:colId xmlns:a16="http://schemas.microsoft.com/office/drawing/2014/main" val="149110280"/>
                    </a:ext>
                  </a:extLst>
                </a:gridCol>
                <a:gridCol w="1152552">
                  <a:extLst>
                    <a:ext uri="{9D8B030D-6E8A-4147-A177-3AD203B41FA5}">
                      <a16:colId xmlns:a16="http://schemas.microsoft.com/office/drawing/2014/main" val="80095922"/>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556233477"/>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906578"/>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21(TP)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latin typeface="+mn-lt"/>
                          <a:ea typeface="+mn-ea"/>
                          <a:cs typeface="+mn-cs"/>
                        </a:rPr>
                        <a:t>153(</a:t>
                      </a:r>
                      <a:r>
                        <a:rPr lang="en-IN" sz="1700" b="1" kern="100" dirty="0">
                          <a:solidFill>
                            <a:srgbClr val="FF0000"/>
                          </a:solidFill>
                          <a:effectLst/>
                        </a:rPr>
                        <a:t>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695817"/>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12(FP)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3391(TN)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24681"/>
                  </a:ext>
                </a:extLst>
              </a:tr>
            </a:tbl>
          </a:graphicData>
        </a:graphic>
      </p:graphicFrame>
      <p:graphicFrame>
        <p:nvGraphicFramePr>
          <p:cNvPr id="10" name="Table 9">
            <a:extLst>
              <a:ext uri="{FF2B5EF4-FFF2-40B4-BE49-F238E27FC236}">
                <a16:creationId xmlns:a16="http://schemas.microsoft.com/office/drawing/2014/main" id="{259A565B-5394-99EF-E040-04C4566226D9}"/>
              </a:ext>
            </a:extLst>
          </p:cNvPr>
          <p:cNvGraphicFramePr>
            <a:graphicFrameLocks noGrp="1"/>
          </p:cNvGraphicFramePr>
          <p:nvPr/>
        </p:nvGraphicFramePr>
        <p:xfrm>
          <a:off x="9020823" y="7720541"/>
          <a:ext cx="6930135" cy="1531866"/>
        </p:xfrm>
        <a:graphic>
          <a:graphicData uri="http://schemas.openxmlformats.org/drawingml/2006/table">
            <a:tbl>
              <a:tblPr firstRow="1" firstCol="1" bandRow="1">
                <a:tableStyleId>{21E4AEA4-8DFA-4A89-87EB-49C32662AFE0}</a:tableStyleId>
              </a:tblPr>
              <a:tblGrid>
                <a:gridCol w="1433079">
                  <a:extLst>
                    <a:ext uri="{9D8B030D-6E8A-4147-A177-3AD203B41FA5}">
                      <a16:colId xmlns:a16="http://schemas.microsoft.com/office/drawing/2014/main" val="2856694734"/>
                    </a:ext>
                  </a:extLst>
                </a:gridCol>
                <a:gridCol w="1374264">
                  <a:extLst>
                    <a:ext uri="{9D8B030D-6E8A-4147-A177-3AD203B41FA5}">
                      <a16:colId xmlns:a16="http://schemas.microsoft.com/office/drawing/2014/main" val="546648973"/>
                    </a:ext>
                  </a:extLst>
                </a:gridCol>
                <a:gridCol w="1374264">
                  <a:extLst>
                    <a:ext uri="{9D8B030D-6E8A-4147-A177-3AD203B41FA5}">
                      <a16:colId xmlns:a16="http://schemas.microsoft.com/office/drawing/2014/main" val="2858564618"/>
                    </a:ext>
                  </a:extLst>
                </a:gridCol>
                <a:gridCol w="1374264">
                  <a:extLst>
                    <a:ext uri="{9D8B030D-6E8A-4147-A177-3AD203B41FA5}">
                      <a16:colId xmlns:a16="http://schemas.microsoft.com/office/drawing/2014/main" val="421758921"/>
                    </a:ext>
                  </a:extLst>
                </a:gridCol>
                <a:gridCol w="1374264">
                  <a:extLst>
                    <a:ext uri="{9D8B030D-6E8A-4147-A177-3AD203B41FA5}">
                      <a16:colId xmlns:a16="http://schemas.microsoft.com/office/drawing/2014/main" val="655627714"/>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49388"/>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95.4%</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95.7%</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97.6%</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07973"/>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97.4%</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3901661"/>
                  </a:ext>
                </a:extLst>
              </a:tr>
            </a:tbl>
          </a:graphicData>
        </a:graphic>
      </p:graphicFrame>
    </p:spTree>
    <p:extLst>
      <p:ext uri="{BB962C8B-B14F-4D97-AF65-F5344CB8AC3E}">
        <p14:creationId xmlns:p14="http://schemas.microsoft.com/office/powerpoint/2010/main" val="3562220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92A2-DC94-7AA9-E3B7-16E5F62A3274}"/>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Model Building- K-Nearest </a:t>
            </a:r>
            <a:r>
              <a:rPr lang="en-IN" dirty="0" err="1">
                <a:latin typeface="Times New Roman" panose="02020603050405020304" pitchFamily="18" charset="0"/>
                <a:cs typeface="Times New Roman" panose="02020603050405020304" pitchFamily="18" charset="0"/>
              </a:rPr>
              <a:t>Neighbor</a:t>
            </a:r>
            <a:endParaRPr lang="en-IN" dirty="0"/>
          </a:p>
        </p:txBody>
      </p:sp>
      <p:sp>
        <p:nvSpPr>
          <p:cNvPr id="4" name="Content Placeholder 3">
            <a:extLst>
              <a:ext uri="{FF2B5EF4-FFF2-40B4-BE49-F238E27FC236}">
                <a16:creationId xmlns:a16="http://schemas.microsoft.com/office/drawing/2014/main" id="{2F994693-F0C1-7C8F-1264-D56BC6A91ECF}"/>
              </a:ext>
            </a:extLst>
          </p:cNvPr>
          <p:cNvSpPr>
            <a:spLocks noGrp="1"/>
          </p:cNvSpPr>
          <p:nvPr>
            <p:ph idx="1"/>
          </p:nvPr>
        </p:nvSpPr>
        <p:spPr/>
        <p:txBody>
          <a:bodyPr>
            <a:normAutofit/>
          </a:bodyPr>
          <a:lstStyle/>
          <a:p>
            <a:r>
              <a:rPr lang="en-US" sz="2700" dirty="0">
                <a:solidFill>
                  <a:srgbClr val="374151"/>
                </a:solidFill>
                <a:latin typeface="Söhne"/>
              </a:rPr>
              <a:t>K nearest neighbor (KNN) algorithm uses distance metrics</a:t>
            </a:r>
          </a:p>
          <a:p>
            <a:pPr marL="0" indent="0">
              <a:buNone/>
            </a:pPr>
            <a:r>
              <a:rPr lang="en-US" sz="2700" dirty="0">
                <a:solidFill>
                  <a:srgbClr val="374151"/>
                </a:solidFill>
                <a:latin typeface="Söhne"/>
              </a:rPr>
              <a:t>    to predict the value of a query point based on the k closest training samples in</a:t>
            </a:r>
          </a:p>
          <a:p>
            <a:pPr marL="0" indent="0">
              <a:buNone/>
            </a:pPr>
            <a:r>
              <a:rPr lang="en-US" sz="2700" dirty="0">
                <a:solidFill>
                  <a:srgbClr val="374151"/>
                </a:solidFill>
                <a:latin typeface="Söhne"/>
              </a:rPr>
              <a:t>    the feature space. </a:t>
            </a:r>
          </a:p>
          <a:p>
            <a:r>
              <a:rPr lang="en-US" sz="2700" dirty="0">
                <a:solidFill>
                  <a:srgbClr val="374151"/>
                </a:solidFill>
                <a:latin typeface="Söhne"/>
              </a:rPr>
              <a:t>The choice of k and the distance metric can have a significant impact on</a:t>
            </a:r>
          </a:p>
          <a:p>
            <a:pPr marL="0" indent="0">
              <a:buNone/>
            </a:pPr>
            <a:r>
              <a:rPr lang="en-US" sz="2700" dirty="0">
                <a:solidFill>
                  <a:srgbClr val="374151"/>
                </a:solidFill>
                <a:latin typeface="Söhne"/>
              </a:rPr>
              <a:t>     the performance of the algorithm.</a:t>
            </a:r>
            <a:endParaRPr lang="en-IN" sz="2700" dirty="0"/>
          </a:p>
        </p:txBody>
      </p:sp>
      <p:pic>
        <p:nvPicPr>
          <p:cNvPr id="7" name="Picture 6">
            <a:extLst>
              <a:ext uri="{FF2B5EF4-FFF2-40B4-BE49-F238E27FC236}">
                <a16:creationId xmlns:a16="http://schemas.microsoft.com/office/drawing/2014/main" id="{42B5F9CA-A84E-BEAD-C500-01195AEAECFB}"/>
              </a:ext>
            </a:extLst>
          </p:cNvPr>
          <p:cNvPicPr>
            <a:picLocks noChangeAspect="1"/>
          </p:cNvPicPr>
          <p:nvPr/>
        </p:nvPicPr>
        <p:blipFill>
          <a:blip r:embed="rId2"/>
          <a:stretch>
            <a:fillRect/>
          </a:stretch>
        </p:blipFill>
        <p:spPr>
          <a:xfrm>
            <a:off x="9827580" y="4987308"/>
            <a:ext cx="7203120" cy="3028950"/>
          </a:xfrm>
          <a:prstGeom prst="rect">
            <a:avLst/>
          </a:prstGeom>
        </p:spPr>
      </p:pic>
    </p:spTree>
    <p:extLst>
      <p:ext uri="{BB962C8B-B14F-4D97-AF65-F5344CB8AC3E}">
        <p14:creationId xmlns:p14="http://schemas.microsoft.com/office/powerpoint/2010/main" val="246234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8888" y="1749368"/>
            <a:ext cx="4630073" cy="2952848"/>
            <a:chOff x="0" y="-9525"/>
            <a:chExt cx="6173430" cy="3937131"/>
          </a:xfrm>
        </p:grpSpPr>
        <p:sp>
          <p:nvSpPr>
            <p:cNvPr id="3" name="TextBox 3"/>
            <p:cNvSpPr txBox="1"/>
            <p:nvPr/>
          </p:nvSpPr>
          <p:spPr>
            <a:xfrm>
              <a:off x="0" y="-9525"/>
              <a:ext cx="6173430" cy="1838325"/>
            </a:xfrm>
            <a:prstGeom prst="rect">
              <a:avLst/>
            </a:prstGeom>
          </p:spPr>
          <p:txBody>
            <a:bodyPr lIns="0" tIns="0" rIns="0" bIns="0" rtlCol="0" anchor="t">
              <a:spAutoFit/>
            </a:bodyPr>
            <a:lstStyle/>
            <a:p>
              <a:pPr>
                <a:lnSpc>
                  <a:spcPts val="10800"/>
                </a:lnSpc>
              </a:pPr>
              <a:r>
                <a:rPr lang="en-US" sz="9000">
                  <a:solidFill>
                    <a:srgbClr val="000000"/>
                  </a:solidFill>
                  <a:latin typeface="+mj-lt"/>
                </a:rPr>
                <a:t>Agenda</a:t>
              </a:r>
            </a:p>
          </p:txBody>
        </p:sp>
        <p:sp>
          <p:nvSpPr>
            <p:cNvPr id="4" name="TextBox 4"/>
            <p:cNvSpPr txBox="1"/>
            <p:nvPr/>
          </p:nvSpPr>
          <p:spPr>
            <a:xfrm>
              <a:off x="0" y="2393254"/>
              <a:ext cx="6173430" cy="1534352"/>
            </a:xfrm>
            <a:prstGeom prst="rect">
              <a:avLst/>
            </a:prstGeom>
          </p:spPr>
          <p:txBody>
            <a:bodyPr lIns="0" tIns="0" rIns="0" bIns="0" rtlCol="0" anchor="t">
              <a:spAutoFit/>
            </a:bodyPr>
            <a:lstStyle/>
            <a:p>
              <a:pPr>
                <a:lnSpc>
                  <a:spcPts val="4550"/>
                </a:lnSpc>
              </a:pPr>
              <a:r>
                <a:rPr lang="en-US" sz="3500" dirty="0">
                  <a:solidFill>
                    <a:srgbClr val="E46232"/>
                  </a:solidFill>
                  <a:latin typeface="+mj-lt"/>
                </a:rPr>
                <a:t>Key topics</a:t>
              </a:r>
              <a:r>
                <a:rPr lang="en-US" sz="3500" dirty="0">
                  <a:solidFill>
                    <a:srgbClr val="000000"/>
                  </a:solidFill>
                  <a:latin typeface="+mj-lt"/>
                </a:rPr>
                <a:t> discussed</a:t>
              </a:r>
            </a:p>
            <a:p>
              <a:pPr>
                <a:lnSpc>
                  <a:spcPts val="4550"/>
                </a:lnSpc>
              </a:pPr>
              <a:r>
                <a:rPr lang="en-US" sz="3500" dirty="0">
                  <a:solidFill>
                    <a:srgbClr val="000000"/>
                  </a:solidFill>
                  <a:latin typeface="+mj-lt"/>
                </a:rPr>
                <a:t>in this presentation</a:t>
              </a:r>
            </a:p>
          </p:txBody>
        </p:sp>
      </p:grpSp>
      <p:sp>
        <p:nvSpPr>
          <p:cNvPr id="5" name="AutoShape 5"/>
          <p:cNvSpPr/>
          <p:nvPr/>
        </p:nvSpPr>
        <p:spPr>
          <a:xfrm>
            <a:off x="7403516" y="-4762"/>
            <a:ext cx="10884484" cy="10287000"/>
          </a:xfrm>
          <a:prstGeom prst="rect">
            <a:avLst/>
          </a:prstGeom>
          <a:solidFill>
            <a:srgbClr val="E46232"/>
          </a:solidFill>
        </p:spPr>
      </p:sp>
      <p:sp>
        <p:nvSpPr>
          <p:cNvPr id="6" name="TextBox 6"/>
          <p:cNvSpPr txBox="1"/>
          <p:nvPr/>
        </p:nvSpPr>
        <p:spPr>
          <a:xfrm>
            <a:off x="9228567" y="1699362"/>
            <a:ext cx="7184166" cy="431800"/>
          </a:xfrm>
          <a:prstGeom prst="rect">
            <a:avLst/>
          </a:prstGeom>
        </p:spPr>
        <p:txBody>
          <a:bodyPr lIns="0" tIns="0" rIns="0" bIns="0" rtlCol="0" anchor="t">
            <a:spAutoFit/>
          </a:bodyPr>
          <a:lstStyle/>
          <a:p>
            <a:pPr>
              <a:lnSpc>
                <a:spcPts val="3500"/>
              </a:lnSpc>
            </a:pPr>
            <a:r>
              <a:rPr lang="en-US" sz="2500" dirty="0">
                <a:solidFill>
                  <a:srgbClr val="FFFFFF"/>
                </a:solidFill>
              </a:rPr>
              <a:t>The impact of technology on education</a:t>
            </a:r>
          </a:p>
        </p:txBody>
      </p:sp>
      <p:sp>
        <p:nvSpPr>
          <p:cNvPr id="7" name="TextBox 7"/>
          <p:cNvSpPr txBox="1"/>
          <p:nvPr/>
        </p:nvSpPr>
        <p:spPr>
          <a:xfrm>
            <a:off x="9228567" y="2979227"/>
            <a:ext cx="7182773" cy="431800"/>
          </a:xfrm>
          <a:prstGeom prst="rect">
            <a:avLst/>
          </a:prstGeom>
        </p:spPr>
        <p:txBody>
          <a:bodyPr lIns="0" tIns="0" rIns="0" bIns="0" rtlCol="0" anchor="t">
            <a:spAutoFit/>
          </a:bodyPr>
          <a:lstStyle/>
          <a:p>
            <a:pPr marL="0" lvl="1" indent="0" algn="l">
              <a:lnSpc>
                <a:spcPts val="3500"/>
              </a:lnSpc>
              <a:spcBef>
                <a:spcPct val="0"/>
              </a:spcBef>
            </a:pPr>
            <a:r>
              <a:rPr lang="en-US" sz="2500" u="none" dirty="0">
                <a:solidFill>
                  <a:srgbClr val="FFFFFF"/>
                </a:solidFill>
              </a:rPr>
              <a:t>Setting up a virtual learning space</a:t>
            </a:r>
          </a:p>
        </p:txBody>
      </p:sp>
      <p:sp>
        <p:nvSpPr>
          <p:cNvPr id="8" name="TextBox 8"/>
          <p:cNvSpPr txBox="1"/>
          <p:nvPr/>
        </p:nvSpPr>
        <p:spPr>
          <a:xfrm>
            <a:off x="9228567" y="4259092"/>
            <a:ext cx="7182773" cy="431800"/>
          </a:xfrm>
          <a:prstGeom prst="rect">
            <a:avLst/>
          </a:prstGeom>
        </p:spPr>
        <p:txBody>
          <a:bodyPr lIns="0" tIns="0" rIns="0" bIns="0" rtlCol="0" anchor="t">
            <a:spAutoFit/>
          </a:bodyPr>
          <a:lstStyle/>
          <a:p>
            <a:pPr marL="0" lvl="1" indent="0" algn="l">
              <a:lnSpc>
                <a:spcPts val="3500"/>
              </a:lnSpc>
              <a:spcBef>
                <a:spcPct val="0"/>
              </a:spcBef>
            </a:pPr>
            <a:r>
              <a:rPr lang="en-US" sz="2500" u="none">
                <a:solidFill>
                  <a:srgbClr val="FFFFFF"/>
                </a:solidFill>
              </a:rPr>
              <a:t>The role of interactive technology in education</a:t>
            </a:r>
          </a:p>
        </p:txBody>
      </p:sp>
      <p:sp>
        <p:nvSpPr>
          <p:cNvPr id="9" name="TextBox 9"/>
          <p:cNvSpPr txBox="1"/>
          <p:nvPr/>
        </p:nvSpPr>
        <p:spPr>
          <a:xfrm>
            <a:off x="9228567" y="5538958"/>
            <a:ext cx="7182773" cy="431800"/>
          </a:xfrm>
          <a:prstGeom prst="rect">
            <a:avLst/>
          </a:prstGeom>
        </p:spPr>
        <p:txBody>
          <a:bodyPr lIns="0" tIns="0" rIns="0" bIns="0" rtlCol="0" anchor="t">
            <a:spAutoFit/>
          </a:bodyPr>
          <a:lstStyle/>
          <a:p>
            <a:pPr marL="0" lvl="1" indent="0" algn="l">
              <a:lnSpc>
                <a:spcPts val="3500"/>
              </a:lnSpc>
              <a:spcBef>
                <a:spcPct val="0"/>
              </a:spcBef>
            </a:pPr>
            <a:r>
              <a:rPr lang="en-US" sz="2500" u="none">
                <a:solidFill>
                  <a:srgbClr val="FFFFFF"/>
                </a:solidFill>
              </a:rPr>
              <a:t>The benefits of interactive technology</a:t>
            </a:r>
          </a:p>
        </p:txBody>
      </p:sp>
      <p:sp>
        <p:nvSpPr>
          <p:cNvPr id="10" name="TextBox 10"/>
          <p:cNvSpPr txBox="1"/>
          <p:nvPr/>
        </p:nvSpPr>
        <p:spPr>
          <a:xfrm>
            <a:off x="9227174" y="6818823"/>
            <a:ext cx="7182773" cy="431800"/>
          </a:xfrm>
          <a:prstGeom prst="rect">
            <a:avLst/>
          </a:prstGeom>
        </p:spPr>
        <p:txBody>
          <a:bodyPr lIns="0" tIns="0" rIns="0" bIns="0" rtlCol="0" anchor="t">
            <a:spAutoFit/>
          </a:bodyPr>
          <a:lstStyle/>
          <a:p>
            <a:pPr marL="0" lvl="1" indent="0" algn="l">
              <a:lnSpc>
                <a:spcPts val="3500"/>
              </a:lnSpc>
              <a:spcBef>
                <a:spcPct val="0"/>
              </a:spcBef>
            </a:pPr>
            <a:r>
              <a:rPr lang="en-US" sz="2500" u="none">
                <a:solidFill>
                  <a:srgbClr val="FFFFFF"/>
                </a:solidFill>
              </a:rPr>
              <a:t>Remote learning and the new normal</a:t>
            </a:r>
          </a:p>
        </p:txBody>
      </p:sp>
      <p:sp>
        <p:nvSpPr>
          <p:cNvPr id="11" name="TextBox 11"/>
          <p:cNvSpPr txBox="1"/>
          <p:nvPr/>
        </p:nvSpPr>
        <p:spPr>
          <a:xfrm>
            <a:off x="9229960" y="8098688"/>
            <a:ext cx="7182773" cy="431800"/>
          </a:xfrm>
          <a:prstGeom prst="rect">
            <a:avLst/>
          </a:prstGeom>
        </p:spPr>
        <p:txBody>
          <a:bodyPr lIns="0" tIns="0" rIns="0" bIns="0" rtlCol="0" anchor="t">
            <a:spAutoFit/>
          </a:bodyPr>
          <a:lstStyle/>
          <a:p>
            <a:pPr marL="0" lvl="1" indent="0" algn="l">
              <a:lnSpc>
                <a:spcPts val="3500"/>
              </a:lnSpc>
              <a:spcBef>
                <a:spcPct val="0"/>
              </a:spcBef>
            </a:pPr>
            <a:r>
              <a:rPr lang="en-US" sz="2500" u="none">
                <a:solidFill>
                  <a:srgbClr val="FFFFFF"/>
                </a:solidFill>
              </a:rPr>
              <a:t>New trends to watch out for</a:t>
            </a:r>
          </a:p>
        </p:txBody>
      </p:sp>
      <p:sp>
        <p:nvSpPr>
          <p:cNvPr id="12" name="AutoShape 12"/>
          <p:cNvSpPr/>
          <p:nvPr/>
        </p:nvSpPr>
        <p:spPr>
          <a:xfrm>
            <a:off x="9228567" y="2579007"/>
            <a:ext cx="7184166" cy="0"/>
          </a:xfrm>
          <a:prstGeom prst="line">
            <a:avLst/>
          </a:prstGeom>
          <a:ln w="9525" cap="rnd">
            <a:solidFill>
              <a:srgbClr val="FFFFFF">
                <a:alpha val="40000"/>
              </a:srgbClr>
            </a:solidFill>
            <a:prstDash val="solid"/>
            <a:headEnd type="none" w="sm" len="sm"/>
            <a:tailEnd type="none" w="sm" len="sm"/>
          </a:ln>
        </p:spPr>
      </p:sp>
      <p:sp>
        <p:nvSpPr>
          <p:cNvPr id="13" name="AutoShape 13"/>
          <p:cNvSpPr/>
          <p:nvPr/>
        </p:nvSpPr>
        <p:spPr>
          <a:xfrm>
            <a:off x="9228567" y="3858872"/>
            <a:ext cx="7184166" cy="0"/>
          </a:xfrm>
          <a:prstGeom prst="line">
            <a:avLst/>
          </a:prstGeom>
          <a:ln w="9525" cap="rnd">
            <a:solidFill>
              <a:srgbClr val="FFFFFF">
                <a:alpha val="40000"/>
              </a:srgbClr>
            </a:solidFill>
            <a:prstDash val="solid"/>
            <a:headEnd type="none" w="sm" len="sm"/>
            <a:tailEnd type="none" w="sm" len="sm"/>
          </a:ln>
        </p:spPr>
      </p:sp>
      <p:sp>
        <p:nvSpPr>
          <p:cNvPr id="14" name="AutoShape 14"/>
          <p:cNvSpPr/>
          <p:nvPr/>
        </p:nvSpPr>
        <p:spPr>
          <a:xfrm>
            <a:off x="9228567" y="5138737"/>
            <a:ext cx="7184166" cy="0"/>
          </a:xfrm>
          <a:prstGeom prst="line">
            <a:avLst/>
          </a:prstGeom>
          <a:ln w="9525" cap="rnd">
            <a:solidFill>
              <a:srgbClr val="FFFFFF">
                <a:alpha val="40000"/>
              </a:srgbClr>
            </a:solidFill>
            <a:prstDash val="solid"/>
            <a:headEnd type="none" w="sm" len="sm"/>
            <a:tailEnd type="none" w="sm" len="sm"/>
          </a:ln>
        </p:spPr>
      </p:sp>
      <p:sp>
        <p:nvSpPr>
          <p:cNvPr id="15" name="AutoShape 15"/>
          <p:cNvSpPr/>
          <p:nvPr/>
        </p:nvSpPr>
        <p:spPr>
          <a:xfrm>
            <a:off x="9227174" y="6418603"/>
            <a:ext cx="7184166" cy="0"/>
          </a:xfrm>
          <a:prstGeom prst="line">
            <a:avLst/>
          </a:prstGeom>
          <a:ln w="9525" cap="rnd">
            <a:solidFill>
              <a:srgbClr val="FFFFFF">
                <a:alpha val="40000"/>
              </a:srgbClr>
            </a:solidFill>
            <a:prstDash val="solid"/>
            <a:headEnd type="none" w="sm" len="sm"/>
            <a:tailEnd type="none" w="sm" len="sm"/>
          </a:ln>
        </p:spPr>
      </p:sp>
      <p:sp>
        <p:nvSpPr>
          <p:cNvPr id="16" name="AutoShape 16"/>
          <p:cNvSpPr/>
          <p:nvPr/>
        </p:nvSpPr>
        <p:spPr>
          <a:xfrm>
            <a:off x="9228567" y="7698468"/>
            <a:ext cx="7184166" cy="0"/>
          </a:xfrm>
          <a:prstGeom prst="line">
            <a:avLst/>
          </a:prstGeom>
          <a:ln w="9525" cap="rnd">
            <a:solidFill>
              <a:srgbClr val="FFFFFF">
                <a:alpha val="40000"/>
              </a:srgbClr>
            </a:solidFill>
            <a:prstDash val="solid"/>
            <a:headEnd type="none" w="sm" len="sm"/>
            <a:tailEnd type="none" w="sm" len="sm"/>
          </a:ln>
        </p:spPr>
      </p:sp>
    </p:spTree>
    <p:extLst>
      <p:ext uri="{BB962C8B-B14F-4D97-AF65-F5344CB8AC3E}">
        <p14:creationId xmlns:p14="http://schemas.microsoft.com/office/powerpoint/2010/main" val="134956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337E-EAF2-79ED-0BFF-6CF33110E5E9}"/>
              </a:ext>
            </a:extLst>
          </p:cNvPr>
          <p:cNvSpPr>
            <a:spLocks noGrp="1"/>
          </p:cNvSpPr>
          <p:nvPr>
            <p:ph type="title"/>
          </p:nvPr>
        </p:nvSpPr>
        <p:spPr>
          <a:xfrm>
            <a:off x="1257300" y="547688"/>
            <a:ext cx="15773400" cy="3772580"/>
          </a:xfrm>
        </p:spPr>
        <p:txBody>
          <a:bodyPr>
            <a:normAutofit fontScale="90000"/>
          </a:bodyPr>
          <a:lstStyle/>
          <a:p>
            <a:br>
              <a:rPr lang="en-IN" sz="4800" b="1" dirty="0"/>
            </a:br>
            <a:br>
              <a:rPr lang="en-IN" sz="4800" b="1" dirty="0"/>
            </a:br>
            <a:br>
              <a:rPr lang="en-IN" sz="4800" b="1" dirty="0"/>
            </a:br>
            <a:r>
              <a:rPr lang="en-IN" sz="4650" b="1" dirty="0"/>
              <a:t>Model Evaluation- K- Nearest </a:t>
            </a:r>
            <a:r>
              <a:rPr lang="en-IN" sz="4650" b="1" dirty="0" err="1"/>
              <a:t>Neighbor</a:t>
            </a:r>
            <a:br>
              <a:rPr lang="en-IN" sz="4800" b="1" dirty="0"/>
            </a:br>
            <a:r>
              <a:rPr lang="en-IN" sz="2700" b="1" dirty="0"/>
              <a:t> K- Nearest </a:t>
            </a:r>
            <a:r>
              <a:rPr lang="en-IN" sz="2700" b="1" dirty="0" err="1"/>
              <a:t>Neighbor</a:t>
            </a:r>
            <a:r>
              <a:rPr lang="en-IN" sz="2700" b="1" dirty="0"/>
              <a:t> without Pruning:</a:t>
            </a:r>
            <a:br>
              <a:rPr lang="en-IN" sz="2700" b="1" dirty="0"/>
            </a:br>
            <a:br>
              <a:rPr lang="en-IN" sz="2700" b="1" dirty="0"/>
            </a:br>
            <a:br>
              <a:rPr lang="en-IN" sz="2700" b="1" dirty="0"/>
            </a:br>
            <a:br>
              <a:rPr lang="en-IN" sz="2700" b="1" dirty="0"/>
            </a:br>
            <a:br>
              <a:rPr lang="en-IN" sz="2700" b="1" dirty="0"/>
            </a:br>
            <a:r>
              <a:rPr lang="en-IN" sz="2700" b="1" dirty="0"/>
              <a:t>K- Nearest </a:t>
            </a:r>
            <a:r>
              <a:rPr lang="en-IN" sz="2700" b="1" dirty="0" err="1"/>
              <a:t>Neighbor</a:t>
            </a:r>
            <a:r>
              <a:rPr lang="en-IN" sz="2700" b="1" dirty="0"/>
              <a:t> with Pruning:</a:t>
            </a:r>
            <a:br>
              <a:rPr lang="en-IN" sz="4800" b="1" dirty="0"/>
            </a:br>
            <a:br>
              <a:rPr lang="en-IN" sz="4800" b="1" dirty="0"/>
            </a:br>
            <a:br>
              <a:rPr lang="en-IN" sz="4800" b="1" dirty="0"/>
            </a:br>
            <a:br>
              <a:rPr lang="en-IN" sz="4800" b="1" dirty="0"/>
            </a:br>
            <a:br>
              <a:rPr lang="en-IN" sz="4800" b="1" dirty="0"/>
            </a:br>
            <a:endParaRPr lang="en-IN" sz="4800" b="1" dirty="0"/>
          </a:p>
        </p:txBody>
      </p:sp>
      <p:sp>
        <p:nvSpPr>
          <p:cNvPr id="3" name="Content Placeholder 2">
            <a:extLst>
              <a:ext uri="{FF2B5EF4-FFF2-40B4-BE49-F238E27FC236}">
                <a16:creationId xmlns:a16="http://schemas.microsoft.com/office/drawing/2014/main" id="{34DAB2D9-B630-BB2E-960E-BD62842D6889}"/>
              </a:ext>
            </a:extLst>
          </p:cNvPr>
          <p:cNvSpPr>
            <a:spLocks noGrp="1"/>
          </p:cNvSpPr>
          <p:nvPr>
            <p:ph idx="1"/>
          </p:nvPr>
        </p:nvSpPr>
        <p:spPr>
          <a:xfrm>
            <a:off x="1257300" y="3049478"/>
            <a:ext cx="15773400" cy="6215966"/>
          </a:xfrm>
        </p:spPr>
        <p:txBody>
          <a:bodyPr/>
          <a:lstStyle/>
          <a:p>
            <a:pPr marL="0" indent="0">
              <a:buNone/>
            </a:pPr>
            <a:endParaRPr lang="en-IN" dirty="0"/>
          </a:p>
          <a:p>
            <a:pPr marL="0" indent="0">
              <a:buNone/>
            </a:pPr>
            <a:endParaRPr lang="en-IN" dirty="0"/>
          </a:p>
          <a:p>
            <a:pPr marL="0" indent="0">
              <a:buNone/>
            </a:pPr>
            <a:r>
              <a:rPr lang="en-IN" sz="2100" b="1" dirty="0"/>
              <a:t>K- Nearest </a:t>
            </a:r>
            <a:r>
              <a:rPr lang="en-IN" sz="2100" b="1" dirty="0" err="1"/>
              <a:t>Neighbor</a:t>
            </a:r>
            <a:r>
              <a:rPr lang="en-IN" sz="2100" b="1" dirty="0"/>
              <a:t> without Pruning                                                                            K- Nearest </a:t>
            </a:r>
            <a:r>
              <a:rPr lang="en-IN" sz="2100" b="1" dirty="0" err="1"/>
              <a:t>Neighbor</a:t>
            </a:r>
            <a:r>
              <a:rPr lang="en-IN" sz="2100" b="1" dirty="0"/>
              <a:t> with Pruning</a:t>
            </a:r>
          </a:p>
        </p:txBody>
      </p:sp>
      <p:graphicFrame>
        <p:nvGraphicFramePr>
          <p:cNvPr id="4" name="Table 3">
            <a:extLst>
              <a:ext uri="{FF2B5EF4-FFF2-40B4-BE49-F238E27FC236}">
                <a16:creationId xmlns:a16="http://schemas.microsoft.com/office/drawing/2014/main" id="{468CF20C-20A6-AC15-4560-2A5A377B3914}"/>
              </a:ext>
            </a:extLst>
          </p:cNvPr>
          <p:cNvGraphicFramePr>
            <a:graphicFrameLocks noGrp="1"/>
          </p:cNvGraphicFramePr>
          <p:nvPr/>
        </p:nvGraphicFramePr>
        <p:xfrm>
          <a:off x="1273389" y="5024265"/>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1140561650"/>
                    </a:ext>
                  </a:extLst>
                </a:gridCol>
                <a:gridCol w="1384800">
                  <a:extLst>
                    <a:ext uri="{9D8B030D-6E8A-4147-A177-3AD203B41FA5}">
                      <a16:colId xmlns:a16="http://schemas.microsoft.com/office/drawing/2014/main" val="2280673150"/>
                    </a:ext>
                  </a:extLst>
                </a:gridCol>
                <a:gridCol w="1384800">
                  <a:extLst>
                    <a:ext uri="{9D8B030D-6E8A-4147-A177-3AD203B41FA5}">
                      <a16:colId xmlns:a16="http://schemas.microsoft.com/office/drawing/2014/main" val="4178455814"/>
                    </a:ext>
                  </a:extLst>
                </a:gridCol>
                <a:gridCol w="1152552">
                  <a:extLst>
                    <a:ext uri="{9D8B030D-6E8A-4147-A177-3AD203B41FA5}">
                      <a16:colId xmlns:a16="http://schemas.microsoft.com/office/drawing/2014/main" val="2830750110"/>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84825526"/>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76799"/>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5(TP)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70(FN)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96984"/>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8(FP)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a:effectLst/>
                        </a:rPr>
                        <a:t> 1440(</a:t>
                      </a:r>
                      <a:r>
                        <a:rPr lang="en-IN" sz="1700" kern="100" dirty="0">
                          <a:effectLst/>
                        </a:rPr>
                        <a:t>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162085"/>
                  </a:ext>
                </a:extLst>
              </a:tr>
            </a:tbl>
          </a:graphicData>
        </a:graphic>
      </p:graphicFrame>
      <p:graphicFrame>
        <p:nvGraphicFramePr>
          <p:cNvPr id="5" name="Table 4">
            <a:extLst>
              <a:ext uri="{FF2B5EF4-FFF2-40B4-BE49-F238E27FC236}">
                <a16:creationId xmlns:a16="http://schemas.microsoft.com/office/drawing/2014/main" id="{03A3F0E3-2623-BA08-B493-1B404C8FE95F}"/>
              </a:ext>
            </a:extLst>
          </p:cNvPr>
          <p:cNvGraphicFramePr>
            <a:graphicFrameLocks noGrp="1"/>
          </p:cNvGraphicFramePr>
          <p:nvPr/>
        </p:nvGraphicFramePr>
        <p:xfrm>
          <a:off x="1273389" y="6693429"/>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1140561650"/>
                    </a:ext>
                  </a:extLst>
                </a:gridCol>
                <a:gridCol w="1384800">
                  <a:extLst>
                    <a:ext uri="{9D8B030D-6E8A-4147-A177-3AD203B41FA5}">
                      <a16:colId xmlns:a16="http://schemas.microsoft.com/office/drawing/2014/main" val="2280673150"/>
                    </a:ext>
                  </a:extLst>
                </a:gridCol>
                <a:gridCol w="1384800">
                  <a:extLst>
                    <a:ext uri="{9D8B030D-6E8A-4147-A177-3AD203B41FA5}">
                      <a16:colId xmlns:a16="http://schemas.microsoft.com/office/drawing/2014/main" val="4178455814"/>
                    </a:ext>
                  </a:extLst>
                </a:gridCol>
                <a:gridCol w="1152552">
                  <a:extLst>
                    <a:ext uri="{9D8B030D-6E8A-4147-A177-3AD203B41FA5}">
                      <a16:colId xmlns:a16="http://schemas.microsoft.com/office/drawing/2014/main" val="2830750110"/>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84825526"/>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76799"/>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22(TP)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152(FN)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96984"/>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0(FP)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3403(TN)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162085"/>
                  </a:ext>
                </a:extLst>
              </a:tr>
            </a:tbl>
          </a:graphicData>
        </a:graphic>
      </p:graphicFrame>
      <p:graphicFrame>
        <p:nvGraphicFramePr>
          <p:cNvPr id="6" name="Table 5">
            <a:extLst>
              <a:ext uri="{FF2B5EF4-FFF2-40B4-BE49-F238E27FC236}">
                <a16:creationId xmlns:a16="http://schemas.microsoft.com/office/drawing/2014/main" id="{69F0B1CF-FF6F-4FFB-98BC-DCE36C78734C}"/>
              </a:ext>
            </a:extLst>
          </p:cNvPr>
          <p:cNvGraphicFramePr>
            <a:graphicFrameLocks noGrp="1"/>
          </p:cNvGraphicFramePr>
          <p:nvPr/>
        </p:nvGraphicFramePr>
        <p:xfrm>
          <a:off x="1257300" y="8362593"/>
          <a:ext cx="6930135" cy="1531867"/>
        </p:xfrm>
        <a:graphic>
          <a:graphicData uri="http://schemas.openxmlformats.org/drawingml/2006/table">
            <a:tbl>
              <a:tblPr firstRow="1" firstCol="1" bandRow="1">
                <a:tableStyleId>{21E4AEA4-8DFA-4A89-87EB-49C32662AFE0}</a:tableStyleId>
              </a:tblPr>
              <a:tblGrid>
                <a:gridCol w="1433079">
                  <a:extLst>
                    <a:ext uri="{9D8B030D-6E8A-4147-A177-3AD203B41FA5}">
                      <a16:colId xmlns:a16="http://schemas.microsoft.com/office/drawing/2014/main" val="3933216412"/>
                    </a:ext>
                  </a:extLst>
                </a:gridCol>
                <a:gridCol w="1374264">
                  <a:extLst>
                    <a:ext uri="{9D8B030D-6E8A-4147-A177-3AD203B41FA5}">
                      <a16:colId xmlns:a16="http://schemas.microsoft.com/office/drawing/2014/main" val="1858247838"/>
                    </a:ext>
                  </a:extLst>
                </a:gridCol>
                <a:gridCol w="1374264">
                  <a:extLst>
                    <a:ext uri="{9D8B030D-6E8A-4147-A177-3AD203B41FA5}">
                      <a16:colId xmlns:a16="http://schemas.microsoft.com/office/drawing/2014/main" val="3253748645"/>
                    </a:ext>
                  </a:extLst>
                </a:gridCol>
                <a:gridCol w="1374264">
                  <a:extLst>
                    <a:ext uri="{9D8B030D-6E8A-4147-A177-3AD203B41FA5}">
                      <a16:colId xmlns:a16="http://schemas.microsoft.com/office/drawing/2014/main" val="854129617"/>
                    </a:ext>
                  </a:extLst>
                </a:gridCol>
                <a:gridCol w="1374264">
                  <a:extLst>
                    <a:ext uri="{9D8B030D-6E8A-4147-A177-3AD203B41FA5}">
                      <a16:colId xmlns:a16="http://schemas.microsoft.com/office/drawing/2014/main" val="2272360277"/>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704752"/>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517057"/>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100%</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97.5%</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030806"/>
                  </a:ext>
                </a:extLst>
              </a:tr>
            </a:tbl>
          </a:graphicData>
        </a:graphic>
      </p:graphicFrame>
      <p:graphicFrame>
        <p:nvGraphicFramePr>
          <p:cNvPr id="8" name="Table 7">
            <a:extLst>
              <a:ext uri="{FF2B5EF4-FFF2-40B4-BE49-F238E27FC236}">
                <a16:creationId xmlns:a16="http://schemas.microsoft.com/office/drawing/2014/main" id="{C84E8B1E-4356-B55E-A8F1-DD36E1CB68EC}"/>
              </a:ext>
            </a:extLst>
          </p:cNvPr>
          <p:cNvGraphicFramePr>
            <a:graphicFrameLocks noGrp="1"/>
          </p:cNvGraphicFramePr>
          <p:nvPr/>
        </p:nvGraphicFramePr>
        <p:xfrm>
          <a:off x="9522969" y="6662525"/>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451793063"/>
                    </a:ext>
                  </a:extLst>
                </a:gridCol>
                <a:gridCol w="1384800">
                  <a:extLst>
                    <a:ext uri="{9D8B030D-6E8A-4147-A177-3AD203B41FA5}">
                      <a16:colId xmlns:a16="http://schemas.microsoft.com/office/drawing/2014/main" val="3933346983"/>
                    </a:ext>
                  </a:extLst>
                </a:gridCol>
                <a:gridCol w="1384800">
                  <a:extLst>
                    <a:ext uri="{9D8B030D-6E8A-4147-A177-3AD203B41FA5}">
                      <a16:colId xmlns:a16="http://schemas.microsoft.com/office/drawing/2014/main" val="742203475"/>
                    </a:ext>
                  </a:extLst>
                </a:gridCol>
                <a:gridCol w="1152552">
                  <a:extLst>
                    <a:ext uri="{9D8B030D-6E8A-4147-A177-3AD203B41FA5}">
                      <a16:colId xmlns:a16="http://schemas.microsoft.com/office/drawing/2014/main" val="1112521796"/>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41031003"/>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8674227"/>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22(TP)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152(FN)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62127"/>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0(FP)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3403(TN)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343822"/>
                  </a:ext>
                </a:extLst>
              </a:tr>
            </a:tbl>
          </a:graphicData>
        </a:graphic>
      </p:graphicFrame>
      <p:graphicFrame>
        <p:nvGraphicFramePr>
          <p:cNvPr id="9" name="Table 8">
            <a:extLst>
              <a:ext uri="{FF2B5EF4-FFF2-40B4-BE49-F238E27FC236}">
                <a16:creationId xmlns:a16="http://schemas.microsoft.com/office/drawing/2014/main" id="{CCBDA79B-279E-9D48-2544-2D02F032BF84}"/>
              </a:ext>
            </a:extLst>
          </p:cNvPr>
          <p:cNvGraphicFramePr>
            <a:graphicFrameLocks noGrp="1"/>
          </p:cNvGraphicFramePr>
          <p:nvPr/>
        </p:nvGraphicFramePr>
        <p:xfrm>
          <a:off x="9522969" y="4949283"/>
          <a:ext cx="5393184" cy="1598334"/>
        </p:xfrm>
        <a:graphic>
          <a:graphicData uri="http://schemas.openxmlformats.org/drawingml/2006/table">
            <a:tbl>
              <a:tblPr firstRow="1" firstCol="1" bandRow="1">
                <a:tableStyleId>{21E4AEA4-8DFA-4A89-87EB-49C32662AFE0}</a:tableStyleId>
              </a:tblPr>
              <a:tblGrid>
                <a:gridCol w="1471032">
                  <a:extLst>
                    <a:ext uri="{9D8B030D-6E8A-4147-A177-3AD203B41FA5}">
                      <a16:colId xmlns:a16="http://schemas.microsoft.com/office/drawing/2014/main" val="4199789704"/>
                    </a:ext>
                  </a:extLst>
                </a:gridCol>
                <a:gridCol w="1384800">
                  <a:extLst>
                    <a:ext uri="{9D8B030D-6E8A-4147-A177-3AD203B41FA5}">
                      <a16:colId xmlns:a16="http://schemas.microsoft.com/office/drawing/2014/main" val="280853890"/>
                    </a:ext>
                  </a:extLst>
                </a:gridCol>
                <a:gridCol w="1384800">
                  <a:extLst>
                    <a:ext uri="{9D8B030D-6E8A-4147-A177-3AD203B41FA5}">
                      <a16:colId xmlns:a16="http://schemas.microsoft.com/office/drawing/2014/main" val="149110280"/>
                    </a:ext>
                  </a:extLst>
                </a:gridCol>
                <a:gridCol w="1152552">
                  <a:extLst>
                    <a:ext uri="{9D8B030D-6E8A-4147-A177-3AD203B41FA5}">
                      <a16:colId xmlns:a16="http://schemas.microsoft.com/office/drawing/2014/main" val="80095922"/>
                    </a:ext>
                  </a:extLst>
                </a:gridCol>
              </a:tblGrid>
              <a:tr h="323790">
                <a:tc rowSpan="2" gridSpan="2">
                  <a:txBody>
                    <a:bodyPr/>
                    <a:lstStyle/>
                    <a:p>
                      <a:pPr algn="ctr">
                        <a:lnSpc>
                          <a:spcPct val="107000"/>
                        </a:lnSpc>
                        <a:spcAft>
                          <a:spcPts val="800"/>
                        </a:spcAft>
                      </a:pPr>
                      <a:r>
                        <a:rPr lang="en-IN" sz="1700" kern="100" dirty="0">
                          <a:effectLst/>
                        </a:rPr>
                        <a:t>TRAIN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algn="ctr">
                        <a:lnSpc>
                          <a:spcPct val="107000"/>
                        </a:lnSpc>
                        <a:spcAft>
                          <a:spcPts val="800"/>
                        </a:spcAft>
                      </a:pPr>
                      <a:r>
                        <a:rPr lang="en-IN" sz="1700" kern="100" dirty="0">
                          <a:effectLst/>
                        </a:rPr>
                        <a:t>Predicted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556233477"/>
                  </a:ext>
                </a:extLst>
              </a:tr>
              <a:tr h="424848">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906578"/>
                  </a:ext>
                </a:extLst>
              </a:tr>
              <a:tr h="424848">
                <a:tc rowSpan="2">
                  <a:txBody>
                    <a:bodyPr/>
                    <a:lstStyle/>
                    <a:p>
                      <a:pPr>
                        <a:lnSpc>
                          <a:spcPct val="107000"/>
                        </a:lnSpc>
                        <a:spcAft>
                          <a:spcPts val="800"/>
                        </a:spcAft>
                      </a:pPr>
                      <a:r>
                        <a:rPr lang="en-IN" sz="1700" kern="100" dirty="0">
                          <a:effectLst/>
                        </a:rPr>
                        <a:t>Actual</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22(TP)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a:t>
                      </a:r>
                      <a:r>
                        <a:rPr lang="en-IN" sz="1700" b="1" kern="100" dirty="0">
                          <a:solidFill>
                            <a:srgbClr val="FF0000"/>
                          </a:solidFill>
                          <a:effectLst/>
                        </a:rPr>
                        <a:t>152(FN)</a:t>
                      </a:r>
                      <a:endParaRPr lang="en-IN" sz="1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695817"/>
                  </a:ext>
                </a:extLst>
              </a:tr>
              <a:tr h="424848">
                <a:tc vMerge="1">
                  <a:txBody>
                    <a:bodyPr/>
                    <a:lstStyle/>
                    <a:p>
                      <a:endParaRPr lang="en-IN"/>
                    </a:p>
                  </a:txBody>
                  <a:tcPr/>
                </a:tc>
                <a:tc>
                  <a:txBody>
                    <a:bodyPr/>
                    <a:lstStyle/>
                    <a:p>
                      <a:pPr>
                        <a:lnSpc>
                          <a:spcPct val="107000"/>
                        </a:lnSpc>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0</a:t>
                      </a: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0(FP)</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700" kern="100" dirty="0">
                          <a:effectLst/>
                        </a:rPr>
                        <a:t> 3403(TN)</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24681"/>
                  </a:ext>
                </a:extLst>
              </a:tr>
            </a:tbl>
          </a:graphicData>
        </a:graphic>
      </p:graphicFrame>
      <p:graphicFrame>
        <p:nvGraphicFramePr>
          <p:cNvPr id="10" name="Table 9">
            <a:extLst>
              <a:ext uri="{FF2B5EF4-FFF2-40B4-BE49-F238E27FC236}">
                <a16:creationId xmlns:a16="http://schemas.microsoft.com/office/drawing/2014/main" id="{259A565B-5394-99EF-E040-04C4566226D9}"/>
              </a:ext>
            </a:extLst>
          </p:cNvPr>
          <p:cNvGraphicFramePr>
            <a:graphicFrameLocks noGrp="1"/>
          </p:cNvGraphicFramePr>
          <p:nvPr/>
        </p:nvGraphicFramePr>
        <p:xfrm>
          <a:off x="9522969" y="8291763"/>
          <a:ext cx="6930135" cy="1531867"/>
        </p:xfrm>
        <a:graphic>
          <a:graphicData uri="http://schemas.openxmlformats.org/drawingml/2006/table">
            <a:tbl>
              <a:tblPr firstRow="1" firstCol="1" bandRow="1">
                <a:tableStyleId>{21E4AEA4-8DFA-4A89-87EB-49C32662AFE0}</a:tableStyleId>
              </a:tblPr>
              <a:tblGrid>
                <a:gridCol w="1433079">
                  <a:extLst>
                    <a:ext uri="{9D8B030D-6E8A-4147-A177-3AD203B41FA5}">
                      <a16:colId xmlns:a16="http://schemas.microsoft.com/office/drawing/2014/main" val="2856694734"/>
                    </a:ext>
                  </a:extLst>
                </a:gridCol>
                <a:gridCol w="1374264">
                  <a:extLst>
                    <a:ext uri="{9D8B030D-6E8A-4147-A177-3AD203B41FA5}">
                      <a16:colId xmlns:a16="http://schemas.microsoft.com/office/drawing/2014/main" val="546648973"/>
                    </a:ext>
                  </a:extLst>
                </a:gridCol>
                <a:gridCol w="1374264">
                  <a:extLst>
                    <a:ext uri="{9D8B030D-6E8A-4147-A177-3AD203B41FA5}">
                      <a16:colId xmlns:a16="http://schemas.microsoft.com/office/drawing/2014/main" val="2858564618"/>
                    </a:ext>
                  </a:extLst>
                </a:gridCol>
                <a:gridCol w="1374264">
                  <a:extLst>
                    <a:ext uri="{9D8B030D-6E8A-4147-A177-3AD203B41FA5}">
                      <a16:colId xmlns:a16="http://schemas.microsoft.com/office/drawing/2014/main" val="421758921"/>
                    </a:ext>
                  </a:extLst>
                </a:gridCol>
                <a:gridCol w="1374264">
                  <a:extLst>
                    <a:ext uri="{9D8B030D-6E8A-4147-A177-3AD203B41FA5}">
                      <a16:colId xmlns:a16="http://schemas.microsoft.com/office/drawing/2014/main" val="655627714"/>
                    </a:ext>
                  </a:extLst>
                </a:gridCol>
              </a:tblGrid>
              <a:tr h="532778">
                <a:tc>
                  <a:txBody>
                    <a:bodyPr/>
                    <a:lstStyle/>
                    <a:p>
                      <a:pPr>
                        <a:lnSpc>
                          <a:spcPct val="107000"/>
                        </a:lnSpc>
                        <a:spcAft>
                          <a:spcPts val="800"/>
                        </a:spcAft>
                        <a:tabLst>
                          <a:tab pos="1112520" algn="l"/>
                        </a:tabLst>
                      </a:pPr>
                      <a:r>
                        <a:rPr lang="en-IN" sz="1700" kern="100" dirty="0">
                          <a:effectLst/>
                        </a:rPr>
                        <a:t> </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Precision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kern="100" dirty="0">
                          <a:effectLst/>
                        </a:rPr>
                        <a:t>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49388"/>
                  </a:ext>
                </a:extLst>
              </a:tr>
              <a:tr h="466311">
                <a:tc>
                  <a:txBody>
                    <a:bodyPr/>
                    <a:lstStyle/>
                    <a:p>
                      <a:pPr>
                        <a:lnSpc>
                          <a:spcPct val="107000"/>
                        </a:lnSpc>
                        <a:spcAft>
                          <a:spcPts val="800"/>
                        </a:spcAft>
                        <a:tabLst>
                          <a:tab pos="1112520" algn="l"/>
                        </a:tabLst>
                      </a:pPr>
                      <a:r>
                        <a:rPr lang="en-IN" sz="1800" kern="100" dirty="0">
                          <a:effectLst/>
                        </a:rPr>
                        <a:t>Train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94.3%</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99%</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07973"/>
                  </a:ext>
                </a:extLst>
              </a:tr>
              <a:tr h="532778">
                <a:tc>
                  <a:txBody>
                    <a:bodyPr/>
                    <a:lstStyle/>
                    <a:p>
                      <a:pPr>
                        <a:lnSpc>
                          <a:spcPct val="107000"/>
                        </a:lnSpc>
                        <a:spcAft>
                          <a:spcPts val="800"/>
                        </a:spcAft>
                        <a:tabLst>
                          <a:tab pos="1112520" algn="l"/>
                        </a:tabLst>
                      </a:pPr>
                      <a:r>
                        <a:rPr lang="en-IN" sz="1800" kern="100" dirty="0">
                          <a:effectLst/>
                        </a:rPr>
                        <a:t>Test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94.2%</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100%</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95.1%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tabLst>
                          <a:tab pos="1112520" algn="l"/>
                        </a:tabLst>
                      </a:pPr>
                      <a:r>
                        <a:rPr lang="en-IN" sz="1800" b="0" kern="100" dirty="0">
                          <a:effectLst/>
                        </a:rPr>
                        <a:t>97.5%</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2870" marR="1028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3901661"/>
                  </a:ext>
                </a:extLst>
              </a:tr>
            </a:tbl>
          </a:graphicData>
        </a:graphic>
      </p:graphicFrame>
    </p:spTree>
    <p:extLst>
      <p:ext uri="{BB962C8B-B14F-4D97-AF65-F5344CB8AC3E}">
        <p14:creationId xmlns:p14="http://schemas.microsoft.com/office/powerpoint/2010/main" val="295673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r="11555" b="-1"/>
          <a:stretch/>
        </p:blipFill>
        <p:spPr>
          <a:xfrm>
            <a:off x="0" y="0"/>
            <a:ext cx="18288000" cy="10287000"/>
          </a:xfrm>
          <a:prstGeom prst="rect">
            <a:avLst/>
          </a:prstGeom>
        </p:spPr>
      </p:pic>
      <p:sp>
        <p:nvSpPr>
          <p:cNvPr id="9" name="Rectangle 8">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6062" y="2828925"/>
            <a:ext cx="12758738" cy="4729162"/>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
          <p:cNvSpPr txBox="1"/>
          <p:nvPr/>
        </p:nvSpPr>
        <p:spPr>
          <a:xfrm>
            <a:off x="3414712" y="3371850"/>
            <a:ext cx="11372850" cy="37719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9900" b="1">
                <a:solidFill>
                  <a:schemeClr val="tx1">
                    <a:lumMod val="75000"/>
                    <a:lumOff val="25000"/>
                  </a:schemeClr>
                </a:solidFill>
                <a:latin typeface="+mj-lt"/>
                <a:ea typeface="+mj-ea"/>
                <a:cs typeface="+mj-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05801" y="1721377"/>
            <a:ext cx="8153400" cy="5174969"/>
            <a:chOff x="-227368" y="-9525"/>
            <a:chExt cx="10871199" cy="6899958"/>
          </a:xfrm>
        </p:grpSpPr>
        <p:sp>
          <p:nvSpPr>
            <p:cNvPr id="3" name="TextBox 3"/>
            <p:cNvSpPr txBox="1"/>
            <p:nvPr/>
          </p:nvSpPr>
          <p:spPr>
            <a:xfrm>
              <a:off x="-227368" y="-9525"/>
              <a:ext cx="10871199" cy="1538882"/>
            </a:xfrm>
            <a:prstGeom prst="rect">
              <a:avLst/>
            </a:prstGeom>
          </p:spPr>
          <p:txBody>
            <a:bodyPr wrap="square" lIns="0" tIns="0" rIns="0" bIns="0" rtlCol="0" anchor="t">
              <a:spAutoFit/>
            </a:bodyPr>
            <a:lstStyle/>
            <a:p>
              <a:pPr>
                <a:lnSpc>
                  <a:spcPts val="9000"/>
                </a:lnSpc>
              </a:pPr>
              <a:r>
                <a:rPr lang="en-US" sz="7500" b="1" dirty="0">
                  <a:solidFill>
                    <a:srgbClr val="E46232"/>
                  </a:solidFill>
                </a:rPr>
                <a:t>Problem Statement</a:t>
              </a:r>
            </a:p>
          </p:txBody>
        </p:sp>
        <p:sp>
          <p:nvSpPr>
            <p:cNvPr id="4" name="TextBox 4"/>
            <p:cNvSpPr txBox="1"/>
            <p:nvPr/>
          </p:nvSpPr>
          <p:spPr>
            <a:xfrm>
              <a:off x="-113684" y="2724506"/>
              <a:ext cx="10643830" cy="4165927"/>
            </a:xfrm>
            <a:prstGeom prst="rect">
              <a:avLst/>
            </a:prstGeom>
          </p:spPr>
          <p:txBody>
            <a:bodyPr lIns="0" tIns="0" rIns="0" bIns="0" rtlCol="0" anchor="t">
              <a:spAutoFit/>
            </a:bodyPr>
            <a:lstStyle/>
            <a:p>
              <a:pPr>
                <a:lnSpc>
                  <a:spcPts val="3500"/>
                </a:lnSpc>
              </a:pPr>
              <a:r>
                <a:rPr lang="en-US" sz="2800" b="0" i="0" u="none" strike="noStrike" dirty="0">
                  <a:solidFill>
                    <a:srgbClr val="000000"/>
                  </a:solidFill>
                  <a:effectLst/>
                </a:rPr>
                <a:t>Stroke is a major cause of death and disability, and a predictive model that can identify patients who are at risk of having a stroke would be very helpful in improving patient outcomes and reducing the burden on healthcare systems. However, currently there is no accurate and efficient predictive model that can identify patients at risk of stroke with great accuracy.</a:t>
              </a:r>
              <a:endParaRPr lang="en-US" sz="2800" dirty="0">
                <a:solidFill>
                  <a:srgbClr val="000000"/>
                </a:solidFill>
              </a:endParaRPr>
            </a:p>
          </p:txBody>
        </p:sp>
      </p:grpSp>
      <p:pic>
        <p:nvPicPr>
          <p:cNvPr id="6146" name="Picture 2" descr="How Do I Relieve a Headache? | Sharp HealthCare">
            <a:extLst>
              <a:ext uri="{FF2B5EF4-FFF2-40B4-BE49-F238E27FC236}">
                <a16:creationId xmlns:a16="http://schemas.microsoft.com/office/drawing/2014/main" id="{878921B4-3929-21F8-6722-2E3A24813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38500"/>
            <a:ext cx="7929756" cy="4464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326626" y="5138738"/>
            <a:ext cx="7634748" cy="0"/>
          </a:xfrm>
          <a:prstGeom prst="line">
            <a:avLst/>
          </a:prstGeom>
          <a:ln w="9525" cap="rnd">
            <a:solidFill>
              <a:srgbClr val="000000"/>
            </a:solidFill>
            <a:prstDash val="solid"/>
            <a:headEnd type="none" w="sm" len="sm"/>
            <a:tailEnd type="none" w="sm" len="sm"/>
          </a:ln>
        </p:spPr>
      </p:sp>
      <p:grpSp>
        <p:nvGrpSpPr>
          <p:cNvPr id="3" name="Group 3"/>
          <p:cNvGrpSpPr/>
          <p:nvPr/>
        </p:nvGrpSpPr>
        <p:grpSpPr>
          <a:xfrm>
            <a:off x="1528533" y="1978552"/>
            <a:ext cx="6853466" cy="4780058"/>
            <a:chOff x="-5361" y="-9525"/>
            <a:chExt cx="8109191" cy="6373409"/>
          </a:xfrm>
        </p:grpSpPr>
        <p:sp>
          <p:nvSpPr>
            <p:cNvPr id="4" name="TextBox 4"/>
            <p:cNvSpPr txBox="1"/>
            <p:nvPr/>
          </p:nvSpPr>
          <p:spPr>
            <a:xfrm>
              <a:off x="0" y="-9525"/>
              <a:ext cx="8103830" cy="1231107"/>
            </a:xfrm>
            <a:prstGeom prst="rect">
              <a:avLst/>
            </a:prstGeom>
          </p:spPr>
          <p:txBody>
            <a:bodyPr lIns="0" tIns="0" rIns="0" bIns="0" rtlCol="0" anchor="t">
              <a:spAutoFit/>
            </a:bodyPr>
            <a:lstStyle/>
            <a:p>
              <a:pPr>
                <a:lnSpc>
                  <a:spcPts val="7200"/>
                </a:lnSpc>
              </a:pPr>
              <a:r>
                <a:rPr lang="en-US" sz="6000" b="1" dirty="0">
                  <a:solidFill>
                    <a:srgbClr val="E46232"/>
                  </a:solidFill>
                  <a:latin typeface="+mj-lt"/>
                </a:rPr>
                <a:t>Project Definition</a:t>
              </a:r>
              <a:endParaRPr lang="en-US" sz="6000" b="1" dirty="0">
                <a:solidFill>
                  <a:schemeClr val="accent6">
                    <a:lumMod val="60000"/>
                    <a:lumOff val="40000"/>
                  </a:schemeClr>
                </a:solidFill>
                <a:latin typeface="+mj-lt"/>
              </a:endParaRPr>
            </a:p>
          </p:txBody>
        </p:sp>
        <p:sp>
          <p:nvSpPr>
            <p:cNvPr id="5" name="TextBox 5"/>
            <p:cNvSpPr txBox="1"/>
            <p:nvPr/>
          </p:nvSpPr>
          <p:spPr>
            <a:xfrm>
              <a:off x="-5361" y="2342272"/>
              <a:ext cx="8103830" cy="4021612"/>
            </a:xfrm>
            <a:prstGeom prst="rect">
              <a:avLst/>
            </a:prstGeom>
          </p:spPr>
          <p:txBody>
            <a:bodyPr lIns="0" tIns="0" rIns="0" bIns="0" rtlCol="0" anchor="t">
              <a:spAutoFit/>
            </a:bodyPr>
            <a:lstStyle/>
            <a:p>
              <a:pPr marL="285750" indent="-285750" algn="l" rtl="0" fontAlgn="base">
                <a:buFont typeface="Arial" panose="020B0604020202020204" pitchFamily="34" charset="0"/>
                <a:buChar char="•"/>
              </a:pPr>
              <a:r>
                <a:rPr lang="en-US" sz="2800" b="0" i="0" u="none" strike="noStrike" dirty="0">
                  <a:solidFill>
                    <a:srgbClr val="000000"/>
                  </a:solidFill>
                  <a:effectLst/>
                </a:rPr>
                <a:t>Develop a predictive model for stroke using data analysis and machine learning in KNIME Analytics.​</a:t>
              </a:r>
              <a:endParaRPr lang="en-US" sz="2800" dirty="0">
                <a:solidFill>
                  <a:srgbClr val="000000"/>
                </a:solidFill>
              </a:endParaRPr>
            </a:p>
            <a:p>
              <a:pPr marL="285750" indent="-285750" algn="l" rtl="0" fontAlgn="base">
                <a:buFont typeface="Arial" panose="020B0604020202020204" pitchFamily="34" charset="0"/>
                <a:buChar char="•"/>
              </a:pPr>
              <a:r>
                <a:rPr lang="en-US" sz="2800" b="0" i="0" u="none" strike="noStrike" dirty="0">
                  <a:solidFill>
                    <a:srgbClr val="000000"/>
                  </a:solidFill>
                  <a:effectLst/>
                </a:rPr>
                <a:t>Analyze a dataset of clinical and demographic variables to identify stroke risk factors.​</a:t>
              </a:r>
              <a:endParaRPr lang="en-US" sz="2800" dirty="0">
                <a:solidFill>
                  <a:srgbClr val="000000"/>
                </a:solidFill>
              </a:endParaRPr>
            </a:p>
            <a:p>
              <a:pPr marL="285750" indent="-285750" algn="l" rtl="0" fontAlgn="base">
                <a:buFont typeface="Arial" panose="020B0604020202020204" pitchFamily="34" charset="0"/>
                <a:buChar char="•"/>
              </a:pPr>
              <a:r>
                <a:rPr lang="en-US" sz="2800" b="0" i="0" u="none" strike="noStrike" dirty="0">
                  <a:solidFill>
                    <a:srgbClr val="000000"/>
                  </a:solidFill>
                  <a:effectLst/>
                </a:rPr>
                <a:t>Improve patient outcomes by facilitating early detection and intervention for stroke</a:t>
              </a:r>
            </a:p>
          </p:txBody>
        </p:sp>
      </p:grpSp>
      <p:grpSp>
        <p:nvGrpSpPr>
          <p:cNvPr id="6" name="Group 6"/>
          <p:cNvGrpSpPr/>
          <p:nvPr/>
        </p:nvGrpSpPr>
        <p:grpSpPr>
          <a:xfrm>
            <a:off x="10677063" y="1978552"/>
            <a:ext cx="6077874" cy="4349171"/>
            <a:chOff x="-1" y="-9525"/>
            <a:chExt cx="8103831" cy="5798894"/>
          </a:xfrm>
        </p:grpSpPr>
        <p:sp>
          <p:nvSpPr>
            <p:cNvPr id="7" name="TextBox 7"/>
            <p:cNvSpPr txBox="1"/>
            <p:nvPr/>
          </p:nvSpPr>
          <p:spPr>
            <a:xfrm>
              <a:off x="0" y="-9525"/>
              <a:ext cx="8103830" cy="1231107"/>
            </a:xfrm>
            <a:prstGeom prst="rect">
              <a:avLst/>
            </a:prstGeom>
          </p:spPr>
          <p:txBody>
            <a:bodyPr lIns="0" tIns="0" rIns="0" bIns="0" rtlCol="0" anchor="t">
              <a:spAutoFit/>
            </a:bodyPr>
            <a:lstStyle/>
            <a:p>
              <a:pPr>
                <a:lnSpc>
                  <a:spcPts val="7200"/>
                </a:lnSpc>
              </a:pPr>
              <a:r>
                <a:rPr lang="en-US" sz="6000" b="1" dirty="0">
                  <a:solidFill>
                    <a:srgbClr val="E46232"/>
                  </a:solidFill>
                </a:rPr>
                <a:t>Objective</a:t>
              </a:r>
            </a:p>
          </p:txBody>
        </p:sp>
        <p:sp>
          <p:nvSpPr>
            <p:cNvPr id="8" name="TextBox 8"/>
            <p:cNvSpPr txBox="1"/>
            <p:nvPr/>
          </p:nvSpPr>
          <p:spPr>
            <a:xfrm>
              <a:off x="-1" y="2342272"/>
              <a:ext cx="8103830" cy="3447097"/>
            </a:xfrm>
            <a:prstGeom prst="rect">
              <a:avLst/>
            </a:prstGeom>
          </p:spPr>
          <p:txBody>
            <a:bodyPr lIns="0" tIns="0" rIns="0" bIns="0" rtlCol="0" anchor="t">
              <a:spAutoFit/>
            </a:bodyPr>
            <a:lstStyle/>
            <a:p>
              <a:pPr marL="285750" indent="-285750" algn="l" rtl="0" fontAlgn="base">
                <a:buFont typeface="Arial" panose="020B0604020202020204" pitchFamily="34" charset="0"/>
                <a:buChar char="•"/>
              </a:pPr>
              <a:r>
                <a:rPr lang="en-US" sz="2800" b="0" i="0" u="none" strike="noStrike" dirty="0">
                  <a:solidFill>
                    <a:srgbClr val="000000"/>
                  </a:solidFill>
                  <a:effectLst/>
                </a:rPr>
                <a:t>Identify stroke risk factors using clinical and demographic variables.​</a:t>
              </a:r>
              <a:endParaRPr lang="en-US" sz="2800" dirty="0">
                <a:solidFill>
                  <a:srgbClr val="000000"/>
                </a:solidFill>
              </a:endParaRPr>
            </a:p>
            <a:p>
              <a:pPr marL="285750" indent="-285750" algn="l" rtl="0" fontAlgn="base">
                <a:buFont typeface="Arial" panose="020B0604020202020204" pitchFamily="34" charset="0"/>
                <a:buChar char="•"/>
              </a:pPr>
              <a:r>
                <a:rPr lang="en-US" sz="2800" b="0" i="0" u="none" strike="noStrike" dirty="0">
                  <a:solidFill>
                    <a:srgbClr val="000000"/>
                  </a:solidFill>
                  <a:effectLst/>
                </a:rPr>
                <a:t>Develop a predictive model using machine learning in KNIME Analytics.​</a:t>
              </a:r>
              <a:endParaRPr lang="en-US" sz="2800" dirty="0">
                <a:solidFill>
                  <a:srgbClr val="000000"/>
                </a:solidFill>
              </a:endParaRPr>
            </a:p>
            <a:p>
              <a:pPr marL="285750" indent="-285750" algn="l" rtl="0" fontAlgn="base">
                <a:buFont typeface="Arial" panose="020B0604020202020204" pitchFamily="34" charset="0"/>
                <a:buChar char="•"/>
              </a:pPr>
              <a:r>
                <a:rPr lang="en-US" sz="2800" b="0" i="0" u="none" strike="noStrike" dirty="0">
                  <a:solidFill>
                    <a:srgbClr val="000000"/>
                  </a:solidFill>
                  <a:effectLst/>
                </a:rPr>
                <a:t>Evaluate model performance using various metrics and techniques.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645F8A4-34D5-2F67-5B84-F9DF0BE32417}"/>
              </a:ext>
            </a:extLst>
          </p:cNvPr>
          <p:cNvSpPr/>
          <p:nvPr/>
        </p:nvSpPr>
        <p:spPr>
          <a:xfrm>
            <a:off x="1357744" y="2403342"/>
            <a:ext cx="15711055" cy="1905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4"/>
          <p:cNvGrpSpPr/>
          <p:nvPr/>
        </p:nvGrpSpPr>
        <p:grpSpPr>
          <a:xfrm>
            <a:off x="1447800" y="1104900"/>
            <a:ext cx="15468600" cy="2920356"/>
            <a:chOff x="0" y="1376372"/>
            <a:chExt cx="20624800" cy="3893808"/>
          </a:xfrm>
        </p:grpSpPr>
        <p:sp>
          <p:nvSpPr>
            <p:cNvPr id="15" name="TextBox 15"/>
            <p:cNvSpPr txBox="1"/>
            <p:nvPr/>
          </p:nvSpPr>
          <p:spPr>
            <a:xfrm>
              <a:off x="0" y="1376372"/>
              <a:ext cx="10972800" cy="1400128"/>
            </a:xfrm>
            <a:prstGeom prst="rect">
              <a:avLst/>
            </a:prstGeom>
          </p:spPr>
          <p:txBody>
            <a:bodyPr wrap="square" lIns="0" tIns="0" rIns="0" bIns="0" rtlCol="0" anchor="t">
              <a:spAutoFit/>
            </a:bodyPr>
            <a:lstStyle/>
            <a:p>
              <a:pPr>
                <a:lnSpc>
                  <a:spcPts val="8160"/>
                </a:lnSpc>
              </a:pPr>
              <a:r>
                <a:rPr lang="en-US" sz="6800" b="1" dirty="0">
                  <a:solidFill>
                    <a:srgbClr val="000000"/>
                  </a:solidFill>
                </a:rPr>
                <a:t>Descriptive Analysis</a:t>
              </a:r>
            </a:p>
          </p:txBody>
        </p:sp>
        <p:sp>
          <p:nvSpPr>
            <p:cNvPr id="16" name="TextBox 16"/>
            <p:cNvSpPr txBox="1"/>
            <p:nvPr/>
          </p:nvSpPr>
          <p:spPr>
            <a:xfrm>
              <a:off x="18473" y="3485076"/>
              <a:ext cx="20606327" cy="1785104"/>
            </a:xfrm>
            <a:prstGeom prst="rect">
              <a:avLst/>
            </a:prstGeom>
          </p:spPr>
          <p:txBody>
            <a:bodyPr wrap="square" lIns="0" tIns="0" rIns="0" bIns="0" rtlCol="0" anchor="t">
              <a:spAutoFit/>
            </a:bodyPr>
            <a:lstStyle/>
            <a:p>
              <a:pPr>
                <a:lnSpc>
                  <a:spcPts val="3499"/>
                </a:lnSpc>
              </a:pPr>
              <a:r>
                <a:rPr lang="en-US" sz="2800" b="0" i="0" u="none" strike="noStrike" dirty="0">
                  <a:solidFill>
                    <a:schemeClr val="bg1"/>
                  </a:solidFill>
                  <a:effectLst/>
                  <a:latin typeface="Calibri" panose="020F0502020204030204" pitchFamily="34" charset="0"/>
                </a:rPr>
                <a:t>In this table, the average of age is around 43.227 which can be implied as middle age. We can also see that the average glucose level is around 106.148 which is a little bit higher than normal. The average of BMI is around 28.893 which falls within the overweight range. </a:t>
              </a:r>
              <a:endParaRPr lang="en-US" sz="2800" dirty="0">
                <a:solidFill>
                  <a:schemeClr val="bg1"/>
                </a:solidFill>
                <a:latin typeface="HK Grotesk Medium"/>
              </a:endParaRPr>
            </a:p>
          </p:txBody>
        </p:sp>
      </p:grpSp>
      <p:pic>
        <p:nvPicPr>
          <p:cNvPr id="5122" name="Picture 2">
            <a:extLst>
              <a:ext uri="{FF2B5EF4-FFF2-40B4-BE49-F238E27FC236}">
                <a16:creationId xmlns:a16="http://schemas.microsoft.com/office/drawing/2014/main" id="{5A7B46CD-18E2-0342-4AD8-8FF6E31BC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25515"/>
            <a:ext cx="1261816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4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Rectangle 1025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Rectangle 1025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958991" y="-7965821"/>
            <a:ext cx="2370021" cy="18288003"/>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7" name="Rectangle 1025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8151" y="0"/>
            <a:ext cx="6455133" cy="236319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1049572" y="432606"/>
            <a:ext cx="10755984" cy="1466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solidFill>
                  <a:srgbClr val="FFFFFF"/>
                </a:solidFill>
                <a:latin typeface="+mj-lt"/>
                <a:ea typeface="+mj-ea"/>
                <a:cs typeface="+mj-cs"/>
              </a:rPr>
              <a:t>Histogram </a:t>
            </a:r>
          </a:p>
        </p:txBody>
      </p:sp>
      <p:pic>
        <p:nvPicPr>
          <p:cNvPr id="10242" name="Picture 2" descr="Chart, bar chart, histogram&#10;&#10;Description automatically generated">
            <a:extLst>
              <a:ext uri="{FF2B5EF4-FFF2-40B4-BE49-F238E27FC236}">
                <a16:creationId xmlns:a16="http://schemas.microsoft.com/office/drawing/2014/main" id="{15A0C2EF-9EE6-ED09-20E1-74572EA3A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4076700"/>
            <a:ext cx="5461408" cy="402778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hart, histogram&#10;&#10;Description automatically generated">
            <a:extLst>
              <a:ext uri="{FF2B5EF4-FFF2-40B4-BE49-F238E27FC236}">
                <a16:creationId xmlns:a16="http://schemas.microsoft.com/office/drawing/2014/main" id="{6A23EA56-B2B6-B0B1-0B99-DFEC43C253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244" y="4076700"/>
            <a:ext cx="5461408" cy="402778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hart, histogram&#10;&#10;Description automatically generated">
            <a:extLst>
              <a:ext uri="{FF2B5EF4-FFF2-40B4-BE49-F238E27FC236}">
                <a16:creationId xmlns:a16="http://schemas.microsoft.com/office/drawing/2014/main" id="{EB3CA342-0039-4FAD-C2F7-DA11A37D9E1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677888" y="4076700"/>
            <a:ext cx="5479983" cy="4027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Rectangle 1025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Rectangle 1025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958991" y="-7965821"/>
            <a:ext cx="2370021" cy="18288003"/>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7" name="Rectangle 1025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8151" y="0"/>
            <a:ext cx="6455133" cy="236319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1049572" y="432606"/>
            <a:ext cx="10755984" cy="1466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solidFill>
                  <a:srgbClr val="FFFFFF"/>
                </a:solidFill>
                <a:latin typeface="+mj-lt"/>
                <a:ea typeface="+mj-ea"/>
                <a:cs typeface="+mj-cs"/>
              </a:rPr>
              <a:t>Bar Chart </a:t>
            </a:r>
          </a:p>
        </p:txBody>
      </p:sp>
      <p:pic>
        <p:nvPicPr>
          <p:cNvPr id="12290" name="Picture 2" descr="Chart, bar chart&#10;&#10;Description automatically generated">
            <a:extLst>
              <a:ext uri="{FF2B5EF4-FFF2-40B4-BE49-F238E27FC236}">
                <a16:creationId xmlns:a16="http://schemas.microsoft.com/office/drawing/2014/main" id="{D3E87BB4-C368-2534-3B8A-82033A89D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0" y="3351069"/>
            <a:ext cx="5745145" cy="423083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hart, bar chart&#10;&#10;Description automatically generated">
            <a:extLst>
              <a:ext uri="{FF2B5EF4-FFF2-40B4-BE49-F238E27FC236}">
                <a16:creationId xmlns:a16="http://schemas.microsoft.com/office/drawing/2014/main" id="{9D0BA049-FDF5-9DF3-3FA2-AB34D125E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454" y="3247159"/>
            <a:ext cx="6023017" cy="443864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Chart, bar chart&#10;&#10;Description automatically generated">
            <a:extLst>
              <a:ext uri="{FF2B5EF4-FFF2-40B4-BE49-F238E27FC236}">
                <a16:creationId xmlns:a16="http://schemas.microsoft.com/office/drawing/2014/main" id="{11587702-3576-4FE6-A88C-4F9E5C1A2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0211" y="3247159"/>
            <a:ext cx="6037440" cy="454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89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27709" y="0"/>
            <a:ext cx="7599731" cy="10480964"/>
          </a:xfrm>
          <a:prstGeom prst="rect">
            <a:avLst/>
          </a:prstGeom>
          <a:solidFill>
            <a:srgbClr val="E46232"/>
          </a:solidFill>
        </p:spPr>
        <p:txBody>
          <a:bodyPr/>
          <a:lstStyle/>
          <a:p>
            <a:endParaRPr lang="en-US" dirty="0"/>
          </a:p>
        </p:txBody>
      </p:sp>
      <p:grpSp>
        <p:nvGrpSpPr>
          <p:cNvPr id="2" name="Group 2"/>
          <p:cNvGrpSpPr/>
          <p:nvPr/>
        </p:nvGrpSpPr>
        <p:grpSpPr>
          <a:xfrm>
            <a:off x="203200" y="487427"/>
            <a:ext cx="7368821" cy="5403436"/>
            <a:chOff x="3010928" y="694345"/>
            <a:chExt cx="21306347" cy="3109086"/>
          </a:xfrm>
        </p:grpSpPr>
        <p:sp>
          <p:nvSpPr>
            <p:cNvPr id="3" name="TextBox 3"/>
            <p:cNvSpPr txBox="1"/>
            <p:nvPr/>
          </p:nvSpPr>
          <p:spPr>
            <a:xfrm>
              <a:off x="3010928" y="694345"/>
              <a:ext cx="21306347" cy="1499782"/>
            </a:xfrm>
            <a:prstGeom prst="rect">
              <a:avLst/>
            </a:prstGeom>
          </p:spPr>
          <p:txBody>
            <a:bodyPr wrap="square" lIns="0" tIns="0" rIns="0" bIns="0" rtlCol="0" anchor="t">
              <a:spAutoFit/>
            </a:bodyPr>
            <a:lstStyle/>
            <a:p>
              <a:pPr>
                <a:lnSpc>
                  <a:spcPts val="10800"/>
                </a:lnSpc>
              </a:pPr>
              <a:r>
                <a:rPr lang="en-US" sz="5400" b="1" dirty="0">
                  <a:solidFill>
                    <a:srgbClr val="000000"/>
                  </a:solidFill>
                  <a:latin typeface="+mj-lt"/>
                </a:rPr>
                <a:t>Average Glucose Level vs BMI vs Brain Stroke</a:t>
              </a:r>
            </a:p>
          </p:txBody>
        </p:sp>
        <p:sp>
          <p:nvSpPr>
            <p:cNvPr id="4" name="TextBox 4"/>
            <p:cNvSpPr txBox="1"/>
            <p:nvPr/>
          </p:nvSpPr>
          <p:spPr>
            <a:xfrm>
              <a:off x="5652080" y="2815481"/>
              <a:ext cx="16024037" cy="987950"/>
            </a:xfrm>
            <a:prstGeom prst="rect">
              <a:avLst/>
            </a:prstGeom>
          </p:spPr>
          <p:txBody>
            <a:bodyPr wrap="square" lIns="0" tIns="0" rIns="0" bIns="0" rtlCol="0" anchor="t">
              <a:spAutoFit/>
            </a:bodyPr>
            <a:lstStyle/>
            <a:p>
              <a:pPr>
                <a:lnSpc>
                  <a:spcPts val="4550"/>
                </a:lnSpc>
              </a:pPr>
              <a:r>
                <a:rPr lang="en-US" sz="2800" b="0" i="0" u="none" strike="noStrike" dirty="0">
                  <a:solidFill>
                    <a:schemeClr val="bg1"/>
                  </a:solidFill>
                  <a:effectLst/>
                </a:rPr>
                <a:t>This scatter plot shows people who has high glucose level and high BMI tend to have brain stroke more.  </a:t>
              </a:r>
              <a:endParaRPr lang="en-US" sz="2800" dirty="0">
                <a:solidFill>
                  <a:schemeClr val="bg1"/>
                </a:solidFill>
              </a:endParaRPr>
            </a:p>
          </p:txBody>
        </p:sp>
      </p:grpSp>
      <p:pic>
        <p:nvPicPr>
          <p:cNvPr id="7170" name="Picture 2" descr="Chart, scatter chart&#10;&#10;Description automatically generated">
            <a:extLst>
              <a:ext uri="{FF2B5EF4-FFF2-40B4-BE49-F238E27FC236}">
                <a16:creationId xmlns:a16="http://schemas.microsoft.com/office/drawing/2014/main" id="{F4F1872E-6EDF-0065-011E-A308B9D52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790700"/>
            <a:ext cx="10464800" cy="777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10078172" y="-96982"/>
            <a:ext cx="8189047" cy="10480964"/>
          </a:xfrm>
          <a:prstGeom prst="rect">
            <a:avLst/>
          </a:prstGeom>
          <a:solidFill>
            <a:srgbClr val="E46232"/>
          </a:solidFill>
        </p:spPr>
        <p:txBody>
          <a:bodyPr/>
          <a:lstStyle/>
          <a:p>
            <a:endParaRPr lang="en-US" dirty="0"/>
          </a:p>
        </p:txBody>
      </p:sp>
      <p:grpSp>
        <p:nvGrpSpPr>
          <p:cNvPr id="2" name="Group 2"/>
          <p:cNvGrpSpPr/>
          <p:nvPr/>
        </p:nvGrpSpPr>
        <p:grpSpPr>
          <a:xfrm>
            <a:off x="10112808" y="706667"/>
            <a:ext cx="8306313" cy="4096440"/>
            <a:chOff x="-524209" y="864339"/>
            <a:chExt cx="24017028" cy="2357053"/>
          </a:xfrm>
        </p:grpSpPr>
        <p:sp>
          <p:nvSpPr>
            <p:cNvPr id="3" name="TextBox 3"/>
            <p:cNvSpPr txBox="1"/>
            <p:nvPr/>
          </p:nvSpPr>
          <p:spPr>
            <a:xfrm>
              <a:off x="-524209" y="864339"/>
              <a:ext cx="24017028" cy="702870"/>
            </a:xfrm>
            <a:prstGeom prst="rect">
              <a:avLst/>
            </a:prstGeom>
          </p:spPr>
          <p:txBody>
            <a:bodyPr wrap="square" lIns="0" tIns="0" rIns="0" bIns="0" rtlCol="0" anchor="t">
              <a:spAutoFit/>
            </a:bodyPr>
            <a:lstStyle/>
            <a:p>
              <a:pPr>
                <a:lnSpc>
                  <a:spcPts val="10800"/>
                </a:lnSpc>
              </a:pPr>
              <a:r>
                <a:rPr lang="en-US" sz="5400" b="1" dirty="0">
                  <a:solidFill>
                    <a:srgbClr val="000000"/>
                  </a:solidFill>
                  <a:latin typeface="+mj-lt"/>
                </a:rPr>
                <a:t> Age vs BMI vs Hypertension</a:t>
              </a:r>
            </a:p>
          </p:txBody>
        </p:sp>
        <p:sp>
          <p:nvSpPr>
            <p:cNvPr id="4" name="TextBox 4"/>
            <p:cNvSpPr txBox="1"/>
            <p:nvPr/>
          </p:nvSpPr>
          <p:spPr>
            <a:xfrm>
              <a:off x="4196272" y="2233442"/>
              <a:ext cx="16024037" cy="987950"/>
            </a:xfrm>
            <a:prstGeom prst="rect">
              <a:avLst/>
            </a:prstGeom>
          </p:spPr>
          <p:txBody>
            <a:bodyPr wrap="square" lIns="0" tIns="0" rIns="0" bIns="0" rtlCol="0" anchor="t">
              <a:spAutoFit/>
            </a:bodyPr>
            <a:lstStyle/>
            <a:p>
              <a:pPr>
                <a:lnSpc>
                  <a:spcPts val="4550"/>
                </a:lnSpc>
              </a:pPr>
              <a:r>
                <a:rPr lang="en-US" sz="2800" b="0" i="0" u="none" strike="noStrike" dirty="0">
                  <a:solidFill>
                    <a:schemeClr val="bg1"/>
                  </a:solidFill>
                  <a:effectLst/>
                </a:rPr>
                <a:t>This scatter plot shows people who are older and have higher BMI are likely to have high hypertension.    </a:t>
              </a:r>
              <a:endParaRPr lang="en-US" sz="2800" dirty="0">
                <a:solidFill>
                  <a:schemeClr val="bg1"/>
                </a:solidFill>
              </a:endParaRPr>
            </a:p>
          </p:txBody>
        </p:sp>
      </p:grpSp>
      <p:pic>
        <p:nvPicPr>
          <p:cNvPr id="9218" name="Picture 2" descr="Chart, scatter chart&#10;&#10;Description automatically generated">
            <a:extLst>
              <a:ext uri="{FF2B5EF4-FFF2-40B4-BE49-F238E27FC236}">
                <a16:creationId xmlns:a16="http://schemas.microsoft.com/office/drawing/2014/main" id="{D8EC2D49-FA1A-ACF6-ACAA-34E17E515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910902"/>
            <a:ext cx="10057390" cy="749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810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1612</Words>
  <Application>Microsoft Office PowerPoint</Application>
  <PresentationFormat>Custom</PresentationFormat>
  <Paragraphs>456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Wingdings</vt:lpstr>
      <vt:lpstr>Söhne</vt:lpstr>
      <vt:lpstr>HK Grotesk Medium Bold</vt:lpstr>
      <vt:lpstr>Arial</vt:lpstr>
      <vt:lpstr>Calibri Light</vt:lpstr>
      <vt:lpstr>Times New Roman</vt:lpstr>
      <vt:lpstr>HK Grotesk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Logistic Regression</vt:lpstr>
      <vt:lpstr>Model Building- Logistic Regression</vt:lpstr>
      <vt:lpstr>Model Building- Random Forest</vt:lpstr>
      <vt:lpstr>Model Evaluation- Random Forest</vt:lpstr>
      <vt:lpstr>Model Building- Neural Network</vt:lpstr>
      <vt:lpstr>     Model Evaluation- Neural Network  Neural Network without Pruning: contains all the connections between neurons and does not undergo any pruning.     Neural Network without Pruning:                                                                          Neural Network without Pruning     </vt:lpstr>
      <vt:lpstr>Model Building - Neural Network Classification Model Evaluation - Error Plot</vt:lpstr>
      <vt:lpstr>Model Building-Decision Tree</vt:lpstr>
      <vt:lpstr>    Model Evaluation-Decision Tree            </vt:lpstr>
      <vt:lpstr>Model Building- K-Nearest Neighbor</vt:lpstr>
      <vt:lpstr>   Model Evaluation- K- Nearest Neighbor  K- Nearest Neighbor without Pruning:     K- Nearest Neighbor with Pruning: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valli</dc:creator>
  <cp:lastModifiedBy>srivalli adigarla</cp:lastModifiedBy>
  <cp:revision>7</cp:revision>
  <dcterms:created xsi:type="dcterms:W3CDTF">2006-08-16T00:00:00Z</dcterms:created>
  <dcterms:modified xsi:type="dcterms:W3CDTF">2023-04-22T21:24:43Z</dcterms:modified>
  <dc:identifier>DAFghFWvP9A</dc:identifier>
</cp:coreProperties>
</file>