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6" r:id="rId2"/>
    <p:sldId id="257" r:id="rId3"/>
    <p:sldId id="261" r:id="rId4"/>
    <p:sldId id="263" r:id="rId5"/>
    <p:sldId id="271" r:id="rId6"/>
    <p:sldId id="266" r:id="rId7"/>
    <p:sldId id="268" r:id="rId8"/>
    <p:sldId id="270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35B-53D3-760B-F7AD-1DB9FCE7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3B696-242C-B834-2D4C-CAF1902A4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22EA-8194-354F-5F6D-6AB18A5D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820F-A0B5-DCB2-7010-2E9DDEF2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1450-0CD2-AD0C-BA94-B9B5692D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3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2F0F-B228-FB23-D8BF-71EF2693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2D89-B5F8-BC74-C25B-D1C282313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C14E6-A244-8836-DE9C-E3C008E2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17A0C-E9D6-5CD3-9A8C-3DEC3F66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58CB-4F77-EF38-FDE3-4F61D3E1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9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ED54C-AD9F-378C-5802-7563D27FF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46BF7-22B1-8444-6D29-E81D09A6B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119E-5E5D-4F84-5302-B77C3842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0B7D-3AE4-37CB-3AE7-28133504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0FBB2-46F9-67BA-C061-F47CCECE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1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B33-597E-6B5B-A465-CBFA6F8D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0899-BE96-79D6-D352-F5979A53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E93FE-418A-51A4-C855-24E20817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A9F0-2E04-F73C-9F4F-ABE7F69E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BF5C-9CB7-9BC2-7F49-0E042FB2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87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53EB-81D0-8708-93E2-5772C6DB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EE93C-9635-1993-F0BF-67DDF555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6932-5C90-0198-16B5-E29D5287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E356-C60A-1E3C-EF9C-2D1DD610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47D4-FAE8-418A-DC8A-9AA458C4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33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662B-856E-961C-B266-4DD5C17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9CF1-E21E-0F62-B39D-89714EAC5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A64F3-BDBF-02D7-8467-2F67525A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23C33-574C-AD43-D046-5285ADFE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38AC9-1A0A-F3FC-9D17-3A3A10AD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76012-0916-365C-0C31-CAB05EC1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3049-31BB-635E-0286-B39FFAD3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8CF1-EFEA-F88C-FD9F-591F528D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A5DA7-BBEF-F328-0E33-890954D52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1DC1A-5426-C8A2-9379-BBAECF5D5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364ED-A642-FF84-78C8-1FAA96647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11DC5-C664-CF23-631B-79034CB8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B3E7B-0D05-C1FD-0E50-F9DC0A4A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615E3-B72E-40D8-025B-D4DC6620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8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43F0-B8EE-875E-4D09-54EDB927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4F507-36A8-90EA-DED4-C1BE4647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003D1-49C1-9D7A-94CB-81FCB317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BA93B-8511-674F-311B-FA96B338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9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F32FD-8C12-C1FD-88C9-1C783C4A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CB462-717E-203A-1312-34ADF95C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A2E46-BEEC-72A0-BFF6-06BF2DCB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1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91C9-8E74-878D-1C44-3F927FFB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92C3-876D-850F-7817-EEDAD492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6D3A-7EF6-FCC9-26C1-633EBCF5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8FF82-4D50-D110-9DC9-8C998BC5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A97E9-901B-FE96-26D2-41A1A512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F12C-89EE-04B0-8D3D-B6124108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20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4CCC-1211-7F91-E0F3-C00E6FF8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7B897-B193-FAF0-A1EE-3D3215736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2067D-E0B6-FC5C-DA49-DBF92843B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931A5-7AAD-2474-C0EB-AF3F48AF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4CEDB-33C3-FBE4-CC55-4F415AE2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E73A4-978A-0A50-CD3F-329A895A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03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35456-CEB6-30EA-6540-B0A1E217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D755A-7056-6861-E4EA-E5E781C9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DA8-5093-8E94-5743-97C72F717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6B95-A7FE-4F31-9EB9-17F906A90192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6563-D95E-7B4B-7738-E707319E4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2D66-73F6-4105-CD85-BE62948F6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C109-C58C-4195-8F43-ABF73A38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de/shrutidandagi/medical-insurance-forecast-by-linear-regression/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9DF845-69AB-D494-7B06-2431084F9892}"/>
              </a:ext>
            </a:extLst>
          </p:cNvPr>
          <p:cNvSpPr txBox="1"/>
          <p:nvPr/>
        </p:nvSpPr>
        <p:spPr>
          <a:xfrm>
            <a:off x="717452" y="750125"/>
            <a:ext cx="10339754" cy="717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MEDICAL INSURANCE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CBE37-C472-0F84-8660-11CD711C774D}"/>
              </a:ext>
            </a:extLst>
          </p:cNvPr>
          <p:cNvSpPr txBox="1"/>
          <p:nvPr/>
        </p:nvSpPr>
        <p:spPr>
          <a:xfrm>
            <a:off x="6660117" y="4867527"/>
            <a:ext cx="6190719" cy="13925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Bargavi Kongara, MSBA, Clark University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Shailja Sharma , MSBA, Clark University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Srivalli Adigarla , MSBA, Clark University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Prakhar Kumar Ahuja , MSBA, Clark University</a:t>
            </a:r>
          </a:p>
        </p:txBody>
      </p:sp>
    </p:spTree>
    <p:extLst>
      <p:ext uri="{BB962C8B-B14F-4D97-AF65-F5344CB8AC3E}">
        <p14:creationId xmlns:p14="http://schemas.microsoft.com/office/powerpoint/2010/main" val="102419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8F02-E6ED-9E99-441E-D74F936C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C4C2D-F165-958C-62DA-B17B6C165794}"/>
              </a:ext>
            </a:extLst>
          </p:cNvPr>
          <p:cNvSpPr txBox="1"/>
          <p:nvPr/>
        </p:nvSpPr>
        <p:spPr>
          <a:xfrm>
            <a:off x="973015" y="1354015"/>
            <a:ext cx="101404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of this dataset followed the steps of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reprocessing,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eature engineering,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splitting,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egression,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regression analysis,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Region, BMI, number of children and gender do not bring signiﬁcant difference on charges.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smoking are the ones that drive the charges.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 seems to have the most inﬂuence on the medical charges.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0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5A40-0C5A-46DF-217C-8A3A960AE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782" y="0"/>
            <a:ext cx="8637073" cy="722479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Business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Analytics Problem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EEAF0-423E-E462-C3AE-F48D876FE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565" y="1179443"/>
            <a:ext cx="11489635" cy="519136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 the yearly Premiums.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 in estimating medical expenses of costliest conditions.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esearch the effect of people's age, sex, BMI, Children, smoking, and region on medical expenses.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cost estimates to prioritize the allocation of limited care management resources.</a:t>
            </a:r>
            <a:r>
              <a:rPr lang="en-US" sz="1800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choose insurance plans with appropriate deductibles and premiums.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	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this research problem important?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 a personalized member experience.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fraud before it happens. 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the right care at the right time.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Fast-track claims with predictive modelling and analytics.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 disease management, patient education and  surveillance to promote population health.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6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5A40-0C5A-46DF-217C-8A3A960AE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8414"/>
            <a:ext cx="11913703" cy="58912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it relate to the STAT 4600 (INTERMED STATS MODEL ANALYTICS ) class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2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EEAF0-423E-E462-C3AE-F48D876FE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14" y="1210113"/>
            <a:ext cx="11529390" cy="51325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 we can perform below:</a:t>
            </a:r>
          </a:p>
          <a:p>
            <a:pPr algn="l">
              <a:lnSpc>
                <a:spcPct val="100000"/>
              </a:lnSpc>
            </a:pP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285750" algn="l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Cleansing and prepping data</a:t>
            </a:r>
          </a:p>
          <a:p>
            <a:pPr marL="514350" lvl="1" indent="-285750" algn="l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visualizations</a:t>
            </a:r>
          </a:p>
          <a:p>
            <a:pPr marL="514350" lvl="1" indent="-285750" algn="l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machine learning algorithms like Multiple Linear Regression and Random Forest Regression.</a:t>
            </a:r>
          </a:p>
          <a:p>
            <a:pPr marL="514350" lvl="1" indent="-285750" algn="l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in-built packages of R like Tidyverse, dplyr, Ggplot2..etc help us to analyze, and visualize the data</a:t>
            </a:r>
          </a:p>
          <a:p>
            <a:pPr marL="228600" lvl="1" algn="l">
              <a:spcBef>
                <a:spcPts val="1000"/>
              </a:spcBef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l">
              <a:spcBef>
                <a:spcPts val="1000"/>
              </a:spcBef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l">
              <a:spcBef>
                <a:spcPts val="100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relation to STAT 4600 class:</a:t>
            </a:r>
          </a:p>
          <a:p>
            <a:pPr marL="228600" lvl="1" algn="l">
              <a:spcBef>
                <a:spcPts val="1000"/>
              </a:spcBef>
            </a:pP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285750" algn="l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the applicability of the machine learning-based approach for predicting healthcare insurance cost.</a:t>
            </a:r>
          </a:p>
          <a:p>
            <a:pPr marL="514350" lvl="1" indent="-285750" algn="l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performance results of the most popular machine learning algorithms by using a public dataset.</a:t>
            </a:r>
          </a:p>
          <a:p>
            <a:pPr marL="514350" lvl="1" indent="-285750" algn="l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for developers to choose the appropriate machine learning method.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9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5A40-0C5A-46DF-217C-8A3A960AE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060" y="282033"/>
            <a:ext cx="8637073" cy="478731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EEAF0-423E-E462-C3AE-F48D876FE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791" y="766154"/>
            <a:ext cx="11473898" cy="916872"/>
          </a:xfrm>
        </p:spPr>
        <p:txBody>
          <a:bodyPr>
            <a:noAutofit/>
          </a:bodyPr>
          <a:lstStyle/>
          <a:p>
            <a:pPr marL="800100" indent="-342900" algn="l" fontAlgn="base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DataSource(CSV-format):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https://www.kaggle.com/code/shrutidandagi/medical-insurance-forecast-by-linear-regression/data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 algn="l" fontAlgn="base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l" fontAlgn="base">
              <a:lnSpc>
                <a:spcPct val="150000"/>
              </a:lnSpc>
              <a:spcAft>
                <a:spcPts val="1200"/>
              </a:spcAft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DBF54-7BE6-5B95-1887-5520DB3A7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85" y="1938341"/>
            <a:ext cx="8772748" cy="46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D02696-45E7-997C-330D-C1E1AA18E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73" y="1026942"/>
            <a:ext cx="9798327" cy="549371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5A6CE4-453C-3C5E-BDA0-C7E878261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43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9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5A40-0C5A-46DF-217C-8A3A960AE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253" y="899801"/>
            <a:ext cx="9426077" cy="51598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EEAF0-423E-E462-C3AE-F48D876FE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162045"/>
            <a:ext cx="4662764" cy="4854284"/>
          </a:xfrm>
        </p:spPr>
        <p:txBody>
          <a:bodyPr>
            <a:normAutofit/>
          </a:bodyPr>
          <a:lstStyle/>
          <a:p>
            <a:pPr marL="800100" indent="-342900" algn="l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Smoker and age affects the charges.</a:t>
            </a:r>
          </a:p>
          <a:p>
            <a:pPr marL="800100" indent="-342900" algn="l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Sex, children, BMI and region do not affect the charges. </a:t>
            </a:r>
          </a:p>
          <a:p>
            <a:pPr marL="800100" indent="-342900" algn="l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columns that have less correlation.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275BA0-C62B-F219-71D6-7B39207616F0}"/>
              </a:ext>
            </a:extLst>
          </p:cNvPr>
          <p:cNvSpPr txBox="1">
            <a:spLocks/>
          </p:cNvSpPr>
          <p:nvPr/>
        </p:nvSpPr>
        <p:spPr>
          <a:xfrm>
            <a:off x="5802923" y="5928958"/>
            <a:ext cx="4359965" cy="331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i="0" dirty="0">
                <a:solidFill>
                  <a:srgbClr val="000000"/>
                </a:solidFill>
                <a:effectLst/>
                <a:latin typeface="STIXGeneral-Regular"/>
              </a:rPr>
              <a:t>	         Correlation Matrix with a heatmap</a:t>
            </a:r>
          </a:p>
        </p:txBody>
      </p:sp>
      <p:pic>
        <p:nvPicPr>
          <p:cNvPr id="5" name="Picture 4" descr="Graphical user interface, chart, treemap chart&#10;&#10;Description automatically generated">
            <a:extLst>
              <a:ext uri="{FF2B5EF4-FFF2-40B4-BE49-F238E27FC236}">
                <a16:creationId xmlns:a16="http://schemas.microsoft.com/office/drawing/2014/main" id="{709F1DB1-D692-9EBF-C110-08EE22675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63" y="1619908"/>
            <a:ext cx="7442627" cy="50175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EF2ED4-2E2B-37AA-8ED8-3862D133D86F}"/>
              </a:ext>
            </a:extLst>
          </p:cNvPr>
          <p:cNvSpPr txBox="1">
            <a:spLocks/>
          </p:cNvSpPr>
          <p:nvPr/>
        </p:nvSpPr>
        <p:spPr>
          <a:xfrm>
            <a:off x="416039" y="328108"/>
            <a:ext cx="9426077" cy="5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US" sz="1800" dirty="0">
                <a:effectLst/>
                <a:latin typeface="NimbusRomNo9L"/>
              </a:rPr>
            </a:br>
            <a:endParaRPr 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490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07AAF-A07B-9B4E-5B54-808BED8C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" y="1532371"/>
            <a:ext cx="6459415" cy="5004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7BEEAD-0BF8-A94E-BF0E-4E632674F4AB}"/>
              </a:ext>
            </a:extLst>
          </p:cNvPr>
          <p:cNvSpPr txBox="1"/>
          <p:nvPr/>
        </p:nvSpPr>
        <p:spPr>
          <a:xfrm>
            <a:off x="6478171" y="2145405"/>
            <a:ext cx="485335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 = </a:t>
            </a:r>
            <a:r>
              <a:rPr lang="el-GR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0​+</a:t>
            </a:r>
            <a:r>
              <a:rPr lang="el-GR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1​</a:t>
            </a:r>
            <a:r>
              <a:rPr lang="en-US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1​+</a:t>
            </a:r>
            <a:r>
              <a:rPr lang="el-GR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2​</a:t>
            </a:r>
            <a:r>
              <a:rPr lang="en-US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2​+...+</a:t>
            </a:r>
            <a:r>
              <a:rPr lang="el-GR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b="0" i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xip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​+</a:t>
            </a:r>
            <a:r>
              <a:rPr lang="el-GR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endParaRPr lang="en-US" b="0" i="1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0" i="0" baseline="-250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charges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baseline="-25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age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baseline="-25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 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smoker</a:t>
            </a:r>
          </a:p>
          <a:p>
            <a:pPr algn="l"/>
            <a:r>
              <a:rPr lang="en-US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regression coefficient that measures a unit change in the dependent variable when xi1 changes - the change in charges when age change</a:t>
            </a:r>
          </a:p>
          <a:p>
            <a:pPr algn="l"/>
            <a:r>
              <a:rPr lang="en-US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coefficient value that measures a unit change in the dependent variable when xi2 changes—the change in the charges when smoker change</a:t>
            </a:r>
          </a:p>
          <a:p>
            <a:pPr algn="l"/>
            <a:endParaRPr lang="en-US" sz="22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52F7-77B9-CED8-96A4-3B27339FCC12}"/>
              </a:ext>
            </a:extLst>
          </p:cNvPr>
          <p:cNvSpPr txBox="1"/>
          <p:nvPr/>
        </p:nvSpPr>
        <p:spPr>
          <a:xfrm>
            <a:off x="4051494" y="353186"/>
            <a:ext cx="485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8783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8BA1-D6E4-0BAC-EE62-6191874A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25" y="134330"/>
            <a:ext cx="10483949" cy="6518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85B2DDC-E89D-3A10-A32D-DD0EE3B9D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9" y="695474"/>
            <a:ext cx="8568984" cy="5846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7DDDE-ABD4-A12F-6658-4905ED9485DC}"/>
              </a:ext>
            </a:extLst>
          </p:cNvPr>
          <p:cNvSpPr txBox="1"/>
          <p:nvPr/>
        </p:nvSpPr>
        <p:spPr>
          <a:xfrm>
            <a:off x="8182706" y="2561491"/>
            <a:ext cx="3563817" cy="1518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VIF: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1.015663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 1.014952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1.001065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smoker 1.000494</a:t>
            </a:r>
          </a:p>
        </p:txBody>
      </p:sp>
    </p:spTree>
    <p:extLst>
      <p:ext uri="{BB962C8B-B14F-4D97-AF65-F5344CB8AC3E}">
        <p14:creationId xmlns:p14="http://schemas.microsoft.com/office/powerpoint/2010/main" val="302369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9BD3-A61B-1F12-B169-F4F5284A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986" y="147558"/>
            <a:ext cx="6101862" cy="7016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3885CFA-8866-06AA-2D55-8D19A6EEA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2" y="862701"/>
            <a:ext cx="5180618" cy="5847741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5457D84-00A7-8494-32A2-BF54C509D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96" y="849233"/>
            <a:ext cx="6171700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2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2224</TotalTime>
  <Words>488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NimbusRomNo9L</vt:lpstr>
      <vt:lpstr>SourceSansPro</vt:lpstr>
      <vt:lpstr>STIXGeneral-Regular</vt:lpstr>
      <vt:lpstr>Times New Roman</vt:lpstr>
      <vt:lpstr>Wingdings</vt:lpstr>
      <vt:lpstr>Office Theme</vt:lpstr>
      <vt:lpstr>PowerPoint Presentation</vt:lpstr>
      <vt:lpstr> Business     Analytics Problem</vt:lpstr>
      <vt:lpstr>How does it relate to the STAT 4600 (INTERMED STATS MODEL ANALYTICS ) class?</vt:lpstr>
      <vt:lpstr>Data Structure</vt:lpstr>
      <vt:lpstr>Model Development </vt:lpstr>
      <vt:lpstr>Correlation Matrix</vt:lpstr>
      <vt:lpstr>PowerPoint Presentation</vt:lpstr>
      <vt:lpstr>Model Performance</vt:lpstr>
      <vt:lpstr>Random Forest Regression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Forecasting</dc:title>
  <dc:creator>srivalli adigarla</dc:creator>
  <cp:lastModifiedBy>Kongara, Bargavi</cp:lastModifiedBy>
  <cp:revision>92</cp:revision>
  <dcterms:created xsi:type="dcterms:W3CDTF">2022-11-30T21:49:48Z</dcterms:created>
  <dcterms:modified xsi:type="dcterms:W3CDTF">2022-12-08T00:45:16Z</dcterms:modified>
</cp:coreProperties>
</file>