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3"/>
    <p:sldMasterId id="2147483674" r:id="rId4"/>
  </p:sldMasterIdLst>
  <p:notesMasterIdLst>
    <p:notesMasterId r:id="rId6"/>
  </p:notesMasterIdLst>
  <p:sldIdLst>
    <p:sldId id="257" r:id="rId5"/>
    <p:sldId id="604" r:id="rId7"/>
    <p:sldId id="621" r:id="rId8"/>
    <p:sldId id="622" r:id="rId9"/>
    <p:sldId id="623" r:id="rId10"/>
    <p:sldId id="624" r:id="rId11"/>
    <p:sldId id="625" r:id="rId12"/>
    <p:sldId id="626" r:id="rId13"/>
    <p:sldId id="627" r:id="rId14"/>
    <p:sldId id="628" r:id="rId15"/>
    <p:sldId id="6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70E703"/>
    <a:srgbClr val="FFCCFF"/>
    <a:srgbClr val="FF9900"/>
    <a:srgbClr val="00FFFF"/>
    <a:srgbClr val="FF66CC"/>
    <a:srgbClr val="FF3399"/>
    <a:srgbClr val="99FF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4" autoAdjust="0"/>
    <p:restoredTop sz="94624" autoAdjust="0"/>
  </p:normalViewPr>
  <p:slideViewPr>
    <p:cSldViewPr snapToGrid="0" showGuides="1">
      <p:cViewPr varScale="1">
        <p:scale>
          <a:sx n="77" d="100"/>
          <a:sy n="77" d="100"/>
        </p:scale>
        <p:origin x="6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4555"/>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491EC-27D0-4B93-96FA-E0F2A167DF0B}"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8BD4-37BA-49B3-A4B2-F8F69EECEA8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A58BD4-37BA-49B3-A4B2-F8F69EECEA8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B9116ED-7432-49A2-B081-237514F71674}" type="datetime1">
              <a:rPr lang="en-US" smtClean="0"/>
            </a:fld>
            <a:endParaRPr lang="en-US"/>
          </a:p>
        </p:txBody>
      </p:sp>
      <p:sp>
        <p:nvSpPr>
          <p:cNvPr id="5" name="Footer Placeholder 4"/>
          <p:cNvSpPr>
            <a:spLocks noGrp="1"/>
          </p:cNvSpPr>
          <p:nvPr>
            <p:ph type="ftr" sz="quarter" idx="11"/>
          </p:nvPr>
        </p:nvSpPr>
        <p:spPr/>
        <p:txBody>
          <a:bodyPr/>
          <a:lstStyle/>
          <a:p>
            <a:r>
              <a:rPr lang="en-US"/>
              <a:t>Project review -1 - ECE Department</a:t>
            </a:r>
            <a:endParaRPr lang="en-US"/>
          </a:p>
        </p:txBody>
      </p:sp>
      <p:sp>
        <p:nvSpPr>
          <p:cNvPr id="6" name="Slide Number Placeholder 5"/>
          <p:cNvSpPr>
            <a:spLocks noGrp="1"/>
          </p:cNvSpPr>
          <p:nvPr>
            <p:ph type="sldNum" sz="quarter" idx="12"/>
          </p:nvPr>
        </p:nvSpPr>
        <p:spPr/>
        <p:txBody>
          <a:bodyPr/>
          <a:lstStyle/>
          <a:p>
            <a:fld id="{AC9A6755-22B1-5345-8A1C-6EABA982341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C4884C-B604-49F4-8A11-D1E11F3C6EE2}" type="datetime1">
              <a:rPr lang="en-US" smtClean="0"/>
            </a:fld>
            <a:endParaRPr lang="en-US"/>
          </a:p>
        </p:txBody>
      </p:sp>
      <p:sp>
        <p:nvSpPr>
          <p:cNvPr id="5" name="Footer Placeholder 4"/>
          <p:cNvSpPr>
            <a:spLocks noGrp="1"/>
          </p:cNvSpPr>
          <p:nvPr>
            <p:ph type="ftr" sz="quarter" idx="11"/>
          </p:nvPr>
        </p:nvSpPr>
        <p:spPr/>
        <p:txBody>
          <a:bodyPr/>
          <a:lstStyle/>
          <a:p>
            <a:r>
              <a:rPr lang="en-US"/>
              <a:t>Project review -1 - ECE Department</a:t>
            </a:r>
            <a:endParaRPr lang="en-US" dirty="0"/>
          </a:p>
        </p:txBody>
      </p:sp>
      <p:sp>
        <p:nvSpPr>
          <p:cNvPr id="6" name="Slide Number Placeholder 5"/>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C4884C-B604-49F4-8A11-D1E11F3C6EE2}" type="datetime1">
              <a:rPr lang="en-US" smtClean="0"/>
            </a:fld>
            <a:endParaRPr lang="en-US"/>
          </a:p>
        </p:txBody>
      </p:sp>
      <p:sp>
        <p:nvSpPr>
          <p:cNvPr id="5" name="Footer Placeholder 4"/>
          <p:cNvSpPr>
            <a:spLocks noGrp="1"/>
          </p:cNvSpPr>
          <p:nvPr>
            <p:ph type="ftr" sz="quarter" idx="11"/>
          </p:nvPr>
        </p:nvSpPr>
        <p:spPr/>
        <p:txBody>
          <a:bodyPr/>
          <a:lstStyle/>
          <a:p>
            <a:r>
              <a:rPr lang="en-US"/>
              <a:t>Project review -1 - ECE Department</a:t>
            </a:r>
            <a:endParaRPr lang="en-US" dirty="0"/>
          </a:p>
        </p:txBody>
      </p:sp>
      <p:sp>
        <p:nvSpPr>
          <p:cNvPr id="6" name="Slide Number Placeholder 5"/>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0" name="Picture 9" descr="A picture containing background pattern&#10;&#10;Description automatically generated"/>
          <p:cNvPicPr>
            <a:picLocks noChangeAspect="1"/>
          </p:cNvPicPr>
          <p:nvPr userDrawn="1"/>
        </p:nvPicPr>
        <p:blipFill>
          <a:blip r:embed="rId2"/>
          <a:srcRect t="7597" r="3877"/>
          <a:stretch>
            <a:fillRect/>
          </a:stretch>
        </p:blipFill>
        <p:spPr>
          <a:xfrm>
            <a:off x="1266490" y="0"/>
            <a:ext cx="11185692" cy="6293224"/>
          </a:xfrm>
          <a:prstGeom prst="rect">
            <a:avLst/>
          </a:prstGeom>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FFDF82D-4737-4F42-88F3-86C9A1FFE53C}" type="datetime1">
              <a:rPr lang="en-US" smtClean="0"/>
            </a:fld>
            <a:endParaRPr lang="en-US"/>
          </a:p>
        </p:txBody>
      </p:sp>
      <p:sp>
        <p:nvSpPr>
          <p:cNvPr id="6" name="Footer Placeholder 5"/>
          <p:cNvSpPr>
            <a:spLocks noGrp="1"/>
          </p:cNvSpPr>
          <p:nvPr>
            <p:ph type="ftr" sz="quarter" idx="11"/>
          </p:nvPr>
        </p:nvSpPr>
        <p:spPr/>
        <p:txBody>
          <a:bodyPr/>
          <a:lstStyle/>
          <a:p>
            <a:r>
              <a:rPr lang="en-US"/>
              <a:t>Project review -1 - ECE Department</a:t>
            </a:r>
            <a:endParaRPr lang="en-US"/>
          </a:p>
        </p:txBody>
      </p:sp>
      <p:sp>
        <p:nvSpPr>
          <p:cNvPr id="7" name="Slide Number Placeholder 6"/>
          <p:cNvSpPr>
            <a:spLocks noGrp="1"/>
          </p:cNvSpPr>
          <p:nvPr>
            <p:ph type="sldNum" sz="quarter" idx="12"/>
          </p:nvPr>
        </p:nvSpPr>
        <p:spPr/>
        <p:txBody>
          <a:bodyPr/>
          <a:lstStyle/>
          <a:p>
            <a:fld id="{AC9A6755-22B1-5345-8A1C-6EABA982341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8CDEB4-AE6C-4A95-9C48-306A9FDD0D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8CDEB4-AE6C-4A95-9C48-306A9FDD0D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8CDEB4-AE6C-4A95-9C48-306A9FDD0D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F8CDEB4-AE6C-4A95-9C48-306A9FDD0D2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F8CDEB4-AE6C-4A95-9C48-306A9FDD0D2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8CDEB4-AE6C-4A95-9C48-306A9FDD0D2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DEB4-AE6C-4A95-9C48-306A9FDD0D2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679EBB-5B6B-4A81-B612-6C583FA8093B}" type="datetime1">
              <a:rPr lang="en-US" smtClean="0"/>
            </a:fld>
            <a:endParaRPr lang="en-US"/>
          </a:p>
        </p:txBody>
      </p:sp>
      <p:sp>
        <p:nvSpPr>
          <p:cNvPr id="5" name="Footer Placeholder 4"/>
          <p:cNvSpPr>
            <a:spLocks noGrp="1"/>
          </p:cNvSpPr>
          <p:nvPr>
            <p:ph type="ftr" sz="quarter" idx="11"/>
          </p:nvPr>
        </p:nvSpPr>
        <p:spPr/>
        <p:txBody>
          <a:bodyPr/>
          <a:lstStyle/>
          <a:p>
            <a:r>
              <a:rPr lang="en-US"/>
              <a:t>Project review -1 - ECE Department</a:t>
            </a:r>
            <a:endParaRPr lang="en-US"/>
          </a:p>
        </p:txBody>
      </p:sp>
      <p:sp>
        <p:nvSpPr>
          <p:cNvPr id="6" name="Slide Number Placeholder 5"/>
          <p:cNvSpPr>
            <a:spLocks noGrp="1"/>
          </p:cNvSpPr>
          <p:nvPr>
            <p:ph type="sldNum" sz="quarter" idx="12"/>
          </p:nvPr>
        </p:nvSpPr>
        <p:spPr/>
        <p:txBody>
          <a:bodyPr/>
          <a:lstStyle/>
          <a:p>
            <a:fld id="{AC9A6755-22B1-5345-8A1C-6EABA9823412}" type="slidenum">
              <a:rPr lang="en-US" smtClean="0"/>
            </a:fld>
            <a:endParaRPr lang="en-US"/>
          </a:p>
        </p:txBody>
      </p:sp>
      <p:pic>
        <p:nvPicPr>
          <p:cNvPr id="2050" name="Picture 2"/>
          <p:cNvPicPr>
            <a:picLocks noChangeAspect="1" noChangeArrowheads="1"/>
          </p:cNvPicPr>
          <p:nvPr userDrawn="1"/>
        </p:nvPicPr>
        <p:blipFill>
          <a:blip r:embed="rId2"/>
          <a:srcRect/>
          <a:stretch>
            <a:fillRect/>
          </a:stretch>
        </p:blipFill>
        <p:spPr bwMode="auto">
          <a:xfrm>
            <a:off x="0" y="0"/>
            <a:ext cx="12211050" cy="6877050"/>
          </a:xfrm>
          <a:prstGeom prst="rect">
            <a:avLst/>
          </a:prstGeom>
          <a:noFill/>
          <a:ln w="9525">
            <a:noFill/>
            <a:miter lim="800000"/>
            <a:headEnd/>
            <a:tailEnd/>
          </a:ln>
          <a:effectLst/>
        </p:spPr>
      </p:pic>
      <p:pic>
        <p:nvPicPr>
          <p:cNvPr id="8" name="Content Placeholder 10" descr="header.png"/>
          <p:cNvPicPr>
            <a:picLocks noChangeAspect="1"/>
          </p:cNvPicPr>
          <p:nvPr userDrawn="1"/>
        </p:nvPicPr>
        <p:blipFill>
          <a:blip r:embed="rId3"/>
          <a:stretch>
            <a:fillRect/>
          </a:stretch>
        </p:blipFill>
        <p:spPr>
          <a:xfrm>
            <a:off x="341300" y="0"/>
            <a:ext cx="11335657" cy="1555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8CDEB4-AE6C-4A95-9C48-306A9FDD0D2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8CDEB4-AE6C-4A95-9C48-306A9FDD0D2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8CDEB4-AE6C-4A95-9C48-306A9FDD0D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8CDEB4-AE6C-4A95-9C48-306A9FDD0D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8CDEB4-AE6C-4A95-9C48-306A9FDD0D2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E3A58-AEAB-4A0A-B5E2-6869A5C5A414}"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155F06F-AED3-42C9-BA66-073EDD8E971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155F06F-AED3-42C9-BA66-073EDD8E971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155F06F-AED3-42C9-BA66-073EDD8E971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155F06F-AED3-42C9-BA66-073EDD8E971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155F06F-AED3-42C9-BA66-073EDD8E971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C4884C-B604-49F4-8A11-D1E11F3C6EE2}" type="datetime1">
              <a:rPr lang="en-US" smtClean="0"/>
            </a:fld>
            <a:endParaRPr lang="en-US"/>
          </a:p>
        </p:txBody>
      </p:sp>
      <p:sp>
        <p:nvSpPr>
          <p:cNvPr id="5" name="Footer Placeholder 4"/>
          <p:cNvSpPr>
            <a:spLocks noGrp="1"/>
          </p:cNvSpPr>
          <p:nvPr>
            <p:ph type="ftr" sz="quarter" idx="11"/>
          </p:nvPr>
        </p:nvSpPr>
        <p:spPr/>
        <p:txBody>
          <a:bodyPr/>
          <a:lstStyle/>
          <a:p>
            <a:r>
              <a:rPr lang="en-US"/>
              <a:t>Project review -1 - ECE Department</a:t>
            </a:r>
            <a:endParaRPr lang="en-US" dirty="0"/>
          </a:p>
        </p:txBody>
      </p:sp>
      <p:sp>
        <p:nvSpPr>
          <p:cNvPr id="6" name="Slide Number Placeholder 5"/>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155F06F-AED3-42C9-BA66-073EDD8E971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5F06F-AED3-42C9-BA66-073EDD8E971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55F06F-AED3-42C9-BA66-073EDD8E971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55F06F-AED3-42C9-BA66-073EDD8E971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155F06F-AED3-42C9-BA66-073EDD8E971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155F06F-AED3-42C9-BA66-073EDD8E971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155F06F-AED3-42C9-BA66-073EDD8E971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D537C-99ED-4AF0-B6EB-591EFE16B94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C4884C-B604-49F4-8A11-D1E11F3C6EE2}" type="datetime1">
              <a:rPr lang="en-US" smtClean="0"/>
            </a:fld>
            <a:endParaRPr lang="en-US"/>
          </a:p>
        </p:txBody>
      </p:sp>
      <p:sp>
        <p:nvSpPr>
          <p:cNvPr id="6" name="Footer Placeholder 5"/>
          <p:cNvSpPr>
            <a:spLocks noGrp="1"/>
          </p:cNvSpPr>
          <p:nvPr>
            <p:ph type="ftr" sz="quarter" idx="11"/>
          </p:nvPr>
        </p:nvSpPr>
        <p:spPr/>
        <p:txBody>
          <a:bodyPr/>
          <a:lstStyle/>
          <a:p>
            <a:r>
              <a:rPr lang="en-US"/>
              <a:t>Project review -1 - ECE Department</a:t>
            </a:r>
            <a:endParaRPr lang="en-US" dirty="0"/>
          </a:p>
        </p:txBody>
      </p:sp>
      <p:sp>
        <p:nvSpPr>
          <p:cNvPr id="7" name="Slide Number Placeholder 6"/>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C4884C-B604-49F4-8A11-D1E11F3C6EE2}" type="datetime1">
              <a:rPr lang="en-US" smtClean="0"/>
            </a:fld>
            <a:endParaRPr lang="en-US"/>
          </a:p>
        </p:txBody>
      </p:sp>
      <p:sp>
        <p:nvSpPr>
          <p:cNvPr id="8" name="Footer Placeholder 7"/>
          <p:cNvSpPr>
            <a:spLocks noGrp="1"/>
          </p:cNvSpPr>
          <p:nvPr>
            <p:ph type="ftr" sz="quarter" idx="11"/>
          </p:nvPr>
        </p:nvSpPr>
        <p:spPr/>
        <p:txBody>
          <a:bodyPr/>
          <a:lstStyle/>
          <a:p>
            <a:r>
              <a:rPr lang="en-US"/>
              <a:t>Project review -1 - ECE Department</a:t>
            </a:r>
            <a:endParaRPr lang="en-US" dirty="0"/>
          </a:p>
        </p:txBody>
      </p:sp>
      <p:sp>
        <p:nvSpPr>
          <p:cNvPr id="9" name="Slide Number Placeholder 8"/>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C4884C-B604-49F4-8A11-D1E11F3C6EE2}" type="datetime1">
              <a:rPr lang="en-US" smtClean="0"/>
            </a:fld>
            <a:endParaRPr lang="en-US"/>
          </a:p>
        </p:txBody>
      </p:sp>
      <p:sp>
        <p:nvSpPr>
          <p:cNvPr id="4" name="Footer Placeholder 3"/>
          <p:cNvSpPr>
            <a:spLocks noGrp="1"/>
          </p:cNvSpPr>
          <p:nvPr>
            <p:ph type="ftr" sz="quarter" idx="11"/>
          </p:nvPr>
        </p:nvSpPr>
        <p:spPr/>
        <p:txBody>
          <a:bodyPr/>
          <a:lstStyle/>
          <a:p>
            <a:r>
              <a:rPr lang="en-US"/>
              <a:t>Project review -1 - ECE Department</a:t>
            </a:r>
            <a:endParaRPr lang="en-US" dirty="0"/>
          </a:p>
        </p:txBody>
      </p:sp>
      <p:sp>
        <p:nvSpPr>
          <p:cNvPr id="5" name="Slide Number Placeholder 4"/>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1AA5F-3BF7-4438-A0B4-73FD91CA2C29}" type="datetime1">
              <a:rPr lang="en-US" smtClean="0"/>
            </a:fld>
            <a:endParaRPr lang="en-US"/>
          </a:p>
        </p:txBody>
      </p:sp>
      <p:sp>
        <p:nvSpPr>
          <p:cNvPr id="3" name="Footer Placeholder 2"/>
          <p:cNvSpPr>
            <a:spLocks noGrp="1"/>
          </p:cNvSpPr>
          <p:nvPr>
            <p:ph type="ftr" sz="quarter" idx="11"/>
          </p:nvPr>
        </p:nvSpPr>
        <p:spPr/>
        <p:txBody>
          <a:bodyPr/>
          <a:lstStyle/>
          <a:p>
            <a:r>
              <a:rPr lang="en-US"/>
              <a:t>Project review -1 - ECE Department</a:t>
            </a:r>
            <a:endParaRPr lang="en-US"/>
          </a:p>
        </p:txBody>
      </p:sp>
      <p:sp>
        <p:nvSpPr>
          <p:cNvPr id="4" name="Slide Number Placeholder 3"/>
          <p:cNvSpPr>
            <a:spLocks noGrp="1"/>
          </p:cNvSpPr>
          <p:nvPr>
            <p:ph type="sldNum" sz="quarter" idx="12"/>
          </p:nvPr>
        </p:nvSpPr>
        <p:spPr/>
        <p:txBody>
          <a:bodyPr/>
          <a:lstStyle/>
          <a:p>
            <a:fld id="{AC9A6755-22B1-5345-8A1C-6EABA9823412}" type="slidenum">
              <a:rPr lang="en-US" smtClean="0"/>
            </a:fld>
            <a:endParaRPr lang="en-US"/>
          </a:p>
        </p:txBody>
      </p:sp>
      <p:pic>
        <p:nvPicPr>
          <p:cNvPr id="5" name="Picture 4" descr="A picture containing background pattern&#10;&#10;Description automatically generated"/>
          <p:cNvPicPr>
            <a:picLocks noChangeAspect="1"/>
          </p:cNvPicPr>
          <p:nvPr userDrawn="1"/>
        </p:nvPicPr>
        <p:blipFill>
          <a:blip r:embed="rId2"/>
          <a:srcRect t="7597" r="3877"/>
          <a:stretch>
            <a:fillRect/>
          </a:stretch>
        </p:blipFill>
        <p:spPr>
          <a:xfrm>
            <a:off x="2466" y="1"/>
            <a:ext cx="12189535"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C4884C-B604-49F4-8A11-D1E11F3C6EE2}" type="datetime1">
              <a:rPr lang="en-US" smtClean="0"/>
            </a:fld>
            <a:endParaRPr lang="en-US"/>
          </a:p>
        </p:txBody>
      </p:sp>
      <p:sp>
        <p:nvSpPr>
          <p:cNvPr id="6" name="Footer Placeholder 5"/>
          <p:cNvSpPr>
            <a:spLocks noGrp="1"/>
          </p:cNvSpPr>
          <p:nvPr>
            <p:ph type="ftr" sz="quarter" idx="11"/>
          </p:nvPr>
        </p:nvSpPr>
        <p:spPr/>
        <p:txBody>
          <a:bodyPr/>
          <a:lstStyle/>
          <a:p>
            <a:r>
              <a:rPr lang="en-US"/>
              <a:t>Project review -1 - ECE Department</a:t>
            </a:r>
            <a:endParaRPr lang="en-US" dirty="0"/>
          </a:p>
        </p:txBody>
      </p:sp>
      <p:sp>
        <p:nvSpPr>
          <p:cNvPr id="7" name="Slide Number Placeholder 6"/>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C4884C-B604-49F4-8A11-D1E11F3C6EE2}" type="datetime1">
              <a:rPr lang="en-US" smtClean="0"/>
            </a:fld>
            <a:endParaRPr lang="en-US"/>
          </a:p>
        </p:txBody>
      </p:sp>
      <p:sp>
        <p:nvSpPr>
          <p:cNvPr id="6" name="Footer Placeholder 5"/>
          <p:cNvSpPr>
            <a:spLocks noGrp="1"/>
          </p:cNvSpPr>
          <p:nvPr>
            <p:ph type="ftr" sz="quarter" idx="11"/>
          </p:nvPr>
        </p:nvSpPr>
        <p:spPr/>
        <p:txBody>
          <a:bodyPr/>
          <a:lstStyle/>
          <a:p>
            <a:r>
              <a:rPr lang="en-US"/>
              <a:t>Project review -1 - ECE Department</a:t>
            </a:r>
            <a:endParaRPr lang="en-US" dirty="0"/>
          </a:p>
        </p:txBody>
      </p:sp>
      <p:sp>
        <p:nvSpPr>
          <p:cNvPr id="7" name="Slide Number Placeholder 6"/>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4.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4.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4884C-B604-49F4-8A11-D1E11F3C6EE2}" type="datetime1">
              <a:rPr lang="en-US" smtClean="0"/>
            </a:fld>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review -1 - ECE Department</a:t>
            </a:r>
            <a:endParaRPr lang="en-US" dirty="0"/>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A6755-22B1-5345-8A1C-6EABA982341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CDEB4-AE6C-4A95-9C48-306A9FDD0D2B}" type="datetimeFigureOut">
              <a:rPr lang="en-US" smtClean="0"/>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E3A58-AEAB-4A0A-B5E2-6869A5C5A41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5F06F-AED3-42C9-BA66-073EDD8E9716}" type="datetimeFigureOut">
              <a:rPr lang="en-US" smtClean="0"/>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D537C-99ED-4AF0-B6EB-591EFE16B9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V</a:t>
            </a:r>
            <a:endParaRPr lang="en-US" dirty="0"/>
          </a:p>
        </p:txBody>
      </p:sp>
      <p:pic>
        <p:nvPicPr>
          <p:cNvPr id="11" name="Content Placeholder 10" descr="header.png"/>
          <p:cNvPicPr>
            <a:picLocks noGrp="1" noChangeAspect="1"/>
          </p:cNvPicPr>
          <p:nvPr>
            <p:ph idx="1"/>
          </p:nvPr>
        </p:nvPicPr>
        <p:blipFill>
          <a:blip r:embed="rId1"/>
          <a:stretch>
            <a:fillRect/>
          </a:stretch>
        </p:blipFill>
        <p:spPr>
          <a:xfrm>
            <a:off x="463139" y="0"/>
            <a:ext cx="11335657" cy="1555400"/>
          </a:xfrm>
        </p:spPr>
      </p:pic>
      <p:sp>
        <p:nvSpPr>
          <p:cNvPr id="3" name="Footer Placeholder 2"/>
          <p:cNvSpPr>
            <a:spLocks noGrp="1"/>
          </p:cNvSpPr>
          <p:nvPr>
            <p:ph type="ftr" sz="quarter" idx="11"/>
          </p:nvPr>
        </p:nvSpPr>
        <p:spPr/>
        <p:txBody>
          <a:bodyPr/>
          <a:lstStyle/>
          <a:p>
            <a:r>
              <a:rPr lang="en-US" dirty="0"/>
              <a:t>Mini Project review - 1 - ECE Department</a:t>
            </a:r>
            <a:endParaRPr lang="en-US" dirty="0"/>
          </a:p>
        </p:txBody>
      </p:sp>
      <p:sp>
        <p:nvSpPr>
          <p:cNvPr id="2" name="Slide Number Placeholder 1"/>
          <p:cNvSpPr>
            <a:spLocks noGrp="1"/>
          </p:cNvSpPr>
          <p:nvPr>
            <p:ph type="sldNum" sz="quarter" idx="12"/>
          </p:nvPr>
        </p:nvSpPr>
        <p:spPr/>
        <p:txBody>
          <a:bodyPr/>
          <a:lstStyle/>
          <a:p>
            <a:fld id="{AC9A6755-22B1-5345-8A1C-6EABA9823412}" type="slidenum">
              <a:rPr lang="en-US" smtClean="0"/>
            </a:fld>
            <a:endParaRPr lang="en-US" dirty="0"/>
          </a:p>
        </p:txBody>
      </p:sp>
      <p:sp>
        <p:nvSpPr>
          <p:cNvPr id="9" name="Google Shape;211;p1"/>
          <p:cNvSpPr txBox="1"/>
          <p:nvPr/>
        </p:nvSpPr>
        <p:spPr>
          <a:xfrm>
            <a:off x="7551062" y="3429000"/>
            <a:ext cx="5217876" cy="1605143"/>
          </a:xfrm>
          <a:prstGeom prst="rect">
            <a:avLst/>
          </a:prstGeom>
          <a:noFill/>
          <a:ln>
            <a:noFill/>
          </a:ln>
        </p:spPr>
        <p:txBody>
          <a:bodyPr spcFirstLastPara="1" wrap="square" lIns="0" tIns="0" rIns="0" bIns="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br>
              <a:rPr lang="en-US" dirty="0">
                <a:latin typeface="Franklin Gothic"/>
                <a:ea typeface="Franklin Gothic"/>
                <a:cs typeface="Franklin Gothic"/>
                <a:sym typeface="Franklin Gothic"/>
              </a:rPr>
            </a:br>
            <a:endParaRPr lang="en-US" dirty="0"/>
          </a:p>
          <a:p>
            <a:pPr marL="0" indent="0">
              <a:lnSpc>
                <a:spcPct val="90000"/>
              </a:lnSpc>
              <a:spcBef>
                <a:spcPts val="1000"/>
              </a:spcBef>
              <a:buClr>
                <a:schemeClr val="lt2"/>
              </a:buClr>
              <a:buSzPts val="1800"/>
              <a:buNone/>
            </a:pPr>
            <a:endParaRPr lang="en-US" dirty="0">
              <a:latin typeface="Times New Roman" panose="02020603050405020304" pitchFamily="18" charset="0"/>
              <a:cs typeface="Times New Roman" panose="02020603050405020304" pitchFamily="18" charset="0"/>
            </a:endParaRPr>
          </a:p>
          <a:p>
            <a:pPr marL="0" indent="0">
              <a:lnSpc>
                <a:spcPct val="90000"/>
              </a:lnSpc>
              <a:spcBef>
                <a:spcPts val="1000"/>
              </a:spcBef>
              <a:buClr>
                <a:schemeClr val="lt2"/>
              </a:buClr>
              <a:buSzPts val="1800"/>
              <a:buFont typeface="Arial" panose="020B0604020202020204" pitchFamily="34" charset="0"/>
              <a:buNone/>
            </a:pPr>
            <a:endParaRPr lang="en-US" dirty="0">
              <a:latin typeface="Franklin Gothic"/>
              <a:ea typeface="Franklin Gothic"/>
              <a:cs typeface="Franklin Gothic"/>
              <a:sym typeface="Franklin Gothic"/>
            </a:endParaRPr>
          </a:p>
        </p:txBody>
      </p:sp>
      <p:sp>
        <p:nvSpPr>
          <p:cNvPr id="10" name="TextBox 9"/>
          <p:cNvSpPr txBox="1"/>
          <p:nvPr/>
        </p:nvSpPr>
        <p:spPr>
          <a:xfrm>
            <a:off x="705766" y="3650788"/>
            <a:ext cx="2700432" cy="1383665"/>
          </a:xfrm>
          <a:prstGeom prst="rect">
            <a:avLst/>
          </a:prstGeom>
          <a:noFill/>
        </p:spPr>
        <p:txBody>
          <a:bodyPr wrap="square">
            <a:spAutoFit/>
          </a:bodyPr>
          <a:lstStyle/>
          <a:p>
            <a:pPr marL="0" indent="0" algn="ctr">
              <a:buNone/>
            </a:pPr>
            <a:endParaRPr lang="en-US" sz="2000" b="1" dirty="0">
              <a:latin typeface="Times New Roman" panose="02020603050405020304" pitchFamily="18" charset="0"/>
              <a:ea typeface="Franklin Gothic"/>
              <a:cs typeface="Times New Roman" panose="02020603050405020304" pitchFamily="18" charset="0"/>
              <a:sym typeface="Franklin Gothic"/>
            </a:endParaRPr>
          </a:p>
          <a:p>
            <a:pPr marL="0" indent="0" algn="ctr">
              <a:buNone/>
            </a:pPr>
            <a:r>
              <a:rPr lang="en-US" sz="2400" b="1" dirty="0">
                <a:latin typeface="Times New Roman" panose="02020603050405020304" pitchFamily="18" charset="0"/>
                <a:ea typeface="Franklin Gothic"/>
                <a:cs typeface="Times New Roman" panose="02020603050405020304" pitchFamily="18" charset="0"/>
                <a:sym typeface="Franklin Gothic"/>
              </a:rPr>
              <a:t>Name of the Guide   </a:t>
            </a:r>
            <a:endParaRPr lang="en-US" sz="2400" b="1" dirty="0">
              <a:latin typeface="Times New Roman" panose="02020603050405020304" pitchFamily="18" charset="0"/>
              <a:ea typeface="Franklin Gothic"/>
              <a:cs typeface="Times New Roman" panose="02020603050405020304" pitchFamily="18" charset="0"/>
              <a:sym typeface="Franklin Gothic"/>
            </a:endParaRPr>
          </a:p>
          <a:p>
            <a:pPr marL="0" indent="0" algn="ctr">
              <a:buNone/>
            </a:pPr>
            <a:r>
              <a:rPr lang="en-IN" altLang="en-US" sz="2000" dirty="0">
                <a:latin typeface="Times New Roman" panose="02020603050405020304" pitchFamily="18" charset="0"/>
                <a:cs typeface="Times New Roman" panose="02020603050405020304" pitchFamily="18" charset="0"/>
              </a:rPr>
              <a:t>Mr.A.</a:t>
            </a:r>
            <a:r>
              <a:rPr 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Laxman</a:t>
            </a:r>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Assistant professor</a:t>
            </a:r>
            <a:endParaRPr lang="en-IN" altLang="en-US" sz="2000" dirty="0">
              <a:latin typeface="Times New Roman" panose="02020603050405020304" pitchFamily="18" charset="0"/>
              <a:cs typeface="Times New Roman" panose="02020603050405020304" pitchFamily="18" charset="0"/>
            </a:endParaRPr>
          </a:p>
        </p:txBody>
      </p:sp>
      <p:sp>
        <p:nvSpPr>
          <p:cNvPr id="8" name="Title 1"/>
          <p:cNvSpPr txBox="1"/>
          <p:nvPr/>
        </p:nvSpPr>
        <p:spPr>
          <a:xfrm>
            <a:off x="357563" y="1555405"/>
            <a:ext cx="10842567" cy="9111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IN" altLang="en-US" sz="2800" dirty="0">
                <a:latin typeface="Times New Roman" panose="02020603050405020304" pitchFamily="18" charset="0"/>
                <a:cs typeface="Times New Roman" panose="02020603050405020304" pitchFamily="18" charset="0"/>
              </a:rPr>
              <a:t>A Mini project on</a:t>
            </a:r>
            <a:endParaRPr lang="en-IN" altLang="en-US" sz="28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r>
              <a:rPr lang="en-US" sz="2800" dirty="0">
                <a:latin typeface="Times New Roman" panose="02020603050405020304" pitchFamily="18" charset="0"/>
                <a:cs typeface="Times New Roman" panose="02020603050405020304" pitchFamily="18" charset="0"/>
              </a:rPr>
              <a:t>Real-Time Vehicle Security with face recognition and E-mail alerts</a:t>
            </a:r>
            <a:endParaRPr lang="en-US" sz="2800" dirty="0">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8544560" y="2628237"/>
            <a:ext cx="3400696" cy="5074920"/>
          </a:xfrm>
          <a:prstGeom prst="rect">
            <a:avLst/>
          </a:prstGeom>
          <a:noFill/>
        </p:spPr>
        <p:txBody>
          <a:bodyPr wrap="square">
            <a:spAutoFit/>
          </a:bodyPr>
          <a:lstStyle/>
          <a:p>
            <a:pPr marL="0" indent="0">
              <a:lnSpc>
                <a:spcPct val="150000"/>
              </a:lnSpc>
              <a:buNone/>
            </a:pPr>
            <a:r>
              <a:rPr lang="en-US" sz="2400" b="1" dirty="0">
                <a:latin typeface="Times New Roman" panose="02020603050405020304" pitchFamily="18" charset="0"/>
                <a:ea typeface="Franklin Gothic"/>
                <a:cs typeface="Times New Roman" panose="02020603050405020304" pitchFamily="18" charset="0"/>
                <a:sym typeface="Franklin Gothic"/>
              </a:rPr>
              <a:t>Batch No:</a:t>
            </a:r>
            <a:r>
              <a:rPr lang="en-IN" altLang="en-US" sz="2400" b="1" dirty="0">
                <a:latin typeface="Times New Roman" panose="02020603050405020304" pitchFamily="18" charset="0"/>
                <a:ea typeface="Franklin Gothic"/>
                <a:cs typeface="Times New Roman" panose="02020603050405020304" pitchFamily="18" charset="0"/>
                <a:sym typeface="Franklin Gothic"/>
              </a:rPr>
              <a:t> C </a:t>
            </a:r>
            <a:r>
              <a:rPr lang="en-US" sz="2400" b="1" dirty="0">
                <a:latin typeface="Times New Roman" panose="02020603050405020304" pitchFamily="18" charset="0"/>
                <a:ea typeface="Franklin Gothic"/>
                <a:cs typeface="Times New Roman" panose="02020603050405020304" pitchFamily="18" charset="0"/>
                <a:sym typeface="Franklin Gothic"/>
              </a:rPr>
              <a:t>01</a:t>
            </a:r>
            <a:endParaRPr lang="en-US" sz="2400" b="1" dirty="0">
              <a:latin typeface="Times New Roman" panose="02020603050405020304" pitchFamily="18" charset="0"/>
              <a:ea typeface="Franklin Gothic"/>
              <a:cs typeface="Times New Roman" panose="02020603050405020304" pitchFamily="18" charset="0"/>
              <a:sym typeface="Franklin Gothic"/>
            </a:endParaRPr>
          </a:p>
          <a:p>
            <a:pPr marL="0" indent="0">
              <a:lnSpc>
                <a:spcPct val="150000"/>
              </a:lnSpc>
              <a:buNone/>
            </a:pPr>
            <a:r>
              <a:rPr lang="en-US" sz="2400" b="1" dirty="0">
                <a:latin typeface="Times New Roman" panose="02020603050405020304" pitchFamily="18" charset="0"/>
                <a:ea typeface="Franklin Gothic"/>
                <a:cs typeface="Times New Roman" panose="02020603050405020304" pitchFamily="18" charset="0"/>
                <a:sym typeface="Franklin Gothic"/>
              </a:rPr>
              <a:t>Presented By </a:t>
            </a:r>
            <a:endParaRPr lang="en-US" sz="2400" b="1" dirty="0">
              <a:latin typeface="Times New Roman" panose="02020603050405020304" pitchFamily="18" charset="0"/>
              <a:ea typeface="Franklin Gothic"/>
              <a:cs typeface="Times New Roman" panose="02020603050405020304" pitchFamily="18" charset="0"/>
              <a:sym typeface="Franklin Gothic"/>
            </a:endParaRPr>
          </a:p>
          <a:p>
            <a:pPr marL="0" indent="0">
              <a:lnSpc>
                <a:spcPct val="150000"/>
              </a:lnSpc>
              <a:buNone/>
            </a:pPr>
            <a:r>
              <a:rPr lang="en-IN" altLang="en-US" sz="1800" u="none" strike="noStrike" dirty="0">
                <a:latin typeface="Times New Roman" panose="02020603050405020304" pitchFamily="18" charset="0"/>
                <a:cs typeface="Times New Roman" panose="02020603050405020304" pitchFamily="18" charset="0"/>
              </a:rPr>
              <a:t>K. Lakshmi Nitya-</a:t>
            </a:r>
            <a:r>
              <a:rPr lang="en-US" sz="1800" u="none" strike="noStrike" dirty="0">
                <a:latin typeface="Times New Roman" panose="02020603050405020304" pitchFamily="18" charset="0"/>
                <a:cs typeface="Times New Roman" panose="02020603050405020304" pitchFamily="18" charset="0"/>
              </a:rPr>
              <a:t>21911A04G9</a:t>
            </a:r>
            <a:endParaRPr lang="en-US" sz="1800" u="none" strike="noStrike" dirty="0">
              <a:latin typeface="Times New Roman" panose="02020603050405020304" pitchFamily="18" charset="0"/>
              <a:cs typeface="Times New Roman" panose="02020603050405020304" pitchFamily="18" charset="0"/>
            </a:endParaRPr>
          </a:p>
          <a:p>
            <a:pPr marL="0" indent="0">
              <a:lnSpc>
                <a:spcPct val="150000"/>
              </a:lnSpc>
              <a:buNone/>
            </a:pPr>
            <a:r>
              <a:rPr lang="en-IN" altLang="en-US" sz="1800" dirty="0">
                <a:latin typeface="Times New Roman" panose="02020603050405020304" pitchFamily="18" charset="0"/>
                <a:cs typeface="Times New Roman" panose="02020603050405020304" pitchFamily="18" charset="0"/>
              </a:rPr>
              <a:t>M. Srivani-</a:t>
            </a:r>
            <a:r>
              <a:rPr lang="en-US" sz="1800" dirty="0">
                <a:latin typeface="Times New Roman" panose="02020603050405020304" pitchFamily="18" charset="0"/>
                <a:cs typeface="Times New Roman" panose="02020603050405020304" pitchFamily="18" charset="0"/>
              </a:rPr>
              <a:t>21911A04H8</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IN" altLang="en-US" sz="1800" dirty="0">
                <a:latin typeface="Times New Roman" panose="02020603050405020304" pitchFamily="18" charset="0"/>
                <a:cs typeface="Times New Roman" panose="02020603050405020304" pitchFamily="18" charset="0"/>
              </a:rPr>
              <a:t>J. Akhila-</a:t>
            </a:r>
            <a:r>
              <a:rPr lang="en-US" sz="1800" dirty="0">
                <a:latin typeface="Times New Roman" panose="02020603050405020304" pitchFamily="18" charset="0"/>
                <a:cs typeface="Times New Roman" panose="02020603050405020304" pitchFamily="18" charset="0"/>
              </a:rPr>
              <a:t>21911A04G1</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IN" altLang="en-US" sz="1800" dirty="0">
                <a:latin typeface="Times New Roman" panose="02020603050405020304" pitchFamily="18" charset="0"/>
                <a:cs typeface="Times New Roman" panose="02020603050405020304" pitchFamily="18" charset="0"/>
              </a:rPr>
              <a:t>K. Gayathri-</a:t>
            </a:r>
            <a:r>
              <a:rPr lang="en-US" sz="1800" dirty="0">
                <a:latin typeface="Times New Roman" panose="02020603050405020304" pitchFamily="18" charset="0"/>
                <a:cs typeface="Times New Roman" panose="02020603050405020304" pitchFamily="18" charset="0"/>
              </a:rPr>
              <a:t>21911A04G6</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IN" altLang="en-US" sz="1800" dirty="0">
                <a:latin typeface="Times New Roman" panose="02020603050405020304" pitchFamily="18" charset="0"/>
                <a:cs typeface="Times New Roman" panose="02020603050405020304" pitchFamily="18" charset="0"/>
              </a:rPr>
              <a:t>M. Anil-</a:t>
            </a:r>
            <a:r>
              <a:rPr lang="en-US" sz="1800" dirty="0">
                <a:latin typeface="Times New Roman" panose="02020603050405020304" pitchFamily="18" charset="0"/>
                <a:cs typeface="Times New Roman" panose="02020603050405020304" pitchFamily="18" charset="0"/>
              </a:rPr>
              <a:t>21911A04J1</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90000"/>
              </a:lnSpc>
              <a:spcBef>
                <a:spcPts val="0"/>
              </a:spcBef>
              <a:buClr>
                <a:schemeClr val="lt2"/>
              </a:buClr>
              <a:buSzPts val="1800"/>
              <a:buNone/>
            </a:pPr>
            <a:endParaRPr lang="en-US" sz="1400" dirty="0">
              <a:latin typeface="Times New Roman" panose="02020603050405020304" pitchFamily="18" charset="0"/>
              <a:ea typeface="Franklin Gothic"/>
              <a:cs typeface="Times New Roman" panose="02020603050405020304" pitchFamily="18" charset="0"/>
              <a:sym typeface="Franklin Gothic"/>
            </a:endParaRPr>
          </a:p>
          <a:p>
            <a:pPr marL="0" indent="0">
              <a:lnSpc>
                <a:spcPct val="90000"/>
              </a:lnSpc>
              <a:spcBef>
                <a:spcPts val="0"/>
              </a:spcBef>
              <a:buClr>
                <a:schemeClr val="lt2"/>
              </a:buClr>
              <a:buSzPts val="1800"/>
              <a:buNone/>
            </a:pPr>
            <a:endParaRPr lang="en-US" sz="1400" dirty="0">
              <a:latin typeface="Times New Roman" panose="02020603050405020304" pitchFamily="18" charset="0"/>
              <a:ea typeface="Franklin Gothic"/>
              <a:cs typeface="Times New Roman" panose="02020603050405020304" pitchFamily="18" charset="0"/>
              <a:sym typeface="Franklin Gothic"/>
            </a:endParaRPr>
          </a:p>
          <a:p>
            <a:pPr marL="0" indent="0">
              <a:buNone/>
            </a:pPr>
            <a:r>
              <a:rPr lang="en-US" sz="2400" b="1" dirty="0">
                <a:latin typeface="Times New Roman" panose="02020603050405020304" pitchFamily="18" charset="0"/>
                <a:ea typeface="Franklin Gothic"/>
                <a:cs typeface="Times New Roman" panose="02020603050405020304" pitchFamily="18" charset="0"/>
                <a:sym typeface="Franklin Gothic"/>
              </a:rPr>
              <a:t> </a:t>
            </a:r>
            <a:endParaRPr lang="en-US" sz="2800" b="1" dirty="0">
              <a:latin typeface="Times New Roman" panose="02020603050405020304" pitchFamily="18" charset="0"/>
              <a:cs typeface="Times New Roman" panose="02020603050405020304" pitchFamily="18" charset="0"/>
            </a:endParaRPr>
          </a:p>
          <a:p>
            <a:pPr marL="0" indent="0">
              <a:lnSpc>
                <a:spcPct val="90000"/>
              </a:lnSpc>
              <a:spcBef>
                <a:spcPts val="0"/>
              </a:spcBef>
              <a:buClr>
                <a:schemeClr val="lt2"/>
              </a:buClr>
              <a:buSzPts val="1800"/>
              <a:buFont typeface="Arial" panose="020B0604020202020204" pitchFamily="34" charset="0"/>
              <a:buNone/>
            </a:pPr>
            <a:endParaRPr lang="en-US" dirty="0"/>
          </a:p>
          <a:p>
            <a:pPr marL="0" indent="0">
              <a:lnSpc>
                <a:spcPct val="90000"/>
              </a:lnSpc>
              <a:spcBef>
                <a:spcPts val="1000"/>
              </a:spcBef>
              <a:buClr>
                <a:schemeClr val="lt2"/>
              </a:buClr>
              <a:buSzPts val="180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6" y="1122218"/>
            <a:ext cx="10972800" cy="401782"/>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REFERNCES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048427" y="1122218"/>
            <a:ext cx="10972800" cy="4946071"/>
          </a:xfrm>
        </p:spPr>
        <p:txBody>
          <a:bodyPr>
            <a:normAutofit/>
          </a:bodyPr>
          <a:lstStyle/>
          <a:p>
            <a:pPr marL="0" lvl="0" indent="0" algn="just">
              <a:buNone/>
            </a:pPr>
            <a:endParaRPr lang="en-US" sz="2000" dirty="0"/>
          </a:p>
          <a:p>
            <a:pPr marL="514350" lvl="0" indent="-514350">
              <a:buFont typeface="+mj-lt"/>
              <a:buAutoNum type="arabicPeriod"/>
            </a:pPr>
            <a:endParaRPr lang="en-US" sz="2000" dirty="0"/>
          </a:p>
          <a:p>
            <a:pPr marL="0" lvl="0" indent="0" algn="just">
              <a:buNone/>
            </a:pPr>
            <a:r>
              <a:rPr lang="en-US" sz="2000" dirty="0">
                <a:latin typeface="Times New Roman" panose="02020603050405020304" pitchFamily="18" charset="0"/>
                <a:cs typeface="Times New Roman" panose="02020603050405020304" pitchFamily="18" charset="0"/>
              </a:rPr>
              <a:t>[1] "Face Recognition Technology for Vehicle Security" by S. K. Singh and R. K. Sharma (2020)</a:t>
            </a:r>
            <a:endParaRPr lang="en-US" sz="2000" dirty="0">
              <a:latin typeface="Times New Roman" panose="02020603050405020304" pitchFamily="18" charset="0"/>
              <a:cs typeface="Times New Roman" panose="02020603050405020304" pitchFamily="18" charset="0"/>
            </a:endParaRPr>
          </a:p>
          <a:p>
            <a:pPr marL="0" lvl="0" indent="0" algn="just">
              <a:buNone/>
            </a:pPr>
            <a:r>
              <a:rPr lang="en-US" sz="2000" dirty="0">
                <a:latin typeface="Times New Roman" panose="02020603050405020304" pitchFamily="18" charset="0"/>
                <a:cs typeface="Times New Roman" panose="02020603050405020304" pitchFamily="18" charset="0"/>
              </a:rPr>
              <a:t>[2] "Real-Time Vehicle Security System Using Face Recognition and IoT" by A. K. Singh et al. (2019)</a:t>
            </a:r>
            <a:endParaRPr lang="en-US" sz="2000" dirty="0">
              <a:latin typeface="Times New Roman" panose="02020603050405020304" pitchFamily="18" charset="0"/>
              <a:cs typeface="Times New Roman" panose="02020603050405020304" pitchFamily="18" charset="0"/>
            </a:endParaRPr>
          </a:p>
          <a:p>
            <a:pPr marL="0" lvl="0" indent="0" algn="just">
              <a:buNone/>
            </a:pPr>
            <a:r>
              <a:rPr lang="en-US" sz="2000" dirty="0">
                <a:latin typeface="Times New Roman" panose="02020603050405020304" pitchFamily="18" charset="0"/>
                <a:cs typeface="Times New Roman" panose="02020603050405020304" pitchFamily="18" charset="0"/>
              </a:rPr>
              <a:t>[3] "Vehicle Security System with Face Recognition and Email Alerts" by M. A. Al-</a:t>
            </a:r>
            <a:r>
              <a:rPr lang="en-US" sz="2000" dirty="0" err="1">
                <a:latin typeface="Times New Roman" panose="02020603050405020304" pitchFamily="18" charset="0"/>
                <a:cs typeface="Times New Roman" panose="02020603050405020304" pitchFamily="18" charset="0"/>
              </a:rPr>
              <a:t>Garadi</a:t>
            </a:r>
            <a:r>
              <a:rPr lang="en-US" sz="2000" dirty="0">
                <a:latin typeface="Times New Roman" panose="02020603050405020304" pitchFamily="18" charset="0"/>
                <a:cs typeface="Times New Roman" panose="02020603050405020304" pitchFamily="18" charset="0"/>
              </a:rPr>
              <a:t> et al. (2018)</a:t>
            </a:r>
            <a:endParaRPr lang="en-US" sz="2000" dirty="0">
              <a:latin typeface="Times New Roman" panose="02020603050405020304" pitchFamily="18" charset="0"/>
              <a:cs typeface="Times New Roman" panose="02020603050405020304" pitchFamily="18" charset="0"/>
            </a:endParaRPr>
          </a:p>
          <a:p>
            <a:pPr marL="0" lvl="0" indent="0" algn="just">
              <a:buNone/>
            </a:pPr>
            <a:r>
              <a:rPr lang="en-US" sz="2000" dirty="0">
                <a:latin typeface="Times New Roman" panose="02020603050405020304" pitchFamily="18" charset="0"/>
                <a:cs typeface="Times New Roman" panose="02020603050405020304" pitchFamily="18" charset="0"/>
              </a:rPr>
              <a:t>[4] "Face Recognition for Vehicle Access Control" by Y. Liu et al. (2017)</a:t>
            </a:r>
            <a:endParaRPr lang="en-US" sz="2000" dirty="0">
              <a:latin typeface="Times New Roman" panose="02020603050405020304" pitchFamily="18" charset="0"/>
              <a:cs typeface="Times New Roman" panose="02020603050405020304" pitchFamily="18" charset="0"/>
            </a:endParaRPr>
          </a:p>
          <a:p>
            <a:pPr marL="0" lvl="0" indent="0" algn="just">
              <a:buNone/>
            </a:pPr>
            <a:r>
              <a:rPr lang="en-US" sz="2000" dirty="0">
                <a:latin typeface="Times New Roman" panose="02020603050405020304" pitchFamily="18" charset="0"/>
                <a:cs typeface="Times New Roman" panose="02020603050405020304" pitchFamily="18" charset="0"/>
              </a:rPr>
              <a:t>[5] "Real-Time Face Recognition for Vehicle Security" by H. K. Lee et al. (2016)</a:t>
            </a:r>
            <a:endParaRPr lang="en-US" sz="2000" dirty="0">
              <a:latin typeface="Times New Roman" panose="02020603050405020304" pitchFamily="18" charset="0"/>
              <a:cs typeface="Times New Roman" panose="02020603050405020304" pitchFamily="18" charset="0"/>
            </a:endParaRPr>
          </a:p>
          <a:p>
            <a:pPr marL="0" lvl="0" indent="0" algn="just">
              <a:buNone/>
            </a:pPr>
            <a:endParaRPr lang="en-US" sz="3200" dirty="0">
              <a:latin typeface="Times New Roman" panose="02020603050405020304" pitchFamily="18" charset="0"/>
              <a:cs typeface="Times New Roman" panose="02020603050405020304" pitchFamily="18" charset="0"/>
            </a:endParaRPr>
          </a:p>
          <a:p>
            <a:endParaRPr lang="en-US" sz="2600" dirty="0"/>
          </a:p>
        </p:txBody>
      </p:sp>
      <p:sp>
        <p:nvSpPr>
          <p:cNvPr id="4" name="Footer Placeholder 3"/>
          <p:cNvSpPr>
            <a:spLocks noGrp="1"/>
          </p:cNvSpPr>
          <p:nvPr>
            <p:ph type="ftr" sz="quarter" idx="11"/>
          </p:nvPr>
        </p:nvSpPr>
        <p:spPr>
          <a:xfrm>
            <a:off x="7061200" y="6492875"/>
            <a:ext cx="3860800" cy="365125"/>
          </a:xfrm>
        </p:spPr>
        <p:txBody>
          <a:bodyPr/>
          <a:lstStyle/>
          <a:p>
            <a:r>
              <a:rPr lang="en-US" dirty="0"/>
              <a:t>Mini Project review -1- ECE Department</a:t>
            </a:r>
            <a:endParaRPr lang="en-US" dirty="0"/>
          </a:p>
        </p:txBody>
      </p:sp>
      <p:sp>
        <p:nvSpPr>
          <p:cNvPr id="5" name="Slide Number Placeholder 4"/>
          <p:cNvSpPr>
            <a:spLocks noGrp="1"/>
          </p:cNvSpPr>
          <p:nvPr>
            <p:ph type="sldNum" sz="quarter" idx="12"/>
          </p:nvPr>
        </p:nvSpPr>
        <p:spPr>
          <a:xfrm flipV="1">
            <a:off x="6943035" y="6127750"/>
            <a:ext cx="3978965" cy="365125"/>
          </a:xfrm>
        </p:spPr>
        <p:txBody>
          <a:bodyPr/>
          <a:lstStyle/>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6000" dirty="0">
              <a:latin typeface="Agency FB" pitchFamily="34" charset="0"/>
            </a:endParaRPr>
          </a:p>
          <a:p>
            <a:pPr algn="ctr">
              <a:buNone/>
            </a:pPr>
            <a:r>
              <a:rPr lang="en-US" sz="8800" dirty="0">
                <a:solidFill>
                  <a:srgbClr val="C00000"/>
                </a:solidFill>
                <a:latin typeface="Times New Roman" panose="02020603050405020304" pitchFamily="18" charset="0"/>
                <a:cs typeface="Times New Roman" panose="02020603050405020304" pitchFamily="18" charset="0"/>
              </a:rPr>
              <a:t>Thank you</a:t>
            </a:r>
            <a:endParaRPr lang="en-US" sz="8800" dirty="0">
              <a:solidFill>
                <a:srgbClr val="C0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Mini Project review -1- ECE Department</a:t>
            </a:r>
            <a:endParaRPr lang="en-US" dirty="0"/>
          </a:p>
        </p:txBody>
      </p:sp>
      <p:sp>
        <p:nvSpPr>
          <p:cNvPr id="5" name="Slide Number Placeholder 4"/>
          <p:cNvSpPr>
            <a:spLocks noGrp="1"/>
          </p:cNvSpPr>
          <p:nvPr>
            <p:ph type="sldNum" sz="quarter" idx="12"/>
          </p:nvPr>
        </p:nvSpPr>
        <p:spPr/>
        <p:txBody>
          <a:bodyPr/>
          <a:lstStyle/>
          <a:p>
            <a:fld id="{AC9A6755-22B1-5345-8A1C-6EABA9823412}"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2299855"/>
            <a:ext cx="10972800" cy="4059381"/>
          </a:xfrm>
        </p:spPr>
        <p:txBody>
          <a:bodyPr>
            <a:noAutofit/>
          </a:bodyPr>
          <a:lstStyle/>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LITERATURE SURVEY</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EXISTING METHODOLOGY</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PROPOSED METHODOLOGY( Including Block Diagram)</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EXPECTED RESULTS/OUTCOMES</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REFERNCES</a:t>
            </a:r>
            <a:endParaRPr lang="en-US"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dirty="0"/>
              <a:t>Mini Project review - 1 - ECE Department</a:t>
            </a:r>
            <a:endParaRPr lang="en-US" dirty="0"/>
          </a:p>
        </p:txBody>
      </p:sp>
      <p:sp>
        <p:nvSpPr>
          <p:cNvPr id="2" name="Slide Number Placeholder 1"/>
          <p:cNvSpPr>
            <a:spLocks noGrp="1"/>
          </p:cNvSpPr>
          <p:nvPr>
            <p:ph type="sldNum" sz="quarter" idx="12"/>
          </p:nvPr>
        </p:nvSpPr>
        <p:spPr/>
        <p:txBody>
          <a:bodyPr/>
          <a:lstStyle/>
          <a:p>
            <a:fld id="{AC9A6755-22B1-5345-8A1C-6EABA9823412}" type="slidenum">
              <a:rPr lang="en-US" smtClean="0"/>
            </a:fld>
            <a:endParaRPr lang="en-US"/>
          </a:p>
        </p:txBody>
      </p:sp>
      <p:sp>
        <p:nvSpPr>
          <p:cNvPr id="7" name="TextBox 6"/>
          <p:cNvSpPr txBox="1"/>
          <p:nvPr/>
        </p:nvSpPr>
        <p:spPr>
          <a:xfrm>
            <a:off x="441730" y="1714986"/>
            <a:ext cx="6784474"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CONTENTS</a:t>
            </a:r>
            <a:endParaRPr lang="en-US" sz="32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8" y="1219200"/>
            <a:ext cx="10972800" cy="748145"/>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US" b="1" dirty="0"/>
          </a:p>
        </p:txBody>
      </p:sp>
      <p:sp>
        <p:nvSpPr>
          <p:cNvPr id="4" name="Footer Placeholder 3"/>
          <p:cNvSpPr>
            <a:spLocks noGrp="1"/>
          </p:cNvSpPr>
          <p:nvPr>
            <p:ph type="ftr" sz="quarter" idx="11"/>
          </p:nvPr>
        </p:nvSpPr>
        <p:spPr>
          <a:xfrm>
            <a:off x="8769927" y="6492875"/>
            <a:ext cx="2526146" cy="365125"/>
          </a:xfrm>
        </p:spPr>
        <p:txBody>
          <a:bodyPr/>
          <a:lstStyle/>
          <a:p>
            <a:r>
              <a:rPr lang="en-US" dirty="0"/>
              <a:t>Mini Project review -1 - ECE Department</a:t>
            </a:r>
            <a:endParaRPr lang="en-US" dirty="0"/>
          </a:p>
        </p:txBody>
      </p:sp>
      <p:sp>
        <p:nvSpPr>
          <p:cNvPr id="5" name="Slide Number Placeholder 4"/>
          <p:cNvSpPr>
            <a:spLocks noGrp="1"/>
          </p:cNvSpPr>
          <p:nvPr>
            <p:ph type="sldNum" sz="quarter" idx="12"/>
          </p:nvPr>
        </p:nvSpPr>
        <p:spPr/>
        <p:txBody>
          <a:bodyPr/>
          <a:lstStyle/>
          <a:p>
            <a:fld id="{AC9A6755-22B1-5345-8A1C-6EABA9823412}" type="slidenum">
              <a:rPr lang="en-US" smtClean="0"/>
            </a:fld>
            <a:endParaRPr lang="en-US" dirty="0"/>
          </a:p>
        </p:txBody>
      </p:sp>
      <p:sp>
        <p:nvSpPr>
          <p:cNvPr id="8" name="Content Placeholder 2"/>
          <p:cNvSpPr>
            <a:spLocks noGrp="1"/>
          </p:cNvSpPr>
          <p:nvPr>
            <p:ph idx="1"/>
          </p:nvPr>
        </p:nvSpPr>
        <p:spPr>
          <a:xfrm>
            <a:off x="500269" y="1881343"/>
            <a:ext cx="10972800" cy="4475018"/>
          </a:xfrm>
        </p:spPr>
        <p:txBody>
          <a:bodyPr>
            <a:normAutofit fontScale="70000"/>
          </a:bodyPr>
          <a:lstStyle/>
          <a:p>
            <a:pPr algn="just"/>
            <a:r>
              <a:rPr lang="en-US" dirty="0">
                <a:latin typeface="Times New Roman" panose="02020603050405020304" pitchFamily="18" charset="0"/>
                <a:cs typeface="Times New Roman" panose="02020603050405020304" pitchFamily="18" charset="0"/>
              </a:rPr>
              <a:t>Nowadays, vehicle thefts are rising, prompting the need for enhanced security measures. To address this issue, we have developed a real-time application designed to improve theft prevention through facial recognition and deterrent measures. The proposed system works by detecting the face of anyone attempting to start the vehicle. If the individual is not authorized, the system sends their image to the authorized user's email for verification. The user can then grant or deny access. If access is not granted, a shock is delivered to the unauthorized person, and the engine remains immobilized.</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system utilizes a Raspberry Pi, a Pi Camera, and a Wi-Fi controller installed in the vehicle. It offers a straightforward, cost-effective solution for vehicle anti-theft protection, delivering enhanced security compared to other methods.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9" y="1133620"/>
            <a:ext cx="10972800" cy="709034"/>
          </a:xfrm>
        </p:spPr>
        <p:txBody>
          <a:bodyPr>
            <a:normAutofit fontScale="90000"/>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2618" y="1939636"/>
            <a:ext cx="10972800" cy="4641273"/>
          </a:xfrm>
        </p:spPr>
        <p:txBody>
          <a:bodyPr>
            <a:normAutofit/>
          </a:bodyPr>
          <a:lstStyle/>
          <a:p>
            <a:pPr algn="just"/>
            <a:r>
              <a:rPr lang="en-US" sz="2400" dirty="0">
                <a:latin typeface="Times New Roman" panose="02020603050405020304" pitchFamily="18" charset="0"/>
                <a:cs typeface="Times New Roman" panose="02020603050405020304" pitchFamily="18" charset="0"/>
              </a:rPr>
              <a:t>The increasing number of vehicle thefts and unauthorized access has become a significant concern for vehicle owners. Traditional security measures such as alarms and immobilizers have proven to be ineffective in preventing thefts. To address this issue, we propose a Real-Time Vehicle Security system that utilizes face recognition technology and email alerts to provide an additional layer of security.</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face recognition algorithm is used to verify the license of the person for this purpose a camera is used, finger print sensor is used as a key of the vehicle, a SMTP server is used to send email alert, an alcohol sensor which identifies whether the person in the vehicle is drunk or not, a buzzer is used to alert</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892471" y="6492875"/>
            <a:ext cx="3860800" cy="365125"/>
          </a:xfrm>
        </p:spPr>
        <p:txBody>
          <a:bodyPr/>
          <a:lstStyle/>
          <a:p>
            <a:r>
              <a:rPr lang="en-US" dirty="0"/>
              <a:t>Mini Project review -1 - ECE Department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1177636"/>
            <a:ext cx="10972800" cy="780330"/>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6" name="Content Placeholder 5"/>
          <p:cNvGraphicFramePr>
            <a:graphicFrameLocks noGrp="1"/>
          </p:cNvGraphicFramePr>
          <p:nvPr>
            <p:ph idx="1"/>
          </p:nvPr>
        </p:nvGraphicFramePr>
        <p:xfrm>
          <a:off x="367748" y="2110939"/>
          <a:ext cx="11579201" cy="4092448"/>
        </p:xfrm>
        <a:graphic>
          <a:graphicData uri="http://schemas.openxmlformats.org/drawingml/2006/table">
            <a:tbl>
              <a:tblPr firstRow="1" bandRow="1">
                <a:tableStyleId>{5C22544A-7EE6-4342-B048-85BDC9FD1C3A}</a:tableStyleId>
              </a:tblPr>
              <a:tblGrid>
                <a:gridCol w="807909"/>
                <a:gridCol w="3117215"/>
                <a:gridCol w="2370455"/>
                <a:gridCol w="1592580"/>
                <a:gridCol w="1973580"/>
                <a:gridCol w="1717462"/>
              </a:tblGrid>
              <a:tr h="367145">
                <a:tc>
                  <a:txBody>
                    <a:bodyPr/>
                    <a:lstStyle/>
                    <a:p>
                      <a:pPr algn="ctr" fontAlgn="b"/>
                      <a:r>
                        <a:rPr lang="en-US" sz="2000" b="1" i="0" u="none" strike="noStrike" dirty="0">
                          <a:solidFill>
                            <a:srgbClr val="000000"/>
                          </a:solidFill>
                          <a:latin typeface="Times New Roman" panose="02020603050405020304" pitchFamily="18" charset="0"/>
                          <a:cs typeface="Times New Roman" panose="02020603050405020304" pitchFamily="18" charset="0"/>
                        </a:rPr>
                        <a:t>S. No</a:t>
                      </a:r>
                      <a:endParaRPr lang="en-US" sz="2000" b="1" i="0" u="none" strike="noStrike" dirty="0">
                        <a:solidFill>
                          <a:srgbClr val="000000"/>
                        </a:solidFill>
                        <a:latin typeface="Times New Roman" panose="02020603050405020304" pitchFamily="18" charset="0"/>
                        <a:cs typeface="Times New Roman" panose="02020603050405020304" pitchFamily="18" charset="0"/>
                      </a:endParaRPr>
                    </a:p>
                  </a:txBody>
                  <a:tcPr marL="8128" marR="8128" marT="8128" marB="0" anchor="ctr"/>
                </a:tc>
                <a:tc>
                  <a:txBody>
                    <a:bodyPr/>
                    <a:lstStyle/>
                    <a:p>
                      <a:pPr algn="ctr" fontAlgn="b"/>
                      <a:r>
                        <a:rPr lang="en-US" sz="2000" b="1" i="0" u="none" strike="noStrike" dirty="0">
                          <a:solidFill>
                            <a:srgbClr val="000000"/>
                          </a:solidFill>
                          <a:latin typeface="Times New Roman" panose="02020603050405020304" pitchFamily="18" charset="0"/>
                          <a:cs typeface="Times New Roman" panose="02020603050405020304" pitchFamily="18" charset="0"/>
                        </a:rPr>
                        <a:t>Journal Name</a:t>
                      </a:r>
                      <a:endParaRPr lang="en-US" sz="2000" b="1" i="0" u="none" strike="noStrike" dirty="0">
                        <a:solidFill>
                          <a:srgbClr val="000000"/>
                        </a:solidFill>
                        <a:latin typeface="Times New Roman" panose="02020603050405020304" pitchFamily="18" charset="0"/>
                        <a:cs typeface="Times New Roman" panose="02020603050405020304" pitchFamily="18" charset="0"/>
                      </a:endParaRPr>
                    </a:p>
                  </a:txBody>
                  <a:tcPr marL="8128" marR="8128" marT="8128" marB="0" anchor="ctr"/>
                </a:tc>
                <a:tc>
                  <a:txBody>
                    <a:bodyPr/>
                    <a:lstStyle/>
                    <a:p>
                      <a:pPr algn="ctr" fontAlgn="b"/>
                      <a:r>
                        <a:rPr lang="en-US" sz="2000" b="1" i="0" u="none" strike="noStrike" dirty="0">
                          <a:solidFill>
                            <a:srgbClr val="000000"/>
                          </a:solidFill>
                          <a:latin typeface="Times New Roman" panose="02020603050405020304" pitchFamily="18" charset="0"/>
                          <a:cs typeface="Times New Roman" panose="02020603050405020304" pitchFamily="18" charset="0"/>
                        </a:rPr>
                        <a:t>Authors</a:t>
                      </a:r>
                      <a:endParaRPr lang="en-US" sz="2000" b="1" i="0" u="none" strike="noStrike" dirty="0">
                        <a:solidFill>
                          <a:srgbClr val="000000"/>
                        </a:solidFill>
                        <a:latin typeface="Times New Roman" panose="02020603050405020304" pitchFamily="18" charset="0"/>
                        <a:cs typeface="Times New Roman" panose="02020603050405020304" pitchFamily="18" charset="0"/>
                      </a:endParaRPr>
                    </a:p>
                  </a:txBody>
                  <a:tcPr marL="8128" marR="8128" marT="8128" marB="0" anchor="ctr"/>
                </a:tc>
                <a:tc>
                  <a:txBody>
                    <a:bodyPr/>
                    <a:lstStyle/>
                    <a:p>
                      <a:pPr algn="ctr" fontAlgn="b"/>
                      <a:r>
                        <a:rPr lang="en-US" sz="2000" b="1" i="0" u="none" strike="noStrike" dirty="0">
                          <a:solidFill>
                            <a:srgbClr val="000000"/>
                          </a:solidFill>
                          <a:latin typeface="Times New Roman" panose="02020603050405020304" pitchFamily="18" charset="0"/>
                          <a:cs typeface="Times New Roman" panose="02020603050405020304" pitchFamily="18" charset="0"/>
                        </a:rPr>
                        <a:t>Year of</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 publication</a:t>
                      </a:r>
                      <a:endParaRPr lang="en-US" sz="2000" b="1" i="0" u="none" strike="noStrike" dirty="0">
                        <a:solidFill>
                          <a:srgbClr val="000000"/>
                        </a:solidFill>
                        <a:latin typeface="Times New Roman" panose="02020603050405020304" pitchFamily="18" charset="0"/>
                        <a:cs typeface="Times New Roman" panose="02020603050405020304" pitchFamily="18" charset="0"/>
                      </a:endParaRPr>
                    </a:p>
                  </a:txBody>
                  <a:tcPr marL="8128" marR="8128" marT="8128" marB="0" anchor="ctr"/>
                </a:tc>
                <a:tc>
                  <a:txBody>
                    <a:bodyPr/>
                    <a:lstStyle/>
                    <a:p>
                      <a:pPr algn="ctr" fontAlgn="b"/>
                      <a:r>
                        <a:rPr lang="en-US" sz="2000" b="1" i="0" u="none" strike="noStrike">
                          <a:solidFill>
                            <a:srgbClr val="000000"/>
                          </a:solidFill>
                          <a:latin typeface="Times New Roman" panose="02020603050405020304" pitchFamily="18" charset="0"/>
                          <a:cs typeface="Times New Roman" panose="02020603050405020304" pitchFamily="18" charset="0"/>
                        </a:rPr>
                        <a:t>Technology</a:t>
                      </a:r>
                      <a:endParaRPr lang="en-US" sz="2000" b="1" i="0" u="none" strike="noStrike">
                        <a:solidFill>
                          <a:srgbClr val="000000"/>
                        </a:solidFill>
                        <a:latin typeface="Times New Roman" panose="02020603050405020304" pitchFamily="18" charset="0"/>
                        <a:cs typeface="Times New Roman" panose="02020603050405020304" pitchFamily="18" charset="0"/>
                      </a:endParaRPr>
                    </a:p>
                  </a:txBody>
                  <a:tcPr marL="8128" marR="8128" marT="8128" marB="0" anchor="ctr"/>
                </a:tc>
                <a:tc>
                  <a:txBody>
                    <a:bodyPr/>
                    <a:lstStyle/>
                    <a:p>
                      <a:pPr algn="ctr" fontAlgn="b"/>
                      <a:r>
                        <a:rPr lang="en-US" sz="2000" b="1" i="0" u="none" strike="noStrike" dirty="0">
                          <a:solidFill>
                            <a:srgbClr val="000000"/>
                          </a:solidFill>
                          <a:latin typeface="Times New Roman" panose="02020603050405020304" pitchFamily="18" charset="0"/>
                          <a:cs typeface="Times New Roman" panose="02020603050405020304" pitchFamily="18" charset="0"/>
                        </a:rPr>
                        <a:t>Key Findings</a:t>
                      </a:r>
                      <a:endParaRPr lang="en-US" sz="2000" b="1" i="0" u="none" strike="noStrike" dirty="0">
                        <a:solidFill>
                          <a:srgbClr val="000000"/>
                        </a:solidFill>
                        <a:latin typeface="Times New Roman" panose="02020603050405020304" pitchFamily="18" charset="0"/>
                        <a:cs typeface="Times New Roman" panose="02020603050405020304" pitchFamily="18" charset="0"/>
                      </a:endParaRPr>
                    </a:p>
                  </a:txBody>
                  <a:tcPr marL="8128" marR="8128" marT="8128" marB="0" anchor="ctr"/>
                </a:tc>
              </a:tr>
              <a:tr h="1103168">
                <a:tc>
                  <a:txBody>
                    <a:bodyPr/>
                    <a:lstStyle/>
                    <a:p>
                      <a:pPr algn="ctr"/>
                      <a:r>
                        <a:rPr lang="en-US"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Mathematical Statistician and Engineering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Applications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 Ajay Bhargav</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Hari Krishna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 Syed</a:t>
                      </a:r>
                      <a:r>
                        <a:rPr lang="en-US" baseline="0" dirty="0">
                          <a:latin typeface="Times New Roman" panose="02020603050405020304" pitchFamily="18" charset="0"/>
                          <a:cs typeface="Times New Roman" panose="02020603050405020304" pitchFamily="18" charset="0"/>
                        </a:rPr>
                        <a:t> Abudhagir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19 July 2022</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Embedded Systems Internet Of Things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Using Face Detection and fingerprint authentication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car thefts are reduced</a:t>
                      </a:r>
                      <a:endParaRPr lang="en-US" dirty="0">
                        <a:latin typeface="Times New Roman" panose="02020603050405020304" pitchFamily="18" charset="0"/>
                        <a:cs typeface="Times New Roman" panose="02020603050405020304" pitchFamily="18" charset="0"/>
                      </a:endParaRPr>
                    </a:p>
                  </a:txBody>
                  <a:tcPr/>
                </a:tc>
              </a:tr>
              <a:tr h="1103168">
                <a:tc>
                  <a:txBody>
                    <a:bodyPr/>
                    <a:lstStyle/>
                    <a:p>
                      <a:pPr algn="ctr"/>
                      <a:r>
                        <a:rPr lang="en-US"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IEEE (Institute of Electrical and Electronics Engineers)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HYUNG-JIN MUN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MIN-HYE LEE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18 November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Deep Learning and Embedded Systems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Using Face Detection and Fringerprint Authentication the car thefts are reduced</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4" name="Footer Placeholder 3"/>
          <p:cNvSpPr>
            <a:spLocks noGrp="1"/>
          </p:cNvSpPr>
          <p:nvPr>
            <p:ph type="ftr" sz="quarter" idx="11"/>
          </p:nvPr>
        </p:nvSpPr>
        <p:spPr/>
        <p:txBody>
          <a:bodyPr/>
          <a:lstStyle/>
          <a:p>
            <a:r>
              <a:rPr lang="en-US" dirty="0"/>
              <a:t> Mini Project review -1 - ECE Department</a:t>
            </a:r>
            <a:endParaRPr lang="en-US" dirty="0"/>
          </a:p>
        </p:txBody>
      </p:sp>
      <p:sp>
        <p:nvSpPr>
          <p:cNvPr id="5" name="Slide Number Placeholder 4"/>
          <p:cNvSpPr>
            <a:spLocks noGrp="1"/>
          </p:cNvSpPr>
          <p:nvPr>
            <p:ph type="sldNum" sz="quarter" idx="12"/>
          </p:nvPr>
        </p:nvSpPr>
        <p:spPr/>
        <p:txBody>
          <a:bodyPr/>
          <a:lstStyle/>
          <a:p>
            <a:fld id="{AC9A6755-22B1-5345-8A1C-6EABA982341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30601"/>
            <a:ext cx="10972800" cy="598199"/>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EXISTING METHODOLOGY</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09600" y="1856509"/>
            <a:ext cx="10972800" cy="4269660"/>
          </a:xfrm>
        </p:spPr>
        <p:txBody>
          <a:bodyPr>
            <a:normAutofit fontScale="92500" lnSpcReduction="20000"/>
          </a:bodyPr>
          <a:lstStyle/>
          <a:p>
            <a:endParaRPr lang="en-US" dirty="0"/>
          </a:p>
          <a:p>
            <a:pPr algn="just"/>
            <a:r>
              <a:rPr lang="en-US" sz="2400" b="1" dirty="0">
                <a:latin typeface="Times New Roman" panose="02020603050405020304" pitchFamily="18" charset="0"/>
                <a:cs typeface="Times New Roman" panose="02020603050405020304" pitchFamily="18" charset="0"/>
              </a:rPr>
              <a:t>1.</a:t>
            </a:r>
            <a:r>
              <a:rPr lang="en-US" sz="2595" b="1" dirty="0">
                <a:latin typeface="Times New Roman" panose="02020603050405020304" pitchFamily="18" charset="0"/>
                <a:cs typeface="Times New Roman" panose="02020603050405020304" pitchFamily="18" charset="0"/>
              </a:rPr>
              <a:t> GPS Tracking</a:t>
            </a:r>
            <a:r>
              <a:rPr lang="en-US" sz="2160" b="1" dirty="0">
                <a:latin typeface="Times New Roman" panose="02020603050405020304" pitchFamily="18" charset="0"/>
                <a:cs typeface="Times New Roman" panose="02020603050405020304" pitchFamily="18" charset="0"/>
              </a:rPr>
              <a:t>:</a:t>
            </a:r>
            <a:r>
              <a:rPr lang="en-US" sz="2595" b="1" dirty="0">
                <a:latin typeface="Times New Roman" panose="02020603050405020304" pitchFamily="18" charset="0"/>
                <a:cs typeface="Times New Roman" panose="02020603050405020304" pitchFamily="18" charset="0"/>
              </a:rPr>
              <a:t> </a:t>
            </a:r>
            <a:r>
              <a:rPr lang="en-US" sz="2595" dirty="0">
                <a:latin typeface="Times New Roman" panose="02020603050405020304" pitchFamily="18" charset="0"/>
                <a:cs typeface="Times New Roman" panose="02020603050405020304" pitchFamily="18" charset="0"/>
              </a:rPr>
              <a:t>Allows owners to locate their vehicle after theft, but does not prevent theft</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2.</a:t>
            </a:r>
            <a:r>
              <a:rPr lang="en-US" sz="2595" b="1" dirty="0">
                <a:latin typeface="Times New Roman" panose="02020603050405020304" pitchFamily="18" charset="0"/>
                <a:cs typeface="Times New Roman" panose="02020603050405020304" pitchFamily="18" charset="0"/>
              </a:rPr>
              <a:t> Alarm Systems</a:t>
            </a:r>
            <a:r>
              <a:rPr lang="en-US" sz="216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595" dirty="0">
                <a:latin typeface="Times New Roman" panose="02020603050405020304" pitchFamily="18" charset="0"/>
                <a:cs typeface="Times New Roman" panose="02020603050405020304" pitchFamily="18" charset="0"/>
              </a:rPr>
              <a:t>Deter theft with loud noises, but can be disabled or ignored.</a:t>
            </a:r>
            <a:endParaRPr lang="en-US" sz="2595"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3. </a:t>
            </a:r>
            <a:r>
              <a:rPr lang="en-US" sz="2595" b="1" dirty="0">
                <a:latin typeface="Times New Roman" panose="02020603050405020304" pitchFamily="18" charset="0"/>
                <a:cs typeface="Times New Roman" panose="02020603050405020304" pitchFamily="18" charset="0"/>
              </a:rPr>
              <a:t>Biometric Authentication</a:t>
            </a:r>
            <a:r>
              <a:rPr lang="en-US" sz="216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595" dirty="0">
                <a:latin typeface="Times New Roman" panose="02020603050405020304" pitchFamily="18" charset="0"/>
                <a:cs typeface="Times New Roman" panose="02020603050405020304" pitchFamily="18" charset="0"/>
              </a:rPr>
              <a:t>Uses fingerprints, iris scanning, or facial recognition for access control.</a:t>
            </a:r>
            <a:endParaRPr lang="en-US" sz="2595"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4.</a:t>
            </a:r>
            <a:r>
              <a:rPr lang="en-US" sz="2160" b="1" dirty="0">
                <a:latin typeface="Times New Roman" panose="02020603050405020304" pitchFamily="18" charset="0"/>
                <a:cs typeface="Times New Roman" panose="02020603050405020304" pitchFamily="18" charset="0"/>
              </a:rPr>
              <a:t> </a:t>
            </a:r>
            <a:r>
              <a:rPr lang="en-US" sz="2595" b="1" dirty="0">
                <a:latin typeface="Times New Roman" panose="02020603050405020304" pitchFamily="18" charset="0"/>
                <a:cs typeface="Times New Roman" panose="02020603050405020304" pitchFamily="18" charset="0"/>
              </a:rPr>
              <a:t>smartphone-based Solutions:</a:t>
            </a:r>
            <a:r>
              <a:rPr lang="en-US" sz="2160" b="1" dirty="0">
                <a:latin typeface="Times New Roman" panose="02020603050405020304" pitchFamily="18" charset="0"/>
                <a:cs typeface="Times New Roman" panose="02020603050405020304" pitchFamily="18" charset="0"/>
              </a:rPr>
              <a:t> </a:t>
            </a:r>
            <a:r>
              <a:rPr lang="en-US" sz="2595" dirty="0">
                <a:latin typeface="Times New Roman" panose="02020603050405020304" pitchFamily="18" charset="0"/>
                <a:cs typeface="Times New Roman" panose="02020603050405020304" pitchFamily="18" charset="0"/>
              </a:rPr>
              <a:t>Utilize mobile apps for remote monitoring and alerts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5. </a:t>
            </a:r>
            <a:r>
              <a:rPr lang="en-US" sz="2595" b="1" dirty="0">
                <a:latin typeface="Times New Roman" panose="02020603050405020304" pitchFamily="18" charset="0"/>
                <a:cs typeface="Times New Roman" panose="02020603050405020304" pitchFamily="18" charset="0"/>
              </a:rPr>
              <a:t>IoT-based Solutions</a:t>
            </a:r>
            <a:r>
              <a:rPr lang="en-US" sz="216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595" dirty="0">
                <a:latin typeface="Times New Roman" panose="02020603050405020304" pitchFamily="18" charset="0"/>
                <a:cs typeface="Times New Roman" panose="02020603050405020304" pitchFamily="18" charset="0"/>
              </a:rPr>
              <a:t>Leverage Internet of Things (IoT) devices for real-time monitoring and alerts.</a:t>
            </a:r>
            <a:endParaRPr lang="en-US" sz="2595"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6.</a:t>
            </a:r>
            <a:r>
              <a:rPr lang="en-US" sz="2160" b="1" dirty="0">
                <a:latin typeface="Times New Roman" panose="02020603050405020304" pitchFamily="18" charset="0"/>
                <a:cs typeface="Times New Roman" panose="02020603050405020304" pitchFamily="18" charset="0"/>
              </a:rPr>
              <a:t> </a:t>
            </a:r>
            <a:r>
              <a:rPr lang="en-US" sz="2595" b="1" dirty="0">
                <a:latin typeface="Times New Roman" panose="02020603050405020304" pitchFamily="18" charset="0"/>
                <a:cs typeface="Times New Roman" panose="02020603050405020304" pitchFamily="18" charset="0"/>
              </a:rPr>
              <a:t>Real-time Face Recognition for Vehicle Security</a:t>
            </a:r>
            <a:r>
              <a:rPr lang="en-US" sz="2160" b="1" dirty="0">
                <a:latin typeface="Times New Roman" panose="02020603050405020304" pitchFamily="18" charset="0"/>
                <a:cs typeface="Times New Roman" panose="02020603050405020304" pitchFamily="18" charset="0"/>
              </a:rPr>
              <a:t>: </a:t>
            </a:r>
            <a:r>
              <a:rPr lang="en-US" sz="2595" dirty="0">
                <a:latin typeface="Times New Roman" panose="02020603050405020304" pitchFamily="18" charset="0"/>
                <a:cs typeface="Times New Roman" panose="02020603050405020304" pitchFamily="18" charset="0"/>
              </a:rPr>
              <a:t>Employs machine learning algorithms for efficient face recognition.</a:t>
            </a:r>
            <a:endParaRPr lang="en-US" sz="2595" dirty="0">
              <a:latin typeface="Times New Roman" panose="02020603050405020304" pitchFamily="18" charset="0"/>
              <a:cs typeface="Times New Roman" panose="02020603050405020304" pitchFamily="18" charset="0"/>
            </a:endParaRPr>
          </a:p>
          <a:p>
            <a:pPr algn="just"/>
            <a:endParaRPr lang="en-US" sz="2000" dirty="0"/>
          </a:p>
          <a:p>
            <a:endParaRPr lang="en-US" sz="2000" dirty="0"/>
          </a:p>
        </p:txBody>
      </p:sp>
      <p:sp>
        <p:nvSpPr>
          <p:cNvPr id="4" name="Footer Placeholder 3"/>
          <p:cNvSpPr>
            <a:spLocks noGrp="1"/>
          </p:cNvSpPr>
          <p:nvPr>
            <p:ph type="ftr" sz="quarter" idx="11"/>
          </p:nvPr>
        </p:nvSpPr>
        <p:spPr/>
        <p:txBody>
          <a:bodyPr/>
          <a:lstStyle/>
          <a:p>
            <a:r>
              <a:rPr lang="en-US" dirty="0"/>
              <a:t> Mini Project review -1- ECE Department</a:t>
            </a:r>
            <a:endParaRPr lang="en-US" dirty="0"/>
          </a:p>
        </p:txBody>
      </p:sp>
      <p:sp>
        <p:nvSpPr>
          <p:cNvPr id="5" name="Slide Number Placeholder 4"/>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1244456"/>
            <a:ext cx="10972800" cy="653617"/>
          </a:xfrm>
        </p:spPr>
        <p:txBody>
          <a:bodyPr>
            <a:normAutofit fontScale="90000"/>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PROPOSED METHODOLOGY ( Including Block Diagram)</a:t>
            </a:r>
            <a:endParaRPr lang="en-US" dirty="0"/>
          </a:p>
        </p:txBody>
      </p:sp>
      <p:sp>
        <p:nvSpPr>
          <p:cNvPr id="4" name="Footer Placeholder 3"/>
          <p:cNvSpPr>
            <a:spLocks noGrp="1"/>
          </p:cNvSpPr>
          <p:nvPr>
            <p:ph type="ftr" sz="quarter" idx="11"/>
          </p:nvPr>
        </p:nvSpPr>
        <p:spPr>
          <a:xfrm>
            <a:off x="6340764" y="6492875"/>
            <a:ext cx="3860800" cy="365125"/>
          </a:xfrm>
        </p:spPr>
        <p:txBody>
          <a:bodyPr/>
          <a:lstStyle/>
          <a:p>
            <a:r>
              <a:rPr lang="en-US" dirty="0"/>
              <a:t> Mini Project review -1 - ECE Department</a:t>
            </a:r>
            <a:endParaRPr lang="en-US" dirty="0"/>
          </a:p>
        </p:txBody>
      </p:sp>
      <p:sp>
        <p:nvSpPr>
          <p:cNvPr id="5" name="Slide Number Placeholder 4"/>
          <p:cNvSpPr>
            <a:spLocks noGrp="1"/>
          </p:cNvSpPr>
          <p:nvPr>
            <p:ph type="sldNum" sz="quarter" idx="12"/>
          </p:nvPr>
        </p:nvSpPr>
        <p:spPr/>
        <p:txBody>
          <a:bodyPr/>
          <a:lstStyle/>
          <a:p>
            <a:fld id="{AC9A6755-22B1-5345-8A1C-6EABA9823412}" type="slidenum">
              <a:rPr lang="en-US" smtClean="0"/>
            </a:fld>
            <a:endParaRPr lang="en-US"/>
          </a:p>
        </p:txBody>
      </p:sp>
      <p:sp>
        <p:nvSpPr>
          <p:cNvPr id="6" name="Rectangle 5"/>
          <p:cNvSpPr/>
          <p:nvPr/>
        </p:nvSpPr>
        <p:spPr>
          <a:xfrm>
            <a:off x="2325757" y="2196547"/>
            <a:ext cx="2388673" cy="5592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Camera Module</a:t>
            </a:r>
            <a:endParaRPr lang="en-IN" dirty="0"/>
          </a:p>
        </p:txBody>
      </p:sp>
      <p:sp>
        <p:nvSpPr>
          <p:cNvPr id="3" name="Content Placeholder 2"/>
          <p:cNvSpPr>
            <a:spLocks noGrp="1"/>
          </p:cNvSpPr>
          <p:nvPr>
            <p:ph idx="1"/>
          </p:nvPr>
        </p:nvSpPr>
        <p:spPr>
          <a:xfrm>
            <a:off x="609600" y="2015842"/>
            <a:ext cx="11496261" cy="4477033"/>
          </a:xfrm>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sz="9600" dirty="0">
              <a:latin typeface="Times New Roman" panose="02020603050405020304" pitchFamily="18" charset="0"/>
              <a:cs typeface="Times New Roman" panose="02020603050405020304" pitchFamily="18" charset="0"/>
            </a:endParaRPr>
          </a:p>
          <a:p>
            <a:endParaRPr lang="en-US" sz="9600" dirty="0">
              <a:latin typeface="Times New Roman" panose="02020603050405020304" pitchFamily="18" charset="0"/>
              <a:cs typeface="Times New Roman" panose="02020603050405020304" pitchFamily="18" charset="0"/>
            </a:endParaRPr>
          </a:p>
          <a:p>
            <a:endParaRPr lang="en-US" sz="9600" dirty="0">
              <a:latin typeface="Times New Roman" panose="02020603050405020304" pitchFamily="18" charset="0"/>
              <a:cs typeface="Times New Roman" panose="02020603050405020304" pitchFamily="18" charset="0"/>
            </a:endParaRPr>
          </a:p>
          <a:p>
            <a:endParaRPr lang="en-US" sz="9600"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3569805" y="2829852"/>
            <a:ext cx="0" cy="29103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Rectangle 12"/>
          <p:cNvSpPr/>
          <p:nvPr/>
        </p:nvSpPr>
        <p:spPr>
          <a:xfrm>
            <a:off x="2325751" y="3120887"/>
            <a:ext cx="2388704" cy="526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Face Recognition Module (FRM)</a:t>
            </a:r>
            <a:endParaRPr lang="en-IN" dirty="0">
              <a:latin typeface="Times New Roman" panose="02020603050405020304" pitchFamily="18" charset="0"/>
              <a:cs typeface="Times New Roman" panose="02020603050405020304" pitchFamily="18" charset="0"/>
            </a:endParaRPr>
          </a:p>
        </p:txBody>
      </p:sp>
      <p:sp>
        <p:nvSpPr>
          <p:cNvPr id="14" name="Rectangle 13"/>
          <p:cNvSpPr/>
          <p:nvPr/>
        </p:nvSpPr>
        <p:spPr>
          <a:xfrm>
            <a:off x="2325751" y="3962544"/>
            <a:ext cx="2388704" cy="526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Database Module</a:t>
            </a:r>
            <a:endParaRPr lang="en-IN"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a:off x="3569805" y="3737113"/>
            <a:ext cx="0" cy="225431"/>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p:cNvSpPr/>
          <p:nvPr/>
        </p:nvSpPr>
        <p:spPr>
          <a:xfrm>
            <a:off x="2324481" y="4830871"/>
            <a:ext cx="2388704" cy="526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Email Alert Module</a:t>
            </a:r>
            <a:endParaRPr lang="en-IN" dirty="0">
              <a:latin typeface="Times New Roman" panose="02020603050405020304" pitchFamily="18" charset="0"/>
              <a:cs typeface="Times New Roman" panose="02020603050405020304" pitchFamily="18" charset="0"/>
            </a:endParaRPr>
          </a:p>
        </p:txBody>
      </p:sp>
      <p:cxnSp>
        <p:nvCxnSpPr>
          <p:cNvPr id="27" name="Straight Arrow Connector 26"/>
          <p:cNvCxnSpPr/>
          <p:nvPr/>
        </p:nvCxnSpPr>
        <p:spPr>
          <a:xfrm>
            <a:off x="3569805" y="4525906"/>
            <a:ext cx="0" cy="27829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Rectangle 30"/>
          <p:cNvSpPr/>
          <p:nvPr/>
        </p:nvSpPr>
        <p:spPr>
          <a:xfrm>
            <a:off x="2325751" y="5645857"/>
            <a:ext cx="2388704" cy="526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Microcontroller Unit (MCUU</a:t>
            </a:r>
            <a:endParaRPr lang="en-IN" dirty="0">
              <a:latin typeface="Times New Roman" panose="02020603050405020304" pitchFamily="18" charset="0"/>
              <a:cs typeface="Times New Roman" panose="02020603050405020304" pitchFamily="18" charset="0"/>
            </a:endParaRPr>
          </a:p>
        </p:txBody>
      </p:sp>
      <p:cxnSp>
        <p:nvCxnSpPr>
          <p:cNvPr id="33" name="Straight Arrow Connector 32"/>
          <p:cNvCxnSpPr/>
          <p:nvPr/>
        </p:nvCxnSpPr>
        <p:spPr>
          <a:xfrm>
            <a:off x="3569805" y="5357839"/>
            <a:ext cx="0" cy="288018"/>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7861862" y="2545609"/>
            <a:ext cx="1520667" cy="33681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Raspberry pl</a:t>
            </a:r>
            <a:endParaRPr lang="en-IN" dirty="0">
              <a:latin typeface="Times New Roman" panose="02020603050405020304" pitchFamily="18" charset="0"/>
              <a:cs typeface="Times New Roman" panose="02020603050405020304" pitchFamily="18" charset="0"/>
            </a:endParaRPr>
          </a:p>
        </p:txBody>
      </p:sp>
      <p:sp>
        <p:nvSpPr>
          <p:cNvPr id="37" name="Rectangle 36"/>
          <p:cNvSpPr/>
          <p:nvPr/>
        </p:nvSpPr>
        <p:spPr>
          <a:xfrm>
            <a:off x="5653885" y="2764162"/>
            <a:ext cx="1661924" cy="4472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Pl  Camera</a:t>
            </a:r>
            <a:endParaRPr lang="en-IN" dirty="0">
              <a:latin typeface="Times New Roman" panose="02020603050405020304" pitchFamily="18" charset="0"/>
              <a:cs typeface="Times New Roman" panose="02020603050405020304" pitchFamily="18" charset="0"/>
            </a:endParaRPr>
          </a:p>
        </p:txBody>
      </p:sp>
      <p:cxnSp>
        <p:nvCxnSpPr>
          <p:cNvPr id="39" name="Straight Arrow Connector 38"/>
          <p:cNvCxnSpPr/>
          <p:nvPr/>
        </p:nvCxnSpPr>
        <p:spPr>
          <a:xfrm>
            <a:off x="7428242" y="2987793"/>
            <a:ext cx="354097"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Rectangle 43"/>
          <p:cNvSpPr/>
          <p:nvPr/>
        </p:nvSpPr>
        <p:spPr>
          <a:xfrm>
            <a:off x="5633992" y="4024759"/>
            <a:ext cx="1681817" cy="4472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GPS</a:t>
            </a:r>
            <a:endParaRPr lang="en-IN" dirty="0">
              <a:latin typeface="Times New Roman" panose="02020603050405020304" pitchFamily="18" charset="0"/>
              <a:cs typeface="Times New Roman" panose="02020603050405020304" pitchFamily="18" charset="0"/>
            </a:endParaRPr>
          </a:p>
        </p:txBody>
      </p:sp>
      <p:cxnSp>
        <p:nvCxnSpPr>
          <p:cNvPr id="46" name="Straight Arrow Connector 45"/>
          <p:cNvCxnSpPr/>
          <p:nvPr/>
        </p:nvCxnSpPr>
        <p:spPr>
          <a:xfrm>
            <a:off x="7474227" y="4225931"/>
            <a:ext cx="337930"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Rectangle 52"/>
          <p:cNvSpPr/>
          <p:nvPr/>
        </p:nvSpPr>
        <p:spPr>
          <a:xfrm>
            <a:off x="5633992" y="5164147"/>
            <a:ext cx="1737525" cy="4472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GSM</a:t>
            </a:r>
            <a:endParaRPr lang="en-IN" dirty="0">
              <a:latin typeface="Times New Roman" panose="02020603050405020304" pitchFamily="18" charset="0"/>
              <a:cs typeface="Times New Roman" panose="02020603050405020304" pitchFamily="18" charset="0"/>
            </a:endParaRPr>
          </a:p>
        </p:txBody>
      </p:sp>
      <p:cxnSp>
        <p:nvCxnSpPr>
          <p:cNvPr id="55" name="Straight Arrow Connector 54"/>
          <p:cNvCxnSpPr/>
          <p:nvPr/>
        </p:nvCxnSpPr>
        <p:spPr>
          <a:xfrm>
            <a:off x="7474227" y="5387778"/>
            <a:ext cx="367748"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Rectangle 59"/>
          <p:cNvSpPr/>
          <p:nvPr/>
        </p:nvSpPr>
        <p:spPr>
          <a:xfrm>
            <a:off x="9985523" y="2713381"/>
            <a:ext cx="1888434" cy="4472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Power Supply</a:t>
            </a:r>
            <a:endParaRPr lang="en-IN" dirty="0">
              <a:latin typeface="Times New Roman" panose="02020603050405020304" pitchFamily="18" charset="0"/>
              <a:cs typeface="Times New Roman" panose="02020603050405020304" pitchFamily="18" charset="0"/>
            </a:endParaRPr>
          </a:p>
        </p:txBody>
      </p:sp>
      <p:cxnSp>
        <p:nvCxnSpPr>
          <p:cNvPr id="62" name="Straight Arrow Connector 61"/>
          <p:cNvCxnSpPr/>
          <p:nvPr/>
        </p:nvCxnSpPr>
        <p:spPr>
          <a:xfrm flipH="1">
            <a:off x="9501809" y="2987793"/>
            <a:ext cx="382153"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Rectangle 65"/>
          <p:cNvSpPr/>
          <p:nvPr/>
        </p:nvSpPr>
        <p:spPr>
          <a:xfrm>
            <a:off x="9985523" y="3932935"/>
            <a:ext cx="1958009" cy="4472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Relay</a:t>
            </a:r>
            <a:endParaRPr lang="en-IN" dirty="0">
              <a:latin typeface="Times New Roman" panose="02020603050405020304" pitchFamily="18" charset="0"/>
              <a:cs typeface="Times New Roman" panose="02020603050405020304" pitchFamily="18" charset="0"/>
            </a:endParaRPr>
          </a:p>
        </p:txBody>
      </p:sp>
      <p:cxnSp>
        <p:nvCxnSpPr>
          <p:cNvPr id="68" name="Straight Arrow Connector 67"/>
          <p:cNvCxnSpPr/>
          <p:nvPr/>
        </p:nvCxnSpPr>
        <p:spPr>
          <a:xfrm flipH="1">
            <a:off x="9501809" y="4248390"/>
            <a:ext cx="414738"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0" name="Rectangle 69"/>
          <p:cNvSpPr/>
          <p:nvPr/>
        </p:nvSpPr>
        <p:spPr>
          <a:xfrm>
            <a:off x="9985522" y="5081679"/>
            <a:ext cx="2008903" cy="441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Flow Sensor</a:t>
            </a:r>
            <a:endParaRPr lang="en-IN" dirty="0">
              <a:latin typeface="Times New Roman" panose="02020603050405020304" pitchFamily="18" charset="0"/>
              <a:cs typeface="Times New Roman" panose="02020603050405020304" pitchFamily="18" charset="0"/>
            </a:endParaRPr>
          </a:p>
        </p:txBody>
      </p:sp>
      <p:cxnSp>
        <p:nvCxnSpPr>
          <p:cNvPr id="72" name="Straight Arrow Connector 71"/>
          <p:cNvCxnSpPr/>
          <p:nvPr/>
        </p:nvCxnSpPr>
        <p:spPr>
          <a:xfrm flipH="1">
            <a:off x="9501809" y="5357839"/>
            <a:ext cx="441945"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1161329"/>
            <a:ext cx="10972800" cy="473507"/>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EXPECTED RESULTS/OUTCOMES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09600" y="1911927"/>
            <a:ext cx="10972800" cy="4572000"/>
          </a:xfrm>
        </p:spPr>
        <p:txBody>
          <a:bodyPr/>
          <a:lstStyle/>
          <a:p>
            <a:pPr algn="just"/>
            <a:r>
              <a:rPr lang="en-US" sz="2400" b="1" dirty="0">
                <a:latin typeface="Times New Roman" panose="02020603050405020304" pitchFamily="18" charset="0"/>
                <a:cs typeface="Times New Roman" panose="02020603050405020304" pitchFamily="18" charset="0"/>
              </a:rPr>
              <a:t>1. Improved Vehicle Security: </a:t>
            </a:r>
            <a:r>
              <a:rPr lang="en-US" sz="2400" dirty="0">
                <a:latin typeface="Times New Roman" panose="02020603050405020304" pitchFamily="18" charset="0"/>
                <a:cs typeface="Times New Roman" panose="02020603050405020304" pitchFamily="18" charset="0"/>
              </a:rPr>
              <a:t>Enhanced protection against theft and unauthorized access.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2. Real-time Alerts: </a:t>
            </a:r>
            <a:r>
              <a:rPr lang="en-US" sz="2400" dirty="0">
                <a:latin typeface="Times New Roman" panose="02020603050405020304" pitchFamily="18" charset="0"/>
                <a:cs typeface="Times New Roman" panose="02020603050405020304" pitchFamily="18" charset="0"/>
              </a:rPr>
              <a:t>Timely email notifications to vehicle owners in case of suspicious activity</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3. High Accuracy: </a:t>
            </a:r>
            <a:r>
              <a:rPr lang="en-US" sz="2400" dirty="0">
                <a:latin typeface="Times New Roman" panose="02020603050405020304" pitchFamily="18" charset="0"/>
                <a:cs typeface="Times New Roman" panose="02020603050405020304" pitchFamily="18" charset="0"/>
              </a:rPr>
              <a:t>Face recognition technology ensures accurate identification of authorized and unauthorized individuals.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4. Reduced False Positives: </a:t>
            </a:r>
            <a:r>
              <a:rPr lang="en-US" sz="2400" dirty="0">
                <a:latin typeface="Times New Roman" panose="02020603050405020304" pitchFamily="18" charset="0"/>
                <a:cs typeface="Times New Roman" panose="02020603050405020304" pitchFamily="18" charset="0"/>
              </a:rPr>
              <a:t>Minimized false alarms and notifications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490691" y="6492875"/>
            <a:ext cx="3860800" cy="365125"/>
          </a:xfrm>
        </p:spPr>
        <p:txBody>
          <a:bodyPr/>
          <a:lstStyle/>
          <a:p>
            <a:r>
              <a:rPr lang="en-US" dirty="0"/>
              <a:t>Mini Project review -1 - ECE Department</a:t>
            </a:r>
            <a:endParaRPr lang="en-US" dirty="0"/>
          </a:p>
        </p:txBody>
      </p:sp>
      <p:sp>
        <p:nvSpPr>
          <p:cNvPr id="5" name="Slide Number Placeholder 4"/>
          <p:cNvSpPr>
            <a:spLocks noGrp="1"/>
          </p:cNvSpPr>
          <p:nvPr>
            <p:ph type="sldNum" sz="quarter" idx="12"/>
          </p:nvPr>
        </p:nvSpPr>
        <p:spPr>
          <a:xfrm>
            <a:off x="8181008" y="6483927"/>
            <a:ext cx="2844800" cy="365125"/>
          </a:xfrm>
        </p:spPr>
        <p:txBody>
          <a:bodyPr/>
          <a:lstStyle/>
          <a:p>
            <a:fld id="{AC9A6755-22B1-5345-8A1C-6EABA9823412}"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75183"/>
            <a:ext cx="10972800" cy="487362"/>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09600" y="1731818"/>
            <a:ext cx="10972800" cy="4710546"/>
          </a:xfrm>
        </p:spPr>
        <p:txBody>
          <a:bodyPr/>
          <a:lstStyle/>
          <a:p>
            <a:pPr algn="just"/>
            <a:r>
              <a:rPr lang="en-US" sz="2400" dirty="0">
                <a:latin typeface="Times New Roman" panose="02020603050405020304" pitchFamily="18" charset="0"/>
                <a:cs typeface="Times New Roman" panose="02020603050405020304" pitchFamily="18" charset="0"/>
              </a:rPr>
              <a:t>In this project, we proposed a Real-Time Vehicle Security system that integrates face recognition technology with email alerts to provide an additional layer of security for vehicles. The system aims to prevent theft and unauthorized access by identifying authorized individuals and sending real-time alerts to vehicle owners in case of suspicious activity.</a:t>
            </a:r>
            <a:endParaRPr 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546109" y="6492875"/>
            <a:ext cx="3860800" cy="365125"/>
          </a:xfrm>
        </p:spPr>
        <p:txBody>
          <a:bodyPr/>
          <a:lstStyle/>
          <a:p>
            <a:r>
              <a:rPr lang="en-US" dirty="0"/>
              <a:t>Mini Project review -1 - ECE Department</a:t>
            </a:r>
            <a:endParaRPr lang="en-US" dirty="0"/>
          </a:p>
        </p:txBody>
      </p:sp>
      <p:sp>
        <p:nvSpPr>
          <p:cNvPr id="5" name="Slide Number Placeholder 4"/>
          <p:cNvSpPr>
            <a:spLocks noGrp="1"/>
          </p:cNvSpPr>
          <p:nvPr>
            <p:ph type="sldNum" sz="quarter" idx="12"/>
          </p:nvPr>
        </p:nvSpPr>
        <p:spPr/>
        <p:txBody>
          <a:bodyPr/>
          <a:lstStyle/>
          <a:p>
            <a:fld id="{AC9A6755-22B1-5345-8A1C-6EABA9823412}"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5018</Words>
  <Application>WPS Presentation</Application>
  <PresentationFormat>Widescreen</PresentationFormat>
  <Paragraphs>205</Paragraphs>
  <Slides>11</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11</vt:i4>
      </vt:variant>
    </vt:vector>
  </HeadingPairs>
  <TitlesOfParts>
    <vt:vector size="25" baseType="lpstr">
      <vt:lpstr>Arial</vt:lpstr>
      <vt:lpstr>SimSun</vt:lpstr>
      <vt:lpstr>Wingdings</vt:lpstr>
      <vt:lpstr>Franklin Gothic</vt:lpstr>
      <vt:lpstr>Times New Roman</vt:lpstr>
      <vt:lpstr>Franklin Gothic Medium</vt:lpstr>
      <vt:lpstr>Agency FB</vt:lpstr>
      <vt:lpstr>Calibri</vt:lpstr>
      <vt:lpstr>Microsoft YaHei</vt:lpstr>
      <vt:lpstr>Arial Unicode MS</vt:lpstr>
      <vt:lpstr>Trebuchet MS</vt:lpstr>
      <vt:lpstr>Office Theme</vt:lpstr>
      <vt:lpstr>1_Custom Design</vt:lpstr>
      <vt:lpstr>Custom Design</vt:lpstr>
      <vt:lpstr>V</vt:lpstr>
      <vt:lpstr>PowerPoint 演示文稿</vt:lpstr>
      <vt:lpstr>ABSTRACT</vt:lpstr>
      <vt:lpstr>  INTRODUCTION  </vt:lpstr>
      <vt:lpstr> LITERATURE SURVEY </vt:lpstr>
      <vt:lpstr> EXISTING METHODOLOGY </vt:lpstr>
      <vt:lpstr> PROPOSED METHODOLOGY ( Including Block Diagram)</vt:lpstr>
      <vt:lpstr> EXPECTED RESULTS/OUTCOMES </vt:lpstr>
      <vt:lpstr> CONCLUSION </vt:lpstr>
      <vt:lpstr> REFERNCES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dc:title>
  <dc:creator>RAHULCH</dc:creator>
  <cp:lastModifiedBy>malka</cp:lastModifiedBy>
  <cp:revision>1072</cp:revision>
  <dcterms:created xsi:type="dcterms:W3CDTF">2021-12-13T06:27:00Z</dcterms:created>
  <dcterms:modified xsi:type="dcterms:W3CDTF">2024-08-30T15:35:30Z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8395754EA80843C192F26C5153D2A498_12</vt:lpwstr>
  </property>
  <property fmtid="{D5CDD505-2E9C-101B-9397-08002B2CF9AE}" pid="3" name="KSOProductBuildVer">
    <vt:lpwstr>1033-12.2.0.17562</vt:lpwstr>
  </property>
</Properties>
</file>