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3" r:id="rId4"/>
    <p:sldId id="258" r:id="rId5"/>
    <p:sldId id="259" r:id="rId6"/>
    <p:sldId id="260" r:id="rId7"/>
    <p:sldId id="261" r:id="rId8"/>
    <p:sldId id="262" r:id="rId9"/>
    <p:sldId id="271" r:id="rId10"/>
    <p:sldId id="263" r:id="rId11"/>
    <p:sldId id="264" r:id="rId12"/>
    <p:sldId id="265" r:id="rId13"/>
    <p:sldId id="266" r:id="rId14"/>
    <p:sldId id="267" r:id="rId15"/>
    <p:sldId id="268" r:id="rId16"/>
    <p:sldId id="269" r:id="rId17"/>
    <p:sldId id="270" r:id="rId18"/>
    <p:sldId id="274"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041B8A-17F0-4534-9663-7BAE92D65678}"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03266-9CB9-4697-99F8-58549A354A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00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41B8A-17F0-4534-9663-7BAE92D65678}"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03266-9CB9-4697-99F8-58549A354A02}" type="slidenum">
              <a:rPr lang="en-IN" smtClean="0"/>
              <a:t>‹#›</a:t>
            </a:fld>
            <a:endParaRPr lang="en-IN"/>
          </a:p>
        </p:txBody>
      </p:sp>
    </p:spTree>
    <p:extLst>
      <p:ext uri="{BB962C8B-B14F-4D97-AF65-F5344CB8AC3E}">
        <p14:creationId xmlns:p14="http://schemas.microsoft.com/office/powerpoint/2010/main" val="217621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41B8A-17F0-4534-9663-7BAE92D65678}"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03266-9CB9-4697-99F8-58549A354A02}" type="slidenum">
              <a:rPr lang="en-IN" smtClean="0"/>
              <a:t>‹#›</a:t>
            </a:fld>
            <a:endParaRPr lang="en-IN"/>
          </a:p>
        </p:txBody>
      </p:sp>
    </p:spTree>
    <p:extLst>
      <p:ext uri="{BB962C8B-B14F-4D97-AF65-F5344CB8AC3E}">
        <p14:creationId xmlns:p14="http://schemas.microsoft.com/office/powerpoint/2010/main" val="311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41B8A-17F0-4534-9663-7BAE92D65678}"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03266-9CB9-4697-99F8-58549A354A02}" type="slidenum">
              <a:rPr lang="en-IN" smtClean="0"/>
              <a:t>‹#›</a:t>
            </a:fld>
            <a:endParaRPr lang="en-IN"/>
          </a:p>
        </p:txBody>
      </p:sp>
    </p:spTree>
    <p:extLst>
      <p:ext uri="{BB962C8B-B14F-4D97-AF65-F5344CB8AC3E}">
        <p14:creationId xmlns:p14="http://schemas.microsoft.com/office/powerpoint/2010/main" val="276656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41B8A-17F0-4534-9663-7BAE92D65678}"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03266-9CB9-4697-99F8-58549A354A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97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041B8A-17F0-4534-9663-7BAE92D65678}"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03266-9CB9-4697-99F8-58549A354A02}" type="slidenum">
              <a:rPr lang="en-IN" smtClean="0"/>
              <a:t>‹#›</a:t>
            </a:fld>
            <a:endParaRPr lang="en-IN"/>
          </a:p>
        </p:txBody>
      </p:sp>
    </p:spTree>
    <p:extLst>
      <p:ext uri="{BB962C8B-B14F-4D97-AF65-F5344CB8AC3E}">
        <p14:creationId xmlns:p14="http://schemas.microsoft.com/office/powerpoint/2010/main" val="250581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041B8A-17F0-4534-9663-7BAE92D65678}" type="datetimeFigureOut">
              <a:rPr lang="en-IN" smtClean="0"/>
              <a:t>20-12-2024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03266-9CB9-4697-99F8-58549A354A02}" type="slidenum">
              <a:rPr lang="en-IN" smtClean="0"/>
              <a:t>‹#›</a:t>
            </a:fld>
            <a:endParaRPr lang="en-IN"/>
          </a:p>
        </p:txBody>
      </p:sp>
    </p:spTree>
    <p:extLst>
      <p:ext uri="{BB962C8B-B14F-4D97-AF65-F5344CB8AC3E}">
        <p14:creationId xmlns:p14="http://schemas.microsoft.com/office/powerpoint/2010/main" val="421026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041B8A-17F0-4534-9663-7BAE92D65678}" type="datetimeFigureOut">
              <a:rPr lang="en-IN" smtClean="0"/>
              <a:t>20-12-2024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03266-9CB9-4697-99F8-58549A354A02}" type="slidenum">
              <a:rPr lang="en-IN" smtClean="0"/>
              <a:t>‹#›</a:t>
            </a:fld>
            <a:endParaRPr lang="en-IN"/>
          </a:p>
        </p:txBody>
      </p:sp>
    </p:spTree>
    <p:extLst>
      <p:ext uri="{BB962C8B-B14F-4D97-AF65-F5344CB8AC3E}">
        <p14:creationId xmlns:p14="http://schemas.microsoft.com/office/powerpoint/2010/main" val="181978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041B8A-17F0-4534-9663-7BAE92D65678}" type="datetimeFigureOut">
              <a:rPr lang="en-IN" smtClean="0"/>
              <a:t>20-12-2024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103266-9CB9-4697-99F8-58549A354A02}" type="slidenum">
              <a:rPr lang="en-IN" smtClean="0"/>
              <a:t>‹#›</a:t>
            </a:fld>
            <a:endParaRPr lang="en-IN"/>
          </a:p>
        </p:txBody>
      </p:sp>
    </p:spTree>
    <p:extLst>
      <p:ext uri="{BB962C8B-B14F-4D97-AF65-F5344CB8AC3E}">
        <p14:creationId xmlns:p14="http://schemas.microsoft.com/office/powerpoint/2010/main" val="133901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041B8A-17F0-4534-9663-7BAE92D65678}" type="datetimeFigureOut">
              <a:rPr lang="en-IN" smtClean="0"/>
              <a:t>20-12-2024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103266-9CB9-4697-99F8-58549A354A02}" type="slidenum">
              <a:rPr lang="en-IN" smtClean="0"/>
              <a:t>‹#›</a:t>
            </a:fld>
            <a:endParaRPr lang="en-IN"/>
          </a:p>
        </p:txBody>
      </p:sp>
    </p:spTree>
    <p:extLst>
      <p:ext uri="{BB962C8B-B14F-4D97-AF65-F5344CB8AC3E}">
        <p14:creationId xmlns:p14="http://schemas.microsoft.com/office/powerpoint/2010/main" val="2899174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041B8A-17F0-4534-9663-7BAE92D65678}"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03266-9CB9-4697-99F8-58549A354A02}" type="slidenum">
              <a:rPr lang="en-IN" smtClean="0"/>
              <a:t>‹#›</a:t>
            </a:fld>
            <a:endParaRPr lang="en-IN"/>
          </a:p>
        </p:txBody>
      </p:sp>
    </p:spTree>
    <p:extLst>
      <p:ext uri="{BB962C8B-B14F-4D97-AF65-F5344CB8AC3E}">
        <p14:creationId xmlns:p14="http://schemas.microsoft.com/office/powerpoint/2010/main" val="137715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041B8A-17F0-4534-9663-7BAE92D65678}" type="datetimeFigureOut">
              <a:rPr lang="en-IN" smtClean="0"/>
              <a:t>20-12-2024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103266-9CB9-4697-99F8-58549A354A0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60826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7793-ED8B-1B61-E8D9-DE27D8A63457}"/>
              </a:ext>
            </a:extLst>
          </p:cNvPr>
          <p:cNvSpPr>
            <a:spLocks noGrp="1"/>
          </p:cNvSpPr>
          <p:nvPr>
            <p:ph type="ctrTitle"/>
          </p:nvPr>
        </p:nvSpPr>
        <p:spPr>
          <a:xfrm>
            <a:off x="971590" y="914402"/>
            <a:ext cx="11170134" cy="3214540"/>
          </a:xfrm>
        </p:spPr>
        <p:txBody>
          <a:bodyPr>
            <a:noAutofit/>
          </a:bodyPr>
          <a:lstStyle/>
          <a:p>
            <a:r>
              <a:rPr lang="en-US" sz="4400" b="1" dirty="0">
                <a:latin typeface="Times New Roman" panose="02020603050405020304" pitchFamily="18" charset="0"/>
                <a:cs typeface="Times New Roman" panose="02020603050405020304" pitchFamily="18" charset="0"/>
              </a:rPr>
              <a:t>19CSE454 - Information Retrieval Case study</a:t>
            </a: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Title: </a:t>
            </a:r>
            <a:r>
              <a:rPr lang="en-IN" sz="4000" dirty="0">
                <a:latin typeface="Times New Roman" panose="02020603050405020304" pitchFamily="18" charset="0"/>
                <a:cs typeface="Times New Roman" panose="02020603050405020304" pitchFamily="18" charset="0"/>
              </a:rPr>
              <a:t>Simulating CLIR Translation Resource Scarcity using High-resource Languages - Dataset - ICTIR - October 2019</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82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8407-5DB3-03F6-075C-8D6AE2C54DE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Soundex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4F42E1-58B9-9513-D0A0-9BD23CAB9ACC}"/>
              </a:ext>
            </a:extLst>
          </p:cNvPr>
          <p:cNvSpPr>
            <a:spLocks noGrp="1"/>
          </p:cNvSpPr>
          <p:nvPr>
            <p:ph idx="1"/>
          </p:nvPr>
        </p:nvSpPr>
        <p:spPr>
          <a:xfrm>
            <a:off x="5307291" y="2298221"/>
            <a:ext cx="5848389" cy="4023360"/>
          </a:xfrm>
        </p:spPr>
        <p:txBody>
          <a:bodyPr>
            <a:normAutofit/>
          </a:bodyPr>
          <a:lstStyle/>
          <a:p>
            <a:r>
              <a:rPr lang="en-IN" sz="2800" dirty="0">
                <a:latin typeface="Times New Roman" panose="02020603050405020304" pitchFamily="18" charset="0"/>
                <a:cs typeface="Times New Roman" panose="02020603050405020304" pitchFamily="18" charset="0"/>
              </a:rPr>
              <a:t>Implements the Soundex algorithm to convert names into standardized four-character codes based on phonetic similarities, keeping the first letter and replacing subsequent letters using a predefined mapping. </a:t>
            </a:r>
          </a:p>
        </p:txBody>
      </p:sp>
      <p:pic>
        <p:nvPicPr>
          <p:cNvPr id="5" name="Picture 4">
            <a:extLst>
              <a:ext uri="{FF2B5EF4-FFF2-40B4-BE49-F238E27FC236}">
                <a16:creationId xmlns:a16="http://schemas.microsoft.com/office/drawing/2014/main" id="{4B119D42-FF62-FE86-70C5-57572B7AF68E}"/>
              </a:ext>
            </a:extLst>
          </p:cNvPr>
          <p:cNvPicPr>
            <a:picLocks noChangeAspect="1"/>
          </p:cNvPicPr>
          <p:nvPr/>
        </p:nvPicPr>
        <p:blipFill>
          <a:blip r:embed="rId2"/>
          <a:stretch>
            <a:fillRect/>
          </a:stretch>
        </p:blipFill>
        <p:spPr>
          <a:xfrm>
            <a:off x="898603" y="1845734"/>
            <a:ext cx="3324689" cy="3781953"/>
          </a:xfrm>
          <a:prstGeom prst="rect">
            <a:avLst/>
          </a:prstGeom>
        </p:spPr>
      </p:pic>
    </p:spTree>
    <p:extLst>
      <p:ext uri="{BB962C8B-B14F-4D97-AF65-F5344CB8AC3E}">
        <p14:creationId xmlns:p14="http://schemas.microsoft.com/office/powerpoint/2010/main" val="13593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5598-D087-48F0-61E4-42F72BF750F9}"/>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Misspelled word using Edit distance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48CB07-2B28-6491-C2E6-683465A7B636}"/>
              </a:ext>
            </a:extLst>
          </p:cNvPr>
          <p:cNvSpPr>
            <a:spLocks noGrp="1"/>
          </p:cNvSpPr>
          <p:nvPr>
            <p:ph idx="1"/>
          </p:nvPr>
        </p:nvSpPr>
        <p:spPr>
          <a:xfrm>
            <a:off x="1097280" y="2128538"/>
            <a:ext cx="10058400" cy="4023360"/>
          </a:xfrm>
        </p:spPr>
        <p:txBody>
          <a:bodyPr>
            <a:normAutofit/>
          </a:bodyPr>
          <a:lstStyle/>
          <a:p>
            <a:r>
              <a:rPr lang="en-IN" sz="2800" dirty="0">
                <a:latin typeface="Times New Roman" panose="02020603050405020304" pitchFamily="18" charset="0"/>
                <a:cs typeface="Times New Roman" panose="02020603050405020304" pitchFamily="18" charset="0"/>
              </a:rPr>
              <a:t>Calculate the </a:t>
            </a:r>
            <a:r>
              <a:rPr lang="en-IN" sz="2800" dirty="0" err="1">
                <a:latin typeface="Times New Roman" panose="02020603050405020304" pitchFamily="18" charset="0"/>
                <a:cs typeface="Times New Roman" panose="02020603050405020304" pitchFamily="18" charset="0"/>
              </a:rPr>
              <a:t>Levenshtein</a:t>
            </a:r>
            <a:r>
              <a:rPr lang="en-IN" sz="2800" dirty="0">
                <a:latin typeface="Times New Roman" panose="02020603050405020304" pitchFamily="18" charset="0"/>
                <a:cs typeface="Times New Roman" panose="02020603050405020304" pitchFamily="18" charset="0"/>
              </a:rPr>
              <a:t> distance between two words, which measures the minimum number of single-character edits needed to transform one word into another, and then finds the closest correct word from a given index (likely a dictionary of words) for a misspelled word by determining which word has the smallest </a:t>
            </a:r>
            <a:r>
              <a:rPr lang="en-IN" sz="2800" dirty="0" err="1">
                <a:latin typeface="Times New Roman" panose="02020603050405020304" pitchFamily="18" charset="0"/>
                <a:cs typeface="Times New Roman" panose="02020603050405020304" pitchFamily="18" charset="0"/>
              </a:rPr>
              <a:t>Levenshtein</a:t>
            </a:r>
            <a:r>
              <a:rPr lang="en-IN" sz="2800" dirty="0">
                <a:latin typeface="Times New Roman" panose="02020603050405020304" pitchFamily="18" charset="0"/>
                <a:cs typeface="Times New Roman" panose="02020603050405020304" pitchFamily="18" charset="0"/>
              </a:rPr>
              <a:t> distance. </a:t>
            </a:r>
          </a:p>
        </p:txBody>
      </p:sp>
      <p:pic>
        <p:nvPicPr>
          <p:cNvPr id="5" name="Picture 4">
            <a:extLst>
              <a:ext uri="{FF2B5EF4-FFF2-40B4-BE49-F238E27FC236}">
                <a16:creationId xmlns:a16="http://schemas.microsoft.com/office/drawing/2014/main" id="{C86BB1C3-5A04-34B1-E005-E5C9885B2443}"/>
              </a:ext>
            </a:extLst>
          </p:cNvPr>
          <p:cNvPicPr>
            <a:picLocks noChangeAspect="1"/>
          </p:cNvPicPr>
          <p:nvPr/>
        </p:nvPicPr>
        <p:blipFill>
          <a:blip r:embed="rId2"/>
          <a:stretch>
            <a:fillRect/>
          </a:stretch>
        </p:blipFill>
        <p:spPr>
          <a:xfrm>
            <a:off x="1097280" y="4949387"/>
            <a:ext cx="7348145" cy="687841"/>
          </a:xfrm>
          <a:prstGeom prst="rect">
            <a:avLst/>
          </a:prstGeom>
        </p:spPr>
      </p:pic>
    </p:spTree>
    <p:extLst>
      <p:ext uri="{BB962C8B-B14F-4D97-AF65-F5344CB8AC3E}">
        <p14:creationId xmlns:p14="http://schemas.microsoft.com/office/powerpoint/2010/main" val="34829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B276-D31E-A556-A6E5-D1EFBDC7FE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Block sort-based Indexing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8B2558-716B-DC88-FB36-BD08256808CF}"/>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It groups queries into blocks, tokenizes the text from titles and descriptions, and constructs an inverted index that maps each token to the corresponding query IDs. Finally, it prints the resulting sorted inverted index.</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0AEC5B-1AFF-75F2-65A8-B1EC42AEBF52}"/>
              </a:ext>
            </a:extLst>
          </p:cNvPr>
          <p:cNvPicPr>
            <a:picLocks noChangeAspect="1"/>
          </p:cNvPicPr>
          <p:nvPr/>
        </p:nvPicPr>
        <p:blipFill>
          <a:blip r:embed="rId2"/>
          <a:stretch>
            <a:fillRect/>
          </a:stretch>
        </p:blipFill>
        <p:spPr>
          <a:xfrm>
            <a:off x="1097280" y="3248865"/>
            <a:ext cx="9737888" cy="2426072"/>
          </a:xfrm>
          <a:prstGeom prst="rect">
            <a:avLst/>
          </a:prstGeom>
        </p:spPr>
      </p:pic>
    </p:spTree>
    <p:extLst>
      <p:ext uri="{BB962C8B-B14F-4D97-AF65-F5344CB8AC3E}">
        <p14:creationId xmlns:p14="http://schemas.microsoft.com/office/powerpoint/2010/main" val="266219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4728-D023-6F09-EBCA-51CC86275EA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Single pass in memory indexing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C06A9D-BA62-EE35-6F47-8F5C1672C60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Single-pass in-memory indexing method that reads queries from a text file and constructs an inverted index. The `</a:t>
            </a:r>
            <a:r>
              <a:rPr lang="en-IN" dirty="0" err="1">
                <a:latin typeface="Times New Roman" panose="02020603050405020304" pitchFamily="18" charset="0"/>
                <a:cs typeface="Times New Roman" panose="02020603050405020304" pitchFamily="18" charset="0"/>
              </a:rPr>
              <a:t>single_pass_in_memory_indexing</a:t>
            </a:r>
            <a:r>
              <a:rPr lang="en-IN" dirty="0">
                <a:latin typeface="Times New Roman" panose="02020603050405020304" pitchFamily="18" charset="0"/>
                <a:cs typeface="Times New Roman" panose="02020603050405020304" pitchFamily="18" charset="0"/>
              </a:rPr>
              <a:t>` function processes each query by extracting the query ID, title, and description, tokenizing the text, and mapping each token to its corresponding query ID in the inverted index. Finally, it prints the resulting inverted index.</a:t>
            </a:r>
          </a:p>
        </p:txBody>
      </p:sp>
      <p:pic>
        <p:nvPicPr>
          <p:cNvPr id="5" name="Picture 4">
            <a:extLst>
              <a:ext uri="{FF2B5EF4-FFF2-40B4-BE49-F238E27FC236}">
                <a16:creationId xmlns:a16="http://schemas.microsoft.com/office/drawing/2014/main" id="{B316CAE9-5E61-094E-C7FC-BBFBA5711C6F}"/>
              </a:ext>
            </a:extLst>
          </p:cNvPr>
          <p:cNvPicPr>
            <a:picLocks noChangeAspect="1"/>
          </p:cNvPicPr>
          <p:nvPr/>
        </p:nvPicPr>
        <p:blipFill>
          <a:blip r:embed="rId2"/>
          <a:stretch>
            <a:fillRect/>
          </a:stretch>
        </p:blipFill>
        <p:spPr>
          <a:xfrm>
            <a:off x="1097280" y="3294301"/>
            <a:ext cx="9262110" cy="2295793"/>
          </a:xfrm>
          <a:prstGeom prst="rect">
            <a:avLst/>
          </a:prstGeom>
        </p:spPr>
      </p:pic>
    </p:spTree>
    <p:extLst>
      <p:ext uri="{BB962C8B-B14F-4D97-AF65-F5344CB8AC3E}">
        <p14:creationId xmlns:p14="http://schemas.microsoft.com/office/powerpoint/2010/main" val="1416212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7219-9801-6E06-4E9D-D1C2974C7A73}"/>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Comparison between BSBI AND SPIMI</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D9FDD2-96ED-1396-22EF-8BEC2C888239}"/>
              </a:ext>
            </a:extLst>
          </p:cNvPr>
          <p:cNvSpPr>
            <a:spLocks noGrp="1"/>
          </p:cNvSpPr>
          <p:nvPr>
            <p:ph idx="1"/>
          </p:nvPr>
        </p:nvSpPr>
        <p:spPr>
          <a:xfrm>
            <a:off x="1097280" y="2548037"/>
            <a:ext cx="10058400" cy="402336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Compares the performance of two indexing methods—Block Sort-based Indexing and Single Pass In-Memory Indexing. It measures the time taken for each method to create an inverted index from the same set of queries, allowing for a performance comparison.</a:t>
            </a:r>
          </a:p>
        </p:txBody>
      </p:sp>
      <p:pic>
        <p:nvPicPr>
          <p:cNvPr id="5" name="Picture 4">
            <a:extLst>
              <a:ext uri="{FF2B5EF4-FFF2-40B4-BE49-F238E27FC236}">
                <a16:creationId xmlns:a16="http://schemas.microsoft.com/office/drawing/2014/main" id="{BAC99230-17AA-531B-8740-B426B5E13B0F}"/>
              </a:ext>
            </a:extLst>
          </p:cNvPr>
          <p:cNvPicPr>
            <a:picLocks noChangeAspect="1"/>
          </p:cNvPicPr>
          <p:nvPr/>
        </p:nvPicPr>
        <p:blipFill>
          <a:blip r:embed="rId2"/>
          <a:stretch>
            <a:fillRect/>
          </a:stretch>
        </p:blipFill>
        <p:spPr>
          <a:xfrm>
            <a:off x="1097280" y="4853727"/>
            <a:ext cx="6030167" cy="657317"/>
          </a:xfrm>
          <a:prstGeom prst="rect">
            <a:avLst/>
          </a:prstGeom>
        </p:spPr>
      </p:pic>
    </p:spTree>
    <p:extLst>
      <p:ext uri="{BB962C8B-B14F-4D97-AF65-F5344CB8AC3E}">
        <p14:creationId xmlns:p14="http://schemas.microsoft.com/office/powerpoint/2010/main" val="386673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BFBA-E22F-B2D0-3D77-F7EFCAA794E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5CEE7C-F3FB-326F-A4FE-B84BC11D32D1}"/>
              </a:ext>
            </a:extLst>
          </p:cNvPr>
          <p:cNvSpPr>
            <a:spLocks noGrp="1"/>
          </p:cNvSpPr>
          <p:nvPr>
            <p:ph idx="1"/>
          </p:nvPr>
        </p:nvSpPr>
        <p:spPr>
          <a:xfrm>
            <a:off x="6096000" y="2401915"/>
            <a:ext cx="4411744" cy="4023360"/>
          </a:xfrm>
        </p:spPr>
        <p:txBody>
          <a:bodyPr>
            <a:normAutofit/>
          </a:bodyPr>
          <a:lstStyle/>
          <a:p>
            <a:r>
              <a:rPr lang="en-IN" sz="2800" dirty="0">
                <a:latin typeface="Times New Roman" panose="02020603050405020304" pitchFamily="18" charset="0"/>
                <a:cs typeface="Times New Roman" panose="02020603050405020304" pitchFamily="18" charset="0"/>
              </a:rPr>
              <a:t>Generates a list of tuples where each token is mapped to the corresponding query ID. </a:t>
            </a:r>
          </a:p>
        </p:txBody>
      </p:sp>
      <p:pic>
        <p:nvPicPr>
          <p:cNvPr id="5" name="Picture 4">
            <a:extLst>
              <a:ext uri="{FF2B5EF4-FFF2-40B4-BE49-F238E27FC236}">
                <a16:creationId xmlns:a16="http://schemas.microsoft.com/office/drawing/2014/main" id="{ED0F9F5C-758C-DC37-0AC8-7F63926C530D}"/>
              </a:ext>
            </a:extLst>
          </p:cNvPr>
          <p:cNvPicPr>
            <a:picLocks noChangeAspect="1"/>
          </p:cNvPicPr>
          <p:nvPr/>
        </p:nvPicPr>
        <p:blipFill>
          <a:blip r:embed="rId2"/>
          <a:stretch>
            <a:fillRect/>
          </a:stretch>
        </p:blipFill>
        <p:spPr>
          <a:xfrm>
            <a:off x="1097280" y="1976410"/>
            <a:ext cx="4001058" cy="4001058"/>
          </a:xfrm>
          <a:prstGeom prst="rect">
            <a:avLst/>
          </a:prstGeom>
        </p:spPr>
      </p:pic>
    </p:spTree>
    <p:extLst>
      <p:ext uri="{BB962C8B-B14F-4D97-AF65-F5344CB8AC3E}">
        <p14:creationId xmlns:p14="http://schemas.microsoft.com/office/powerpoint/2010/main" val="2393126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1EC2-C720-37DA-79B9-D8E3A5004F7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Reduce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1EDBAA-F5A8-09ED-316A-DE2AD7BC52A6}"/>
              </a:ext>
            </a:extLst>
          </p:cNvPr>
          <p:cNvSpPr>
            <a:spLocks noGrp="1"/>
          </p:cNvSpPr>
          <p:nvPr>
            <p:ph idx="1"/>
          </p:nvPr>
        </p:nvSpPr>
        <p:spPr>
          <a:xfrm>
            <a:off x="8436990" y="2156819"/>
            <a:ext cx="2812958" cy="402336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Performs a reduce operation on the mapped results, counting how many times each term appears for each query ID. </a:t>
            </a:r>
          </a:p>
        </p:txBody>
      </p:sp>
      <p:pic>
        <p:nvPicPr>
          <p:cNvPr id="5" name="Picture 4">
            <a:extLst>
              <a:ext uri="{FF2B5EF4-FFF2-40B4-BE49-F238E27FC236}">
                <a16:creationId xmlns:a16="http://schemas.microsoft.com/office/drawing/2014/main" id="{B333FD54-2B39-B8A6-3B31-46440B4F5286}"/>
              </a:ext>
            </a:extLst>
          </p:cNvPr>
          <p:cNvPicPr>
            <a:picLocks noChangeAspect="1"/>
          </p:cNvPicPr>
          <p:nvPr/>
        </p:nvPicPr>
        <p:blipFill>
          <a:blip r:embed="rId2"/>
          <a:stretch>
            <a:fillRect/>
          </a:stretch>
        </p:blipFill>
        <p:spPr>
          <a:xfrm>
            <a:off x="1036320" y="2519804"/>
            <a:ext cx="6808809" cy="2730925"/>
          </a:xfrm>
          <a:prstGeom prst="rect">
            <a:avLst/>
          </a:prstGeom>
        </p:spPr>
      </p:pic>
    </p:spTree>
    <p:extLst>
      <p:ext uri="{BB962C8B-B14F-4D97-AF65-F5344CB8AC3E}">
        <p14:creationId xmlns:p14="http://schemas.microsoft.com/office/powerpoint/2010/main" val="427348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19AD-D1B8-61FE-9B92-001552BC0801}"/>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Implementation of TF-IDF Ranking</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6653E13-9024-5D54-F289-E9A2BFC840D8}"/>
              </a:ext>
            </a:extLst>
          </p:cNvPr>
          <p:cNvPicPr>
            <a:picLocks noGrp="1" noChangeAspect="1"/>
          </p:cNvPicPr>
          <p:nvPr>
            <p:ph idx="1"/>
          </p:nvPr>
        </p:nvPicPr>
        <p:blipFill>
          <a:blip r:embed="rId2"/>
          <a:stretch>
            <a:fillRect/>
          </a:stretch>
        </p:blipFill>
        <p:spPr>
          <a:xfrm>
            <a:off x="1097280" y="1994730"/>
            <a:ext cx="5115639" cy="3820058"/>
          </a:xfrm>
        </p:spPr>
      </p:pic>
      <p:sp>
        <p:nvSpPr>
          <p:cNvPr id="7" name="TextBox 6">
            <a:extLst>
              <a:ext uri="{FF2B5EF4-FFF2-40B4-BE49-F238E27FC236}">
                <a16:creationId xmlns:a16="http://schemas.microsoft.com/office/drawing/2014/main" id="{1B519653-901C-B859-F140-EB86F97BC440}"/>
              </a:ext>
            </a:extLst>
          </p:cNvPr>
          <p:cNvSpPr txBox="1"/>
          <p:nvPr/>
        </p:nvSpPr>
        <p:spPr>
          <a:xfrm>
            <a:off x="6978193" y="2249633"/>
            <a:ext cx="4550160" cy="3046988"/>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Computes TF-IDF scores for each term in each query. It then ranks the documents based on their cumulative TF-IDF scores for a given set of query terms, demonstrating the process of ranking documents using the TF-IDF model.</a:t>
            </a:r>
          </a:p>
        </p:txBody>
      </p:sp>
    </p:spTree>
    <p:extLst>
      <p:ext uri="{BB962C8B-B14F-4D97-AF65-F5344CB8AC3E}">
        <p14:creationId xmlns:p14="http://schemas.microsoft.com/office/powerpoint/2010/main" val="273433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E505-B361-19AF-760B-B6CE82E4621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Challenges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B39937-ADD4-8AEA-4D91-6E448A9B3C92}"/>
              </a:ext>
            </a:extLst>
          </p:cNvPr>
          <p:cNvSpPr>
            <a:spLocks noGrp="1"/>
          </p:cNvSpPr>
          <p:nvPr>
            <p:ph idx="1"/>
          </p:nvPr>
        </p:nvSpPr>
        <p:spPr/>
        <p:txBody>
          <a:bodyPr/>
          <a:lstStyle/>
          <a:p>
            <a:pPr>
              <a:lnSpc>
                <a:spcPct val="100000"/>
              </a:lnSpc>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Translation Ambiguity: Words can have multiple meanings, and choosing the correct translation for a query is challenging.</a:t>
            </a:r>
          </a:p>
          <a:p>
            <a:pPr>
              <a:lnSpc>
                <a:spcPct val="100000"/>
              </a:lnSpc>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Resource Scarcity: For low-resource languages, translation tools or dictionaries may be unavailable or incomplete, making it difficult to perform effective CLIR.</a:t>
            </a:r>
          </a:p>
          <a:p>
            <a:pPr>
              <a:lnSpc>
                <a:spcPct val="100000"/>
              </a:lnSpc>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Cross-Language Synonyms: A concept in one language might not have a direct equivalent in another language, complicating retrieval.</a:t>
            </a:r>
          </a:p>
        </p:txBody>
      </p:sp>
    </p:spTree>
    <p:extLst>
      <p:ext uri="{BB962C8B-B14F-4D97-AF65-F5344CB8AC3E}">
        <p14:creationId xmlns:p14="http://schemas.microsoft.com/office/powerpoint/2010/main" val="188648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4481-C61D-7AA2-BAC7-B1A92117570F}"/>
              </a:ext>
            </a:extLst>
          </p:cNvPr>
          <p:cNvSpPr>
            <a:spLocks noGrp="1"/>
          </p:cNvSpPr>
          <p:nvPr>
            <p:ph type="title"/>
          </p:nvPr>
        </p:nvSpPr>
        <p:spPr>
          <a:xfrm>
            <a:off x="2133600" y="2703621"/>
            <a:ext cx="10058400" cy="1450757"/>
          </a:xfrm>
        </p:spPr>
        <p:txBody>
          <a:bodyPr>
            <a:normAutofit/>
          </a:bodyPr>
          <a:lstStyle/>
          <a:p>
            <a:r>
              <a:rPr lang="en-US" sz="8800" b="1" dirty="0">
                <a:latin typeface="Times New Roman" panose="02020603050405020304" pitchFamily="18" charset="0"/>
                <a:cs typeface="Times New Roman" panose="02020603050405020304" pitchFamily="18" charset="0"/>
              </a:rPr>
              <a:t>THANK YOU</a:t>
            </a:r>
            <a:endParaRPr lang="en-IN"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99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C0C7-7958-7A94-AAE8-C6AE78CB7B2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F06B75-5499-1A94-EE8C-6672FDD826EA}"/>
              </a:ext>
            </a:extLst>
          </p:cNvPr>
          <p:cNvSpPr>
            <a:spLocks noGrp="1"/>
          </p:cNvSpPr>
          <p:nvPr>
            <p:ph idx="1"/>
          </p:nvPr>
        </p:nvSpPr>
        <p:spPr>
          <a:xfrm>
            <a:off x="1097280" y="2183664"/>
            <a:ext cx="10058400" cy="4023360"/>
          </a:xfrm>
        </p:spPr>
        <p:txBody>
          <a:bodyPr>
            <a:normAutofit/>
          </a:bodyPr>
          <a:lstStyle/>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Dataset Purpose: Simulates CLIR challenges.</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Queries: 200 CLEF queries.</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Languages: Translated to Swahili, Somali.</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Goal: Study low-resource CLIR.</a:t>
            </a:r>
          </a:p>
          <a:p>
            <a:pPr>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Availability: Dataset and research accessible.</a:t>
            </a:r>
          </a:p>
        </p:txBody>
      </p:sp>
    </p:spTree>
    <p:extLst>
      <p:ext uri="{BB962C8B-B14F-4D97-AF65-F5344CB8AC3E}">
        <p14:creationId xmlns:p14="http://schemas.microsoft.com/office/powerpoint/2010/main" val="174026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6732-7775-78AC-8C0B-51845C1AA2B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DB21E7-5AB7-C6E3-25D5-BD0224D0B50E}"/>
              </a:ext>
            </a:extLst>
          </p:cNvPr>
          <p:cNvSpPr>
            <a:spLocks noGrp="1"/>
          </p:cNvSpPr>
          <p:nvPr>
            <p:ph idx="1"/>
          </p:nvPr>
        </p:nvSpPr>
        <p:spPr/>
        <p:txBody>
          <a:bodyPr/>
          <a:lstStyle/>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Simulate Cross-Language Information Retrieval (CLIR): Create a simulation that mimics the scarcity of translation resources </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Analyse Dataset Characteristics - study the characteristics of the ICTIR dataset, specifically focusing on multilingual document retrieval</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Evaluate CLIR System Performance: Measure and compare the performance of the CLIR system</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Optimize Cross-lingual Search Efficiency - Aims to improve the efficiency of cross-lingual search by leveraging minimal translation resources while maintaining high retrieval accuracy.</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21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99A5-59E8-2B3E-90C8-46DCB703B3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Dataset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F2A1D9-37C1-63D8-3BE9-46F4F1072C62}"/>
              </a:ext>
            </a:extLst>
          </p:cNvPr>
          <p:cNvSpPr>
            <a:spLocks noGrp="1"/>
          </p:cNvSpPr>
          <p:nvPr>
            <p:ph idx="1"/>
          </p:nvPr>
        </p:nvSpPr>
        <p:spPr>
          <a:xfrm>
            <a:off x="1066800" y="2175672"/>
            <a:ext cx="10058400" cy="4023360"/>
          </a:xfrm>
        </p:spPr>
        <p:txBody>
          <a:bodyPr>
            <a:normAutofit fontScale="92500" lnSpcReduction="20000"/>
          </a:bodyPr>
          <a:lstStyle/>
          <a:p>
            <a:r>
              <a:rPr lang="en-IN" dirty="0" err="1">
                <a:latin typeface="Times New Roman" panose="02020603050405020304" pitchFamily="18" charset="0"/>
                <a:cs typeface="Times New Roman" panose="02020603050405020304" pitchFamily="18" charset="0"/>
              </a:rPr>
              <a:t>query_id</a:t>
            </a:r>
            <a:r>
              <a:rPr lang="en-IN" dirty="0">
                <a:latin typeface="Times New Roman" panose="02020603050405020304" pitchFamily="18" charset="0"/>
                <a:cs typeface="Times New Roman" panose="02020603050405020304" pitchFamily="18" charset="0"/>
              </a:rPr>
              <a:t>: C001</a:t>
            </a:r>
          </a:p>
          <a:p>
            <a:r>
              <a:rPr lang="en-IN" dirty="0">
                <a:latin typeface="Times New Roman" panose="02020603050405020304" pitchFamily="18" charset="0"/>
                <a:cs typeface="Times New Roman" panose="02020603050405020304" pitchFamily="18" charset="0"/>
              </a:rPr>
              <a:t>title: </a:t>
            </a:r>
            <a:r>
              <a:rPr lang="en-IN" dirty="0" err="1">
                <a:latin typeface="Times New Roman" panose="02020603050405020304" pitchFamily="18" charset="0"/>
                <a:cs typeface="Times New Roman" panose="02020603050405020304" pitchFamily="18" charset="0"/>
              </a:rPr>
              <a:t>Qaabdhismeedka</a:t>
            </a:r>
            <a:r>
              <a:rPr lang="en-IN" dirty="0">
                <a:latin typeface="Times New Roman" panose="02020603050405020304" pitchFamily="18" charset="0"/>
                <a:cs typeface="Times New Roman" panose="02020603050405020304" pitchFamily="18" charset="0"/>
              </a:rPr>
              <a:t> Berlin</a:t>
            </a:r>
          </a:p>
          <a:p>
            <a:r>
              <a:rPr lang="en-IN" dirty="0">
                <a:latin typeface="Times New Roman" panose="02020603050405020304" pitchFamily="18" charset="0"/>
                <a:cs typeface="Times New Roman" panose="02020603050405020304" pitchFamily="18" charset="0"/>
              </a:rPr>
              <a:t>description: Hel </a:t>
            </a:r>
            <a:r>
              <a:rPr lang="en-IN" dirty="0" err="1">
                <a:latin typeface="Times New Roman" panose="02020603050405020304" pitchFamily="18" charset="0"/>
                <a:cs typeface="Times New Roman" panose="02020603050405020304" pitchFamily="18" charset="0"/>
              </a:rPr>
              <a:t>dokumintiyada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qaabdhismeedka</a:t>
            </a:r>
            <a:r>
              <a:rPr lang="en-IN" dirty="0">
                <a:latin typeface="Times New Roman" panose="02020603050405020304" pitchFamily="18" charset="0"/>
                <a:cs typeface="Times New Roman" panose="02020603050405020304" pitchFamily="18" charset="0"/>
              </a:rPr>
              <a:t> Berlin. </a:t>
            </a:r>
          </a:p>
          <a:p>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query_id</a:t>
            </a:r>
            <a:r>
              <a:rPr lang="en-IN" dirty="0">
                <a:latin typeface="Times New Roman" panose="02020603050405020304" pitchFamily="18" charset="0"/>
                <a:cs typeface="Times New Roman" panose="02020603050405020304" pitchFamily="18" charset="0"/>
              </a:rPr>
              <a:t>: C199 </a:t>
            </a:r>
          </a:p>
          <a:p>
            <a:r>
              <a:rPr lang="en-IN" dirty="0">
                <a:latin typeface="Times New Roman" panose="02020603050405020304" pitchFamily="18" charset="0"/>
                <a:cs typeface="Times New Roman" panose="02020603050405020304" pitchFamily="18" charset="0"/>
              </a:rPr>
              <a:t>title: </a:t>
            </a:r>
            <a:r>
              <a:rPr lang="en-IN" dirty="0" err="1">
                <a:latin typeface="Times New Roman" panose="02020603050405020304" pitchFamily="18" charset="0"/>
                <a:cs typeface="Times New Roman" panose="02020603050405020304" pitchFamily="18" charset="0"/>
              </a:rPr>
              <a:t>Cudurka</a:t>
            </a:r>
            <a:r>
              <a:rPr lang="en-IN" dirty="0">
                <a:latin typeface="Times New Roman" panose="02020603050405020304" pitchFamily="18" charset="0"/>
                <a:cs typeface="Times New Roman" panose="02020603050405020304" pitchFamily="18" charset="0"/>
              </a:rPr>
              <a:t> Ebola </a:t>
            </a:r>
            <a:r>
              <a:rPr lang="en-IN" dirty="0" err="1">
                <a:latin typeface="Times New Roman" panose="02020603050405020304" pitchFamily="18" charset="0"/>
                <a:cs typeface="Times New Roman" panose="02020603050405020304" pitchFamily="18" charset="0"/>
              </a:rPr>
              <a:t>ee</a:t>
            </a:r>
            <a:r>
              <a:rPr lang="en-IN" dirty="0">
                <a:latin typeface="Times New Roman" panose="02020603050405020304" pitchFamily="18" charset="0"/>
                <a:cs typeface="Times New Roman" panose="02020603050405020304" pitchFamily="18" charset="0"/>
              </a:rPr>
              <a:t> Zaire </a:t>
            </a:r>
          </a:p>
          <a:p>
            <a:r>
              <a:rPr lang="en-IN" dirty="0">
                <a:latin typeface="Times New Roman" panose="02020603050405020304" pitchFamily="18" charset="0"/>
                <a:cs typeface="Times New Roman" panose="02020603050405020304" pitchFamily="18" charset="0"/>
              </a:rPr>
              <a:t>description: Hel </a:t>
            </a:r>
            <a:r>
              <a:rPr lang="en-IN" dirty="0" err="1">
                <a:latin typeface="Times New Roman" panose="02020603050405020304" pitchFamily="18" charset="0"/>
                <a:cs typeface="Times New Roman" panose="02020603050405020304" pitchFamily="18" charset="0"/>
              </a:rPr>
              <a:t>wargelinada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qiyaasaha</a:t>
            </a:r>
            <a:r>
              <a:rPr lang="en-IN" dirty="0">
                <a:latin typeface="Times New Roman" panose="02020603050405020304" pitchFamily="18" charset="0"/>
                <a:cs typeface="Times New Roman" panose="02020603050405020304" pitchFamily="18" charset="0"/>
              </a:rPr>
              <a:t> ka </a:t>
            </a:r>
            <a:r>
              <a:rPr lang="en-IN" dirty="0" err="1">
                <a:latin typeface="Times New Roman" panose="02020603050405020304" pitchFamily="18" charset="0"/>
                <a:cs typeface="Times New Roman" panose="02020603050405020304" pitchFamily="18" charset="0"/>
              </a:rPr>
              <a:t>hortaga</a:t>
            </a:r>
            <a:r>
              <a:rPr lang="en-IN" dirty="0">
                <a:latin typeface="Times New Roman" panose="02020603050405020304" pitchFamily="18" charset="0"/>
                <a:cs typeface="Times New Roman" panose="02020603050405020304" pitchFamily="18" charset="0"/>
              </a:rPr>
              <a:t> la </a:t>
            </a:r>
            <a:r>
              <a:rPr lang="en-IN" dirty="0" err="1">
                <a:latin typeface="Times New Roman" panose="02020603050405020304" pitchFamily="18" charset="0"/>
                <a:cs typeface="Times New Roman" panose="02020603050405020304" pitchFamily="18" charset="0"/>
              </a:rPr>
              <a:t>qaaday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kadib</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dilaaca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cudurka</a:t>
            </a:r>
            <a:r>
              <a:rPr lang="en-IN" dirty="0">
                <a:latin typeface="Times New Roman" panose="02020603050405020304" pitchFamily="18" charset="0"/>
                <a:cs typeface="Times New Roman" panose="02020603050405020304" pitchFamily="18" charset="0"/>
              </a:rPr>
              <a:t> Ebola </a:t>
            </a:r>
            <a:r>
              <a:rPr lang="en-IN" dirty="0" err="1">
                <a:latin typeface="Times New Roman" panose="02020603050405020304" pitchFamily="18" charset="0"/>
                <a:cs typeface="Times New Roman" panose="02020603050405020304" pitchFamily="18" charset="0"/>
              </a:rPr>
              <a:t>ee</a:t>
            </a:r>
            <a:r>
              <a:rPr lang="en-IN" dirty="0">
                <a:latin typeface="Times New Roman" panose="02020603050405020304" pitchFamily="18" charset="0"/>
                <a:cs typeface="Times New Roman" panose="02020603050405020304" pitchFamily="18" charset="0"/>
              </a:rPr>
              <a:t> Zaire. </a:t>
            </a:r>
          </a:p>
          <a:p>
            <a:r>
              <a:rPr lang="en-IN" dirty="0" err="1">
                <a:latin typeface="Times New Roman" panose="02020603050405020304" pitchFamily="18" charset="0"/>
                <a:cs typeface="Times New Roman" panose="02020603050405020304" pitchFamily="18" charset="0"/>
              </a:rPr>
              <a:t>query_id</a:t>
            </a:r>
            <a:r>
              <a:rPr lang="en-IN" dirty="0">
                <a:latin typeface="Times New Roman" panose="02020603050405020304" pitchFamily="18" charset="0"/>
                <a:cs typeface="Times New Roman" panose="02020603050405020304" pitchFamily="18" charset="0"/>
              </a:rPr>
              <a:t>: C200 </a:t>
            </a:r>
          </a:p>
          <a:p>
            <a:r>
              <a:rPr lang="en-IN" dirty="0">
                <a:latin typeface="Times New Roman" panose="02020603050405020304" pitchFamily="18" charset="0"/>
                <a:cs typeface="Times New Roman" panose="02020603050405020304" pitchFamily="18" charset="0"/>
              </a:rPr>
              <a:t>title: </a:t>
            </a:r>
            <a:r>
              <a:rPr lang="en-IN" dirty="0" err="1">
                <a:latin typeface="Times New Roman" panose="02020603050405020304" pitchFamily="18" charset="0"/>
                <a:cs typeface="Times New Roman" panose="02020603050405020304" pitchFamily="18" charset="0"/>
              </a:rPr>
              <a:t>Fatahaada</a:t>
            </a:r>
            <a:r>
              <a:rPr lang="en-IN" dirty="0">
                <a:latin typeface="Times New Roman" panose="02020603050405020304" pitchFamily="18" charset="0"/>
                <a:cs typeface="Times New Roman" panose="02020603050405020304" pitchFamily="18" charset="0"/>
              </a:rPr>
              <a:t> Holland </a:t>
            </a:r>
            <a:r>
              <a:rPr lang="en-IN" dirty="0" err="1">
                <a:latin typeface="Times New Roman" panose="02020603050405020304" pitchFamily="18" charset="0"/>
                <a:cs typeface="Times New Roman" panose="02020603050405020304" pitchFamily="18" charset="0"/>
              </a:rPr>
              <a:t>iyo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Jarmalka</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description: Hel </a:t>
            </a:r>
            <a:r>
              <a:rPr lang="en-IN" dirty="0" err="1">
                <a:latin typeface="Times New Roman" panose="02020603050405020304" pitchFamily="18" charset="0"/>
                <a:cs typeface="Times New Roman" panose="02020603050405020304" pitchFamily="18" charset="0"/>
              </a:rPr>
              <a:t>tirikoobka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masiibooyinka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fatahaada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ee</a:t>
            </a:r>
            <a:r>
              <a:rPr lang="en-IN" dirty="0">
                <a:latin typeface="Times New Roman" panose="02020603050405020304" pitchFamily="18" charset="0"/>
                <a:cs typeface="Times New Roman" panose="02020603050405020304" pitchFamily="18" charset="0"/>
              </a:rPr>
              <a:t> Holland </a:t>
            </a:r>
            <a:r>
              <a:rPr lang="en-IN" dirty="0" err="1">
                <a:latin typeface="Times New Roman" panose="02020603050405020304" pitchFamily="18" charset="0"/>
                <a:cs typeface="Times New Roman" panose="02020603050405020304" pitchFamily="18" charset="0"/>
              </a:rPr>
              <a:t>iyo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Jarmalka</a:t>
            </a:r>
            <a:r>
              <a:rPr lang="en-IN" dirty="0">
                <a:latin typeface="Times New Roman" panose="02020603050405020304" pitchFamily="18" charset="0"/>
                <a:cs typeface="Times New Roman" panose="02020603050405020304" pitchFamily="18" charset="0"/>
              </a:rPr>
              <a:t> 1995.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85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1471-CC4F-07DF-D084-4F347716CA4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Tokenization</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330BB11-FF15-1AD1-3FDC-6CC5A2BAEB81}"/>
              </a:ext>
            </a:extLst>
          </p:cNvPr>
          <p:cNvPicPr>
            <a:picLocks noGrp="1" noChangeAspect="1"/>
          </p:cNvPicPr>
          <p:nvPr>
            <p:ph idx="1"/>
          </p:nvPr>
        </p:nvPicPr>
        <p:blipFill>
          <a:blip r:embed="rId2"/>
          <a:stretch>
            <a:fillRect/>
          </a:stretch>
        </p:blipFill>
        <p:spPr>
          <a:xfrm>
            <a:off x="1066800" y="3866401"/>
            <a:ext cx="10058400" cy="2131760"/>
          </a:xfrm>
        </p:spPr>
      </p:pic>
      <p:sp>
        <p:nvSpPr>
          <p:cNvPr id="6" name="TextBox 5">
            <a:extLst>
              <a:ext uri="{FF2B5EF4-FFF2-40B4-BE49-F238E27FC236}">
                <a16:creationId xmlns:a16="http://schemas.microsoft.com/office/drawing/2014/main" id="{BC23138E-8743-D3E1-44D4-B6C7D50768E9}"/>
              </a:ext>
            </a:extLst>
          </p:cNvPr>
          <p:cNvSpPr txBox="1"/>
          <p:nvPr/>
        </p:nvSpPr>
        <p:spPr>
          <a:xfrm>
            <a:off x="1197204" y="1923068"/>
            <a:ext cx="1005840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Query Parsing: Reads queries from a file, extracting `</a:t>
            </a:r>
            <a:r>
              <a:rPr lang="en-IN" sz="2400" dirty="0" err="1">
                <a:latin typeface="Times New Roman" panose="02020603050405020304" pitchFamily="18" charset="0"/>
                <a:cs typeface="Times New Roman" panose="02020603050405020304" pitchFamily="18" charset="0"/>
              </a:rPr>
              <a:t>query_id</a:t>
            </a:r>
            <a:r>
              <a:rPr lang="en-IN" sz="2400" dirty="0">
                <a:latin typeface="Times New Roman" panose="02020603050405020304" pitchFamily="18" charset="0"/>
                <a:cs typeface="Times New Roman" panose="02020603050405020304" pitchFamily="18" charset="0"/>
              </a:rPr>
              <a:t>`, `title`, and `description`.</a:t>
            </a:r>
          </a:p>
          <a:p>
            <a:r>
              <a:rPr lang="en-IN" sz="2400" dirty="0">
                <a:latin typeface="Times New Roman" panose="02020603050405020304" pitchFamily="18" charset="0"/>
                <a:cs typeface="Times New Roman" panose="02020603050405020304" pitchFamily="18" charset="0"/>
              </a:rPr>
              <a:t>Tokenization: Combines title and description, tokenizes the text, and stores all tokens globally.</a:t>
            </a:r>
          </a:p>
        </p:txBody>
      </p:sp>
    </p:spTree>
    <p:extLst>
      <p:ext uri="{BB962C8B-B14F-4D97-AF65-F5344CB8AC3E}">
        <p14:creationId xmlns:p14="http://schemas.microsoft.com/office/powerpoint/2010/main" val="17400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4C70-47F4-9684-E52C-64E1D20C0B39}"/>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Stop word removal</a:t>
            </a:r>
            <a:endParaRPr lang="en-IN" b="1"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99A16456-0A0E-3ACE-6987-068EEE733819}"/>
              </a:ext>
            </a:extLst>
          </p:cNvPr>
          <p:cNvPicPr>
            <a:picLocks noGrp="1" noChangeAspect="1"/>
          </p:cNvPicPr>
          <p:nvPr>
            <p:ph idx="1"/>
          </p:nvPr>
        </p:nvPicPr>
        <p:blipFill>
          <a:blip r:embed="rId2"/>
          <a:stretch>
            <a:fillRect/>
          </a:stretch>
        </p:blipFill>
        <p:spPr>
          <a:xfrm>
            <a:off x="1187777" y="3290251"/>
            <a:ext cx="10058400" cy="2205136"/>
          </a:xfrm>
        </p:spPr>
      </p:pic>
      <p:sp>
        <p:nvSpPr>
          <p:cNvPr id="10" name="TextBox 9">
            <a:extLst>
              <a:ext uri="{FF2B5EF4-FFF2-40B4-BE49-F238E27FC236}">
                <a16:creationId xmlns:a16="http://schemas.microsoft.com/office/drawing/2014/main" id="{C9E1F5FC-4572-C5E1-7DCA-1846AF6A6788}"/>
              </a:ext>
            </a:extLst>
          </p:cNvPr>
          <p:cNvSpPr txBox="1"/>
          <p:nvPr/>
        </p:nvSpPr>
        <p:spPr>
          <a:xfrm>
            <a:off x="1187777" y="1913641"/>
            <a:ext cx="9737889"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Filters out specified stop words from the tokens and prints the remaining words for each query.</a:t>
            </a:r>
          </a:p>
          <a:p>
            <a:r>
              <a:rPr lang="en-IN" sz="2400" dirty="0" err="1">
                <a:latin typeface="Times New Roman" panose="02020603050405020304" pitchFamily="18" charset="0"/>
                <a:cs typeface="Times New Roman" panose="02020603050405020304" pitchFamily="18" charset="0"/>
              </a:rPr>
              <a:t>stop_words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ee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soo</a:t>
            </a:r>
            <a:r>
              <a:rPr lang="en-IN" sz="2400" dirty="0">
                <a:latin typeface="Times New Roman" panose="02020603050405020304" pitchFamily="18" charset="0"/>
                <a:cs typeface="Times New Roman" panose="02020603050405020304" pitchFamily="18" charset="0"/>
              </a:rPr>
              <a:t>', 'ka', '</a:t>
            </a:r>
            <a:r>
              <a:rPr lang="en-IN" sz="2400" dirty="0" err="1">
                <a:latin typeface="Times New Roman" panose="02020603050405020304" pitchFamily="18" charset="0"/>
                <a:cs typeface="Times New Roman" panose="02020603050405020304" pitchFamily="18" charset="0"/>
              </a:rPr>
              <a:t>wa</a:t>
            </a:r>
            <a:r>
              <a:rPr lang="en-IN" sz="2400" dirty="0">
                <a:latin typeface="Times New Roman" panose="02020603050405020304" pitchFamily="18" charset="0"/>
                <a:cs typeface="Times New Roman" panose="02020603050405020304" pitchFamily="18" charset="0"/>
              </a:rPr>
              <a:t>', 'la' }</a:t>
            </a:r>
          </a:p>
        </p:txBody>
      </p:sp>
    </p:spTree>
    <p:extLst>
      <p:ext uri="{BB962C8B-B14F-4D97-AF65-F5344CB8AC3E}">
        <p14:creationId xmlns:p14="http://schemas.microsoft.com/office/powerpoint/2010/main" val="356819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3F4-61F5-404F-2D31-4DCB5554E68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Inverted Index</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D3DDFA1-9CC5-18F7-300C-03DAE298CC84}"/>
              </a:ext>
            </a:extLst>
          </p:cNvPr>
          <p:cNvPicPr>
            <a:picLocks noGrp="1" noChangeAspect="1"/>
          </p:cNvPicPr>
          <p:nvPr>
            <p:ph idx="1"/>
          </p:nvPr>
        </p:nvPicPr>
        <p:blipFill>
          <a:blip r:embed="rId2"/>
          <a:stretch>
            <a:fillRect/>
          </a:stretch>
        </p:blipFill>
        <p:spPr>
          <a:xfrm>
            <a:off x="1097280" y="2268506"/>
            <a:ext cx="6649378" cy="3743847"/>
          </a:xfrm>
        </p:spPr>
      </p:pic>
      <p:sp>
        <p:nvSpPr>
          <p:cNvPr id="6" name="TextBox 5">
            <a:extLst>
              <a:ext uri="{FF2B5EF4-FFF2-40B4-BE49-F238E27FC236}">
                <a16:creationId xmlns:a16="http://schemas.microsoft.com/office/drawing/2014/main" id="{ADFE0F6B-427E-2801-D313-82CE2FD38BE7}"/>
              </a:ext>
            </a:extLst>
          </p:cNvPr>
          <p:cNvSpPr txBox="1"/>
          <p:nvPr/>
        </p:nvSpPr>
        <p:spPr>
          <a:xfrm>
            <a:off x="8041064" y="2130458"/>
            <a:ext cx="3742441" cy="3108543"/>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Builds an inverted index where each unique token is mapped to the query IDs that contain it, and then prints the index.</a:t>
            </a:r>
          </a:p>
        </p:txBody>
      </p:sp>
    </p:spTree>
    <p:extLst>
      <p:ext uri="{BB962C8B-B14F-4D97-AF65-F5344CB8AC3E}">
        <p14:creationId xmlns:p14="http://schemas.microsoft.com/office/powerpoint/2010/main" val="311553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B434-3214-3DE3-BA94-4A9F59F7D57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Positional Indexing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5E64D6-3290-E035-1DAA-F3B1103B628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Constructs a nested dictionary (inverted index) that maps each token to its corresponding `</a:t>
            </a:r>
            <a:r>
              <a:rPr lang="en-IN" dirty="0" err="1">
                <a:latin typeface="Times New Roman" panose="02020603050405020304" pitchFamily="18" charset="0"/>
                <a:cs typeface="Times New Roman" panose="02020603050405020304" pitchFamily="18" charset="0"/>
              </a:rPr>
              <a:t>query_id</a:t>
            </a:r>
            <a:r>
              <a:rPr lang="en-IN" dirty="0">
                <a:latin typeface="Times New Roman" panose="02020603050405020304" pitchFamily="18" charset="0"/>
                <a:cs typeface="Times New Roman" panose="02020603050405020304" pitchFamily="18" charset="0"/>
              </a:rPr>
              <a:t>` and the positions of the token within the text (using a 1-based index) and displays the inverted index, showing each token along with the `</a:t>
            </a:r>
            <a:r>
              <a:rPr lang="en-IN" dirty="0" err="1">
                <a:latin typeface="Times New Roman" panose="02020603050405020304" pitchFamily="18" charset="0"/>
                <a:cs typeface="Times New Roman" panose="02020603050405020304" pitchFamily="18" charset="0"/>
              </a:rPr>
              <a:t>query_id`s</a:t>
            </a:r>
            <a:r>
              <a:rPr lang="en-IN" dirty="0">
                <a:latin typeface="Times New Roman" panose="02020603050405020304" pitchFamily="18" charset="0"/>
                <a:cs typeface="Times New Roman" panose="02020603050405020304" pitchFamily="18" charset="0"/>
              </a:rPr>
              <a:t> and their respective positions, facilitating easy retrieval of token occurrences across different queries.</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249BE1-DB8A-2851-5CA4-628CA48DD32D}"/>
              </a:ext>
            </a:extLst>
          </p:cNvPr>
          <p:cNvPicPr>
            <a:picLocks noChangeAspect="1"/>
          </p:cNvPicPr>
          <p:nvPr/>
        </p:nvPicPr>
        <p:blipFill>
          <a:blip r:embed="rId2"/>
          <a:stretch>
            <a:fillRect/>
          </a:stretch>
        </p:blipFill>
        <p:spPr>
          <a:xfrm>
            <a:off x="1097281" y="3220538"/>
            <a:ext cx="10771066" cy="2756930"/>
          </a:xfrm>
          <a:prstGeom prst="rect">
            <a:avLst/>
          </a:prstGeom>
        </p:spPr>
      </p:pic>
    </p:spTree>
    <p:extLst>
      <p:ext uri="{BB962C8B-B14F-4D97-AF65-F5344CB8AC3E}">
        <p14:creationId xmlns:p14="http://schemas.microsoft.com/office/powerpoint/2010/main" val="340761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D17C-DD75-6ED2-76D5-3D887DEFAD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Tri Grams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62C1CBF-0391-5E08-C35E-FF227595EA0B}"/>
              </a:ext>
            </a:extLst>
          </p:cNvPr>
          <p:cNvPicPr>
            <a:picLocks noGrp="1" noChangeAspect="1"/>
          </p:cNvPicPr>
          <p:nvPr>
            <p:ph idx="1"/>
          </p:nvPr>
        </p:nvPicPr>
        <p:blipFill>
          <a:blip r:embed="rId2"/>
          <a:stretch>
            <a:fillRect/>
          </a:stretch>
        </p:blipFill>
        <p:spPr>
          <a:xfrm>
            <a:off x="1096963" y="3317726"/>
            <a:ext cx="10058400" cy="1079798"/>
          </a:xfrm>
        </p:spPr>
      </p:pic>
      <p:sp>
        <p:nvSpPr>
          <p:cNvPr id="7" name="TextBox 6">
            <a:extLst>
              <a:ext uri="{FF2B5EF4-FFF2-40B4-BE49-F238E27FC236}">
                <a16:creationId xmlns:a16="http://schemas.microsoft.com/office/drawing/2014/main" id="{C31B6BD2-3FF0-7859-1757-48056A24AA73}"/>
              </a:ext>
            </a:extLst>
          </p:cNvPr>
          <p:cNvSpPr txBox="1"/>
          <p:nvPr/>
        </p:nvSpPr>
        <p:spPr>
          <a:xfrm>
            <a:off x="1097280" y="2497331"/>
            <a:ext cx="8274377" cy="132343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3-grams (trigrams) to find the most similar word to a misspelled input by comparing its trigrams with trigrams of other tokens. It computes the similarity between two words based on common trigrams and suggests a correction for the misspelled word based on the highest similarity. </a:t>
            </a:r>
          </a:p>
        </p:txBody>
      </p:sp>
    </p:spTree>
    <p:extLst>
      <p:ext uri="{BB962C8B-B14F-4D97-AF65-F5344CB8AC3E}">
        <p14:creationId xmlns:p14="http://schemas.microsoft.com/office/powerpoint/2010/main" val="385271708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124</TotalTime>
  <Words>846</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19CSE454 - Information Retrieval Case study  Title: Simulating CLIR Translation Resource Scarcity using High-resource Languages - Dataset - ICTIR - October 2019</vt:lpstr>
      <vt:lpstr>Introduction</vt:lpstr>
      <vt:lpstr>Objectives</vt:lpstr>
      <vt:lpstr>Dataset</vt:lpstr>
      <vt:lpstr>Tokenization</vt:lpstr>
      <vt:lpstr>Stop word removal</vt:lpstr>
      <vt:lpstr>Inverted Index</vt:lpstr>
      <vt:lpstr>Positional Indexing</vt:lpstr>
      <vt:lpstr>Tri Grams</vt:lpstr>
      <vt:lpstr>Soundex Algorithm</vt:lpstr>
      <vt:lpstr>Misspelled word using Edit distance</vt:lpstr>
      <vt:lpstr>Block sort-based Indexing</vt:lpstr>
      <vt:lpstr>Single pass in memory indexing</vt:lpstr>
      <vt:lpstr>Comparison between BSBI AND SPIMI</vt:lpstr>
      <vt:lpstr>Map</vt:lpstr>
      <vt:lpstr>Reduce</vt:lpstr>
      <vt:lpstr>Implementation of TF-IDF Ranking</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Srivani Jayanthi</dc:creator>
  <cp:lastModifiedBy>Srivani Jayanthi</cp:lastModifiedBy>
  <cp:revision>15</cp:revision>
  <dcterms:created xsi:type="dcterms:W3CDTF">2024-10-07T17:42:51Z</dcterms:created>
  <dcterms:modified xsi:type="dcterms:W3CDTF">2024-12-20T05:47:19Z</dcterms:modified>
</cp:coreProperties>
</file>