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SemiBol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SemiBold-italic.fntdata"/><Relationship Id="rId14" Type="http://schemas.openxmlformats.org/officeDocument/2006/relationships/font" Target="fonts/MontserratSemiBold-bold.fntdata"/><Relationship Id="rId16"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d886c7e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d886c7e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4dd886c7e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4dd886c7e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4dd886c7e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4dd886c7e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4dd886c7e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4dd886c7e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4dd886c7e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4dd886c7e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4dd886c7e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4dd886c7e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40500" y="2821450"/>
            <a:ext cx="5580300" cy="17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500">
                <a:solidFill>
                  <a:srgbClr val="00FFFF"/>
                </a:solidFill>
                <a:latin typeface="Montserrat SemiBold"/>
                <a:ea typeface="Montserrat SemiBold"/>
                <a:cs typeface="Montserrat SemiBold"/>
                <a:sym typeface="Montserrat SemiBold"/>
              </a:rPr>
              <a:t>Future Sales Prediction</a:t>
            </a:r>
            <a:endParaRPr sz="4500">
              <a:solidFill>
                <a:srgbClr val="00FFFF"/>
              </a:solidFill>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7055775" y="3525750"/>
            <a:ext cx="1814100" cy="1355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1310">
                <a:solidFill>
                  <a:schemeClr val="accent1"/>
                </a:solidFill>
                <a:latin typeface="Times New Roman"/>
                <a:ea typeface="Times New Roman"/>
                <a:cs typeface="Times New Roman"/>
                <a:sym typeface="Times New Roman"/>
              </a:rPr>
              <a:t>Done by,</a:t>
            </a:r>
            <a:endParaRPr sz="1310">
              <a:solidFill>
                <a:schemeClr val="accent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t/>
            </a:r>
            <a:endParaRPr sz="131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770"/>
              <a:buNone/>
            </a:pPr>
            <a:r>
              <a:rPr lang="en" sz="1310">
                <a:solidFill>
                  <a:schemeClr val="accent1"/>
                </a:solidFill>
                <a:latin typeface="Times New Roman"/>
                <a:ea typeface="Times New Roman"/>
                <a:cs typeface="Times New Roman"/>
                <a:sym typeface="Times New Roman"/>
              </a:rPr>
              <a:t>Prithiv Raaj N</a:t>
            </a:r>
            <a:endParaRPr sz="131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770"/>
              <a:buNone/>
            </a:pPr>
            <a:r>
              <a:rPr lang="en" sz="1310">
                <a:solidFill>
                  <a:schemeClr val="accent1"/>
                </a:solidFill>
                <a:latin typeface="Times New Roman"/>
                <a:ea typeface="Times New Roman"/>
                <a:cs typeface="Times New Roman"/>
                <a:sym typeface="Times New Roman"/>
              </a:rPr>
              <a:t>Sri Tarunika G.P</a:t>
            </a:r>
            <a:endParaRPr sz="131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770"/>
              <a:buNone/>
            </a:pPr>
            <a:r>
              <a:rPr lang="en" sz="1310">
                <a:solidFill>
                  <a:schemeClr val="accent1"/>
                </a:solidFill>
                <a:latin typeface="Times New Roman"/>
                <a:ea typeface="Times New Roman"/>
                <a:cs typeface="Times New Roman"/>
                <a:sym typeface="Times New Roman"/>
              </a:rPr>
              <a:t>Sahana A.V</a:t>
            </a:r>
            <a:endParaRPr sz="131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SzPts val="770"/>
              <a:buNone/>
            </a:pPr>
            <a:r>
              <a:rPr lang="en" sz="1310">
                <a:solidFill>
                  <a:schemeClr val="accent1"/>
                </a:solidFill>
                <a:latin typeface="Times New Roman"/>
                <a:ea typeface="Times New Roman"/>
                <a:cs typeface="Times New Roman"/>
                <a:sym typeface="Times New Roman"/>
              </a:rPr>
              <a:t>Srivardhini S</a:t>
            </a:r>
            <a:endParaRPr sz="1310">
              <a:solidFill>
                <a:schemeClr val="accent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440500" y="205775"/>
            <a:ext cx="8162601" cy="252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solidFill>
                  <a:srgbClr val="00FFFF"/>
                </a:solidFill>
                <a:latin typeface="Times New Roman"/>
                <a:ea typeface="Times New Roman"/>
                <a:cs typeface="Times New Roman"/>
                <a:sym typeface="Times New Roman"/>
              </a:rPr>
              <a:t>Problem Statement</a:t>
            </a:r>
            <a:endParaRPr b="1" sz="3220">
              <a:solidFill>
                <a:srgbClr val="00FFFF"/>
              </a:solidFill>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2350">
                <a:solidFill>
                  <a:srgbClr val="FFFFFF"/>
                </a:solidFill>
              </a:rPr>
              <a:t> </a:t>
            </a:r>
            <a:endParaRPr sz="2350">
              <a:solidFill>
                <a:srgbClr val="FFFFFF"/>
              </a:solidFill>
              <a:highlight>
                <a:schemeClr val="accent1"/>
              </a:highlight>
            </a:endParaRPr>
          </a:p>
          <a:p>
            <a:pPr indent="0" lvl="0" marL="0" rtl="0" algn="just">
              <a:spcBef>
                <a:spcPts val="1200"/>
              </a:spcBef>
              <a:spcAft>
                <a:spcPts val="1200"/>
              </a:spcAft>
              <a:buNone/>
            </a:pPr>
            <a:r>
              <a:rPr lang="en" sz="2350">
                <a:solidFill>
                  <a:schemeClr val="accent1"/>
                </a:solidFill>
              </a:rPr>
              <a:t>The problem is to develop a predictive model that uses historical sales data to forecast future sales for a retail company. The objective is to create a tool that enables the company to optimize inventory management and make informed business decisions based on data driven sales predictions. This project involves data preprocessing, feature engineering, model selection, training, and evaluation.</a:t>
            </a:r>
            <a:endParaRPr sz="31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rgbClr val="00FFFF"/>
                </a:solidFill>
                <a:latin typeface="Times New Roman"/>
                <a:ea typeface="Times New Roman"/>
                <a:cs typeface="Times New Roman"/>
                <a:sym typeface="Times New Roman"/>
              </a:rPr>
              <a:t>Problem D</a:t>
            </a:r>
            <a:r>
              <a:rPr lang="en" sz="3220">
                <a:solidFill>
                  <a:srgbClr val="00FFFF"/>
                </a:solidFill>
                <a:latin typeface="Times New Roman"/>
                <a:ea typeface="Times New Roman"/>
                <a:cs typeface="Times New Roman"/>
                <a:sym typeface="Times New Roman"/>
              </a:rPr>
              <a:t>efinition</a:t>
            </a:r>
            <a:endParaRPr sz="3220">
              <a:solidFill>
                <a:srgbClr val="00FFFF"/>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solidFill>
                  <a:schemeClr val="accent1"/>
                </a:solidFill>
                <a:latin typeface="Times New Roman"/>
                <a:ea typeface="Times New Roman"/>
                <a:cs typeface="Times New Roman"/>
                <a:sym typeface="Times New Roman"/>
              </a:rPr>
              <a:t>Developing a predictive model using historical sales data to accurately forecast future sales for a retail company. The objective is to optimize inventory management and enable data-driven decision-making, encompassing data preprocessing, feature engineering, model selection, training, and evaluation for enhanced competitiveness and efficiency in the retail industry.</a:t>
            </a:r>
            <a:endParaRPr sz="260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solidFill>
                  <a:srgbClr val="00FFFF"/>
                </a:solidFill>
                <a:latin typeface="Times New Roman"/>
                <a:ea typeface="Times New Roman"/>
                <a:cs typeface="Times New Roman"/>
                <a:sym typeface="Times New Roman"/>
              </a:rPr>
              <a:t>Introduction</a:t>
            </a:r>
            <a:endParaRPr sz="3620">
              <a:solidFill>
                <a:srgbClr val="00FFFF"/>
              </a:solidFill>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050">
              <a:solidFill>
                <a:schemeClr val="accent1"/>
              </a:solidFill>
            </a:endParaRPr>
          </a:p>
          <a:p>
            <a:pPr indent="0" lvl="0" marL="0" rtl="0" algn="just">
              <a:spcBef>
                <a:spcPts val="1200"/>
              </a:spcBef>
              <a:spcAft>
                <a:spcPts val="1200"/>
              </a:spcAft>
              <a:buNone/>
            </a:pPr>
            <a:r>
              <a:rPr lang="en" sz="2050">
                <a:solidFill>
                  <a:schemeClr val="accent1"/>
                </a:solidFill>
              </a:rPr>
              <a:t>The challenge at hand involves building a predictive model that utilizes historical sales data to forecast future sales for a retail company. The ultimate goal is to develop a valuable tool that empowers the company to optimize inventory management and make data-driven business decisions. This project encompasses critical tasks such as data preprocessing, feature engineering, model selection, training, and evaluation, all geared towards enhancing the company's operational efficiency and competitiveness in the retail industry.</a:t>
            </a:r>
            <a:endParaRPr sz="145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239025"/>
            <a:ext cx="8520600" cy="5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0FFFF"/>
                </a:solidFill>
                <a:latin typeface="Times New Roman"/>
                <a:ea typeface="Times New Roman"/>
                <a:cs typeface="Times New Roman"/>
                <a:sym typeface="Times New Roman"/>
              </a:rPr>
              <a:t>Analysis Approach </a:t>
            </a:r>
            <a:endParaRPr sz="3020">
              <a:solidFill>
                <a:srgbClr val="00FFFF"/>
              </a:solidFill>
              <a:latin typeface="Times New Roman"/>
              <a:ea typeface="Times New Roman"/>
              <a:cs typeface="Times New Roman"/>
              <a:sym typeface="Times New Roman"/>
            </a:endParaRPr>
          </a:p>
        </p:txBody>
      </p:sp>
      <p:sp>
        <p:nvSpPr>
          <p:cNvPr id="80" name="Google Shape;80;p17"/>
          <p:cNvSpPr txBox="1"/>
          <p:nvPr>
            <p:ph idx="1" type="body"/>
          </p:nvPr>
        </p:nvSpPr>
        <p:spPr>
          <a:xfrm>
            <a:off x="311700" y="943325"/>
            <a:ext cx="8520600" cy="401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Data Collection and Exploration </a:t>
            </a:r>
            <a:r>
              <a:rPr lang="en" sz="14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Explore the data to gain insights into its characteristics. Perform data visualization and statistical analysis to identify trends, patterns, and outliers</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Data Preprocessing</a:t>
            </a:r>
            <a:r>
              <a:rPr b="1" lang="en" sz="13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Clean the data by addressing missing values, duplicates, and outliers. This step is essential to ensure data quality</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Feature Engineering</a:t>
            </a:r>
            <a:r>
              <a:rPr lang="en" sz="1400" u="sng">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Create new features or extract relevant information from the data that could improve forecasting accuracy. This might involve lag features, rolling statistics, or seasonal indicators.</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Data Splitting</a:t>
            </a:r>
            <a:r>
              <a:rPr lang="en" sz="1400" u="sng">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Divide the dataset into training, validation, and test sets. The training set is used to train the model, the validation set helps tune hyperparameters, and the test set evaluates the final model's performance</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Model Selection</a:t>
            </a:r>
            <a:r>
              <a:rPr lang="en" sz="1400">
                <a:solidFill>
                  <a:schemeClr val="dk1"/>
                </a:solidFill>
                <a:latin typeface="Times New Roman"/>
                <a:ea typeface="Times New Roman"/>
                <a:cs typeface="Times New Roman"/>
                <a:sym typeface="Times New Roman"/>
              </a:rPr>
              <a:t> :  </a:t>
            </a:r>
            <a:r>
              <a:rPr lang="en" sz="1100">
                <a:solidFill>
                  <a:schemeClr val="dk1"/>
                </a:solidFill>
                <a:latin typeface="Times New Roman"/>
                <a:ea typeface="Times New Roman"/>
                <a:cs typeface="Times New Roman"/>
                <a:sym typeface="Times New Roman"/>
              </a:rPr>
              <a:t>C</a:t>
            </a:r>
            <a:r>
              <a:rPr lang="en" sz="1300">
                <a:solidFill>
                  <a:schemeClr val="dk1"/>
                </a:solidFill>
                <a:latin typeface="Times New Roman"/>
                <a:ea typeface="Times New Roman"/>
                <a:cs typeface="Times New Roman"/>
                <a:sym typeface="Times New Roman"/>
              </a:rPr>
              <a:t>hoose appropriate forecasting models. Time series forecasting models like ARIMA, Exponential Smoothing, or machine learning models like XGBoost, Random Forest, or LSTM (for deep learning) are common choices.</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Model Training</a:t>
            </a:r>
            <a:r>
              <a:rPr lang="en" sz="1400">
                <a:solidFill>
                  <a:schemeClr val="dk1"/>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Train the selected models using the training data. Tune hyperparameters as needed using the validation set to improve model performance</a:t>
            </a:r>
            <a:endParaRPr sz="16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b="1" lang="en" sz="1300" u="sng">
                <a:solidFill>
                  <a:schemeClr val="dk1"/>
                </a:solidFill>
                <a:latin typeface="Times New Roman"/>
                <a:ea typeface="Times New Roman"/>
                <a:cs typeface="Times New Roman"/>
                <a:sym typeface="Times New Roman"/>
              </a:rPr>
              <a:t>Model Evaluation</a:t>
            </a:r>
            <a:r>
              <a:rPr lang="en" sz="1400">
                <a:solidFill>
                  <a:schemeClr val="dk1"/>
                </a:solidFill>
                <a:latin typeface="Times New Roman"/>
                <a:ea typeface="Times New Roman"/>
                <a:cs typeface="Times New Roman"/>
                <a:sym typeface="Times New Roman"/>
              </a:rPr>
              <a:t> :  </a:t>
            </a:r>
            <a:r>
              <a:rPr lang="en" sz="1300">
                <a:solidFill>
                  <a:schemeClr val="dk1"/>
                </a:solidFill>
                <a:latin typeface="Times New Roman"/>
                <a:ea typeface="Times New Roman"/>
                <a:cs typeface="Times New Roman"/>
                <a:sym typeface="Times New Roman"/>
              </a:rPr>
              <a:t>Evaluate the models using appropriate evaluation metrics such as Mean Absolute Error (MAE), Root Mean Square Error (RMSE), or others depending on business requirements. </a:t>
            </a:r>
            <a:endParaRPr sz="1500">
              <a:solidFill>
                <a:schemeClr val="accen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solidFill>
                  <a:srgbClr val="00FFFF"/>
                </a:solidFill>
                <a:latin typeface="Times New Roman"/>
                <a:ea typeface="Times New Roman"/>
                <a:cs typeface="Times New Roman"/>
                <a:sym typeface="Times New Roman"/>
              </a:rPr>
              <a:t>WorkFlow</a:t>
            </a:r>
            <a:endParaRPr sz="3420">
              <a:solidFill>
                <a:srgbClr val="00FFFF"/>
              </a:solidFill>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56000" y="1613499"/>
            <a:ext cx="8576301" cy="264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91" name="Shape 91"/>
        <p:cNvGrpSpPr/>
        <p:nvPr/>
      </p:nvGrpSpPr>
      <p:grpSpPr>
        <a:xfrm>
          <a:off x="0" y="0"/>
          <a:ext cx="0" cy="0"/>
          <a:chOff x="0" y="0"/>
          <a:chExt cx="0" cy="0"/>
        </a:xfrm>
      </p:grpSpPr>
      <p:sp>
        <p:nvSpPr>
          <p:cNvPr id="92" name="Google Shape;92;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93" name="Google Shape;93;p19"/>
          <p:cNvSpPr/>
          <p:nvPr/>
        </p:nvSpPr>
        <p:spPr>
          <a:xfrm>
            <a:off x="7760075" y="2710500"/>
            <a:ext cx="2038200" cy="2433000"/>
          </a:xfrm>
          <a:prstGeom prst="flowChartDelay">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