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g1maLLqIrOmv+Ahj6wcSQzn/JB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676275" y="322025"/>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txBox="1">
            <a:spLocks noGrp="1"/>
          </p:cNvSpPr>
          <p:nvPr>
            <p:ph type="ctrTitle"/>
          </p:nvPr>
        </p:nvSpPr>
        <p:spPr>
          <a:xfrm flipH="1">
            <a:off x="-25" y="2405875"/>
            <a:ext cx="12192000" cy="555300"/>
          </a:xfrm>
          <a:prstGeom prst="rect">
            <a:avLst/>
          </a:prstGeom>
          <a:noFill/>
          <a:ln>
            <a:noFill/>
          </a:ln>
        </p:spPr>
        <p:txBody>
          <a:bodyPr spcFirstLastPara="1" wrap="square" lIns="0" tIns="16500" rIns="0" bIns="0" anchor="t" anchorCtr="0">
            <a:spAutoFit/>
          </a:bodyPr>
          <a:lstStyle/>
          <a:p>
            <a:pPr marL="914400" lvl="0" indent="0" algn="l" rtl="0">
              <a:lnSpc>
                <a:spcPct val="100000"/>
              </a:lnSpc>
              <a:spcBef>
                <a:spcPts val="0"/>
              </a:spcBef>
              <a:spcAft>
                <a:spcPts val="0"/>
              </a:spcAft>
              <a:buNone/>
            </a:pPr>
            <a:r>
              <a:rPr lang="en-US" sz="3500" b="1">
                <a:latin typeface="Times New Roman"/>
                <a:ea typeface="Times New Roman"/>
                <a:cs typeface="Times New Roman"/>
                <a:sym typeface="Times New Roman"/>
              </a:rPr>
              <a:t>PHARMACEUTICAL CHATBOT USING GEN AI </a:t>
            </a:r>
            <a:endParaRPr sz="3500" b="1">
              <a:latin typeface="Times New Roman"/>
              <a:ea typeface="Times New Roman"/>
              <a:cs typeface="Times New Roman"/>
              <a:sym typeface="Times New Roman"/>
            </a:endParaRPr>
          </a:p>
        </p:txBody>
      </p:sp>
      <p:pic>
        <p:nvPicPr>
          <p:cNvPr id="57" name="Google Shape;57;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58" name="Google Shape;58;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59" name="Google Shape;59;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0" name="Google Shape;60;p1"/>
          <p:cNvSpPr txBox="1"/>
          <p:nvPr/>
        </p:nvSpPr>
        <p:spPr>
          <a:xfrm>
            <a:off x="3573050" y="3403950"/>
            <a:ext cx="5120100" cy="21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latin typeface="Times New Roman"/>
                <a:ea typeface="Times New Roman"/>
                <a:cs typeface="Times New Roman"/>
                <a:sym typeface="Times New Roman"/>
              </a:rPr>
              <a:t>NAME: Srivardhini S.B</a:t>
            </a:r>
            <a:endParaRPr sz="3000" dirty="0">
              <a:latin typeface="Times New Roman"/>
              <a:ea typeface="Times New Roman"/>
              <a:cs typeface="Times New Roman"/>
              <a:sym typeface="Times New Roman"/>
            </a:endParaRPr>
          </a:p>
          <a:p>
            <a:pPr marL="0" lvl="0" indent="0" algn="l" rtl="0">
              <a:spcBef>
                <a:spcPts val="0"/>
              </a:spcBef>
              <a:spcAft>
                <a:spcPts val="0"/>
              </a:spcAft>
              <a:buNone/>
            </a:pPr>
            <a:r>
              <a:rPr lang="en-US" sz="3000" dirty="0">
                <a:latin typeface="Times New Roman"/>
                <a:ea typeface="Times New Roman"/>
                <a:cs typeface="Times New Roman"/>
                <a:sym typeface="Times New Roman"/>
              </a:rPr>
              <a:t>NM_ID: au711721243110</a:t>
            </a:r>
            <a:endParaRPr sz="3000" dirty="0">
              <a:latin typeface="Times New Roman"/>
              <a:ea typeface="Times New Roman"/>
              <a:cs typeface="Times New Roman"/>
              <a:sym typeface="Times New Roman"/>
            </a:endParaRPr>
          </a:p>
          <a:p>
            <a:pPr marL="12700" lvl="0" indent="0" algn="l" rtl="0">
              <a:lnSpc>
                <a:spcPct val="115000"/>
              </a:lnSpc>
              <a:spcBef>
                <a:spcPts val="100"/>
              </a:spcBef>
              <a:spcAft>
                <a:spcPts val="0"/>
              </a:spcAft>
              <a:buClr>
                <a:schemeClr val="dk1"/>
              </a:buClr>
              <a:buSzPts val="1100"/>
              <a:buFont typeface="Arial"/>
              <a:buNone/>
            </a:pPr>
            <a:r>
              <a:rPr lang="en-US" sz="3000" dirty="0" err="1">
                <a:solidFill>
                  <a:schemeClr val="dk1"/>
                </a:solidFill>
                <a:latin typeface="Times New Roman"/>
                <a:ea typeface="Times New Roman"/>
                <a:cs typeface="Times New Roman"/>
                <a:sym typeface="Times New Roman"/>
              </a:rPr>
              <a:t>KGiSL</a:t>
            </a:r>
            <a:r>
              <a:rPr lang="en-US" sz="3000" dirty="0">
                <a:solidFill>
                  <a:schemeClr val="dk1"/>
                </a:solidFill>
                <a:latin typeface="Times New Roman"/>
                <a:ea typeface="Times New Roman"/>
                <a:cs typeface="Times New Roman"/>
                <a:sym typeface="Times New Roman"/>
              </a:rPr>
              <a:t> Institute Of Technology</a:t>
            </a:r>
            <a:endParaRPr sz="3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000" dirty="0">
              <a:latin typeface="Times New Roman"/>
              <a:ea typeface="Times New Roman"/>
              <a:cs typeface="Times New Roman"/>
              <a:sym typeface="Times New Roman"/>
            </a:endParaRPr>
          </a:p>
          <a:p>
            <a:pPr marL="0" lvl="0" indent="0" algn="l" rtl="0">
              <a:spcBef>
                <a:spcPts val="0"/>
              </a:spcBef>
              <a:spcAft>
                <a:spcPts val="0"/>
              </a:spcAft>
              <a:buNone/>
            </a:pPr>
            <a:endParaRPr sz="30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76" name="Google Shape;176;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77" name="Google Shape;177;p10"/>
          <p:cNvSpPr txBox="1">
            <a:spLocks noGrp="1"/>
          </p:cNvSpPr>
          <p:nvPr>
            <p:ph type="title"/>
          </p:nvPr>
        </p:nvSpPr>
        <p:spPr>
          <a:xfrm>
            <a:off x="309575" y="159875"/>
            <a:ext cx="2883000" cy="5523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500">
                <a:latin typeface="Times New Roman"/>
                <a:ea typeface="Times New Roman"/>
                <a:cs typeface="Times New Roman"/>
                <a:sym typeface="Times New Roman"/>
              </a:rPr>
              <a:t>RESULTS</a:t>
            </a:r>
            <a:endParaRPr sz="3500">
              <a:latin typeface="Times New Roman"/>
              <a:ea typeface="Times New Roman"/>
              <a:cs typeface="Times New Roman"/>
              <a:sym typeface="Times New Roman"/>
            </a:endParaRPr>
          </a:p>
        </p:txBody>
      </p:sp>
      <p:sp>
        <p:nvSpPr>
          <p:cNvPr id="178" name="Google Shape;178;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179" name="Google Shape;179;p10"/>
          <p:cNvSpPr txBox="1"/>
          <p:nvPr/>
        </p:nvSpPr>
        <p:spPr>
          <a:xfrm>
            <a:off x="683259" y="6111875"/>
            <a:ext cx="1230600" cy="324600"/>
          </a:xfrm>
          <a:prstGeom prst="rect">
            <a:avLst/>
          </a:prstGeom>
          <a:noFill/>
          <a:ln>
            <a:noFill/>
          </a:ln>
        </p:spPr>
        <p:txBody>
          <a:bodyPr spcFirstLastPara="1" wrap="square" lIns="0" tIns="16500" rIns="0" bIns="0" anchor="t" anchorCtr="0">
            <a:spAutoFit/>
          </a:bodyPr>
          <a:lstStyle/>
          <a:p>
            <a:pPr marL="0" marR="0" lvl="0" indent="0" algn="l" rtl="0">
              <a:lnSpc>
                <a:spcPct val="100000"/>
              </a:lnSpc>
              <a:spcBef>
                <a:spcPts val="0"/>
              </a:spcBef>
              <a:spcAft>
                <a:spcPts val="0"/>
              </a:spcAft>
              <a:buNone/>
            </a:pPr>
            <a:endParaRPr sz="2000">
              <a:latin typeface="Trebuchet MS"/>
              <a:ea typeface="Trebuchet MS"/>
              <a:cs typeface="Trebuchet MS"/>
              <a:sym typeface="Trebuchet MS"/>
            </a:endParaRPr>
          </a:p>
        </p:txBody>
      </p:sp>
      <p:sp>
        <p:nvSpPr>
          <p:cNvPr id="180" name="Google Shape;180;p10"/>
          <p:cNvSpPr txBox="1"/>
          <p:nvPr/>
        </p:nvSpPr>
        <p:spPr>
          <a:xfrm>
            <a:off x="241525" y="712175"/>
            <a:ext cx="10647600" cy="2526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200">
                <a:latin typeface="Times New Roman"/>
                <a:ea typeface="Times New Roman"/>
                <a:cs typeface="Times New Roman"/>
                <a:sym typeface="Times New Roman"/>
              </a:rPr>
              <a:t>The project successfully demonstrates the integration of various natural language processing (NLP) components to create an interactive and responsive pharmaceutical chatbot. The use of pre-trained embeddings from Hugging Face, a vector store (FAISS) for efficient similarity searches, and a conversational retrieval chain (LLM) enhances the chatbot's ability to understand and respond to user queries. Overall, the project lays a foundation for building and extending conversational AI applications in the pharmaceutical domain, showcasing the potential of combining powerful NLP tools with user-friendly interfaces</a:t>
            </a:r>
            <a:endParaRPr sz="2200">
              <a:latin typeface="Times New Roman"/>
              <a:ea typeface="Times New Roman"/>
              <a:cs typeface="Times New Roman"/>
              <a:sym typeface="Times New Roman"/>
            </a:endParaRPr>
          </a:p>
        </p:txBody>
      </p:sp>
      <p:pic>
        <p:nvPicPr>
          <p:cNvPr id="181" name="Google Shape;181;p10"/>
          <p:cNvPicPr preferRelativeResize="0"/>
          <p:nvPr/>
        </p:nvPicPr>
        <p:blipFill>
          <a:blip r:embed="rId4">
            <a:alphaModFix/>
          </a:blip>
          <a:stretch>
            <a:fillRect/>
          </a:stretch>
        </p:blipFill>
        <p:spPr>
          <a:xfrm>
            <a:off x="1584950" y="3238475"/>
            <a:ext cx="7791451" cy="3314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5" name="Google Shape;65;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6" name="Google Shape;66;p2"/>
          <p:cNvGrpSpPr/>
          <p:nvPr/>
        </p:nvGrpSpPr>
        <p:grpSpPr>
          <a:xfrm>
            <a:off x="7448612" y="0"/>
            <a:ext cx="4743796" cy="6858466"/>
            <a:chOff x="7448612" y="0"/>
            <a:chExt cx="4743796" cy="6858466"/>
          </a:xfrm>
        </p:grpSpPr>
        <p:sp>
          <p:nvSpPr>
            <p:cNvPr id="67" name="Google Shape;67;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 name="Google Shape;68;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 name="Google Shape;69;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6" name="Google Shape;76;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txBox="1">
            <a:spLocks noGrp="1"/>
          </p:cNvSpPr>
          <p:nvPr>
            <p:ph type="title"/>
          </p:nvPr>
        </p:nvSpPr>
        <p:spPr>
          <a:xfrm>
            <a:off x="739775" y="829627"/>
            <a:ext cx="3909600" cy="4785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000">
                <a:latin typeface="Times New Roman"/>
                <a:ea typeface="Times New Roman"/>
                <a:cs typeface="Times New Roman"/>
                <a:sym typeface="Times New Roman"/>
              </a:rPr>
              <a:t>PROJECT TITLE</a:t>
            </a:r>
            <a:endParaRPr sz="3000">
              <a:latin typeface="Times New Roman"/>
              <a:ea typeface="Times New Roman"/>
              <a:cs typeface="Times New Roman"/>
              <a:sym typeface="Times New Roman"/>
            </a:endParaRPr>
          </a:p>
        </p:txBody>
      </p:sp>
      <p:grpSp>
        <p:nvGrpSpPr>
          <p:cNvPr id="78" name="Google Shape;78;p2"/>
          <p:cNvGrpSpPr/>
          <p:nvPr/>
        </p:nvGrpSpPr>
        <p:grpSpPr>
          <a:xfrm>
            <a:off x="466725" y="6410325"/>
            <a:ext cx="3705225" cy="295275"/>
            <a:chOff x="466725" y="6410325"/>
            <a:chExt cx="3705225" cy="295275"/>
          </a:xfrm>
        </p:grpSpPr>
        <p:pic>
          <p:nvPicPr>
            <p:cNvPr id="79" name="Google Shape;79;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0" name="Google Shape;80;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1" name="Google Shape;81;p2"/>
          <p:cNvSpPr txBox="1"/>
          <p:nvPr/>
        </p:nvSpPr>
        <p:spPr>
          <a:xfrm>
            <a:off x="739775" y="6473337"/>
            <a:ext cx="1799100" cy="19170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2" name="Google Shape;82;p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3" name="Google Shape;83;p2"/>
          <p:cNvSpPr txBox="1"/>
          <p:nvPr/>
        </p:nvSpPr>
        <p:spPr>
          <a:xfrm>
            <a:off x="128400" y="2417525"/>
            <a:ext cx="11461500" cy="923700"/>
          </a:xfrm>
          <a:prstGeom prst="rect">
            <a:avLst/>
          </a:prstGeom>
          <a:noFill/>
          <a:ln>
            <a:noFill/>
          </a:ln>
        </p:spPr>
        <p:txBody>
          <a:bodyPr spcFirstLastPara="1" wrap="square" lIns="91425" tIns="91425" rIns="91425" bIns="91425" anchor="t" anchorCtr="0">
            <a:noAutofit/>
          </a:bodyPr>
          <a:lstStyle/>
          <a:p>
            <a:pPr marL="914400" lvl="0" indent="0" algn="l" rtl="0">
              <a:spcBef>
                <a:spcPts val="0"/>
              </a:spcBef>
              <a:spcAft>
                <a:spcPts val="0"/>
              </a:spcAft>
              <a:buClr>
                <a:schemeClr val="dk1"/>
              </a:buClr>
              <a:buFont typeface="Arial"/>
              <a:buNone/>
            </a:pPr>
            <a:r>
              <a:rPr lang="en-US" sz="3500" b="1">
                <a:solidFill>
                  <a:schemeClr val="dk1"/>
                </a:solidFill>
                <a:latin typeface="Times New Roman"/>
                <a:ea typeface="Times New Roman"/>
                <a:cs typeface="Times New Roman"/>
                <a:sym typeface="Times New Roman"/>
              </a:rPr>
              <a:t>PHARMACEUTICAL CHATBOT USING GEN AI </a:t>
            </a:r>
            <a:endParaRPr sz="35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sp>
        <p:nvSpPr>
          <p:cNvPr id="88" name="Google Shape;88;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89" name="Google Shape;89;p3"/>
          <p:cNvGrpSpPr/>
          <p:nvPr/>
        </p:nvGrpSpPr>
        <p:grpSpPr>
          <a:xfrm>
            <a:off x="7448612" y="0"/>
            <a:ext cx="4743796" cy="6858466"/>
            <a:chOff x="7448612" y="0"/>
            <a:chExt cx="4743796" cy="6858466"/>
          </a:xfrm>
        </p:grpSpPr>
        <p:sp>
          <p:nvSpPr>
            <p:cNvPr id="90" name="Google Shape;90;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1" name="Google Shape;91;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 name="Google Shape;92;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 name="Google Shape;93;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 name="Google Shape;94;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 name="Google Shape;95;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9" name="Google Shape;99;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1" name="Google Shape;101;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3" name="Google Shape;103;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4" name="Google Shape;104;p3"/>
          <p:cNvGrpSpPr/>
          <p:nvPr/>
        </p:nvGrpSpPr>
        <p:grpSpPr>
          <a:xfrm>
            <a:off x="47625" y="3819523"/>
            <a:ext cx="4124325" cy="3009898"/>
            <a:chOff x="47625" y="3819523"/>
            <a:chExt cx="4124325" cy="3009898"/>
          </a:xfrm>
        </p:grpSpPr>
        <p:pic>
          <p:nvPicPr>
            <p:cNvPr id="105" name="Google Shape;105;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06" name="Google Shape;106;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07" name="Google Shape;107;p3"/>
          <p:cNvSpPr txBox="1">
            <a:spLocks noGrp="1"/>
          </p:cNvSpPr>
          <p:nvPr>
            <p:ph type="title"/>
          </p:nvPr>
        </p:nvSpPr>
        <p:spPr>
          <a:xfrm>
            <a:off x="739775" y="445400"/>
            <a:ext cx="27705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latin typeface="Times New Roman"/>
                <a:ea typeface="Times New Roman"/>
                <a:cs typeface="Times New Roman"/>
                <a:sym typeface="Times New Roman"/>
              </a:rPr>
              <a:t>AGENDA</a:t>
            </a:r>
            <a:endParaRPr>
              <a:latin typeface="Times New Roman"/>
              <a:ea typeface="Times New Roman"/>
              <a:cs typeface="Times New Roman"/>
              <a:sym typeface="Times New Roman"/>
            </a:endParaRPr>
          </a:p>
        </p:txBody>
      </p:sp>
      <p:sp>
        <p:nvSpPr>
          <p:cNvPr id="108" name="Google Shape;108;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09" name="Google Shape;109;p3"/>
          <p:cNvSpPr txBox="1"/>
          <p:nvPr/>
        </p:nvSpPr>
        <p:spPr>
          <a:xfrm>
            <a:off x="2899775" y="1712925"/>
            <a:ext cx="4932000" cy="47730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•Problem Statement.</a:t>
            </a:r>
            <a:endParaRPr sz="2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•Project Overview.</a:t>
            </a:r>
            <a:endParaRPr sz="2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•End Users.</a:t>
            </a:r>
            <a:endParaRPr sz="2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•Our Solution and Proposition.</a:t>
            </a:r>
            <a:endParaRPr sz="2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•Key Features.</a:t>
            </a:r>
            <a:endParaRPr sz="2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•Modelling Approach</a:t>
            </a:r>
            <a:endParaRPr sz="2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•Results and Evaluation</a:t>
            </a:r>
            <a:endParaRPr sz="2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834072" y="575055"/>
            <a:ext cx="5637000" cy="555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500">
                <a:latin typeface="Times New Roman"/>
                <a:ea typeface="Times New Roman"/>
                <a:cs typeface="Times New Roman"/>
                <a:sym typeface="Times New Roman"/>
              </a:rPr>
              <a:t>PROBLEM	STATEMENT</a:t>
            </a:r>
            <a:endParaRPr sz="3500">
              <a:latin typeface="Times New Roman"/>
              <a:ea typeface="Times New Roman"/>
              <a:cs typeface="Times New Roman"/>
              <a:sym typeface="Times New Roman"/>
            </a:endParaRPr>
          </a:p>
        </p:txBody>
      </p:sp>
      <p:pic>
        <p:nvPicPr>
          <p:cNvPr id="115" name="Google Shape;11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16" name="Google Shape;116;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7" name="Google Shape;117;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18" name="Google Shape;118;p4"/>
          <p:cNvSpPr txBox="1"/>
          <p:nvPr/>
        </p:nvSpPr>
        <p:spPr>
          <a:xfrm>
            <a:off x="723375" y="1885175"/>
            <a:ext cx="8455200" cy="2686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Develop a conversational chatbot using the Hugging Face library, tailored to the pharmaceutical industry. The chatbot should handle general inquiries effectively and exhibit expertise in pharmaceutical compliances, particularly ICH9.</a:t>
            </a:r>
            <a:endParaRPr sz="3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3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3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5"/>
          <p:cNvGrpSpPr/>
          <p:nvPr/>
        </p:nvGrpSpPr>
        <p:grpSpPr>
          <a:xfrm>
            <a:off x="8658225" y="2647950"/>
            <a:ext cx="3533775" cy="3810000"/>
            <a:chOff x="8658225" y="2647950"/>
            <a:chExt cx="3533775" cy="3810000"/>
          </a:xfrm>
        </p:grpSpPr>
        <p:sp>
          <p:nvSpPr>
            <p:cNvPr id="124" name="Google Shape;12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5" name="Google Shape;12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6" name="Google Shape;12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27" name="Google Shape;127;p5"/>
          <p:cNvSpPr txBox="1">
            <a:spLocks noGrp="1"/>
          </p:cNvSpPr>
          <p:nvPr>
            <p:ph type="title"/>
          </p:nvPr>
        </p:nvSpPr>
        <p:spPr>
          <a:xfrm>
            <a:off x="739775" y="829623"/>
            <a:ext cx="5369700" cy="555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500">
                <a:latin typeface="Times New Roman"/>
                <a:ea typeface="Times New Roman"/>
                <a:cs typeface="Times New Roman"/>
                <a:sym typeface="Times New Roman"/>
              </a:rPr>
              <a:t>PROJECT	OVERVIEW</a:t>
            </a:r>
            <a:endParaRPr sz="3500">
              <a:latin typeface="Times New Roman"/>
              <a:ea typeface="Times New Roman"/>
              <a:cs typeface="Times New Roman"/>
              <a:sym typeface="Times New Roman"/>
            </a:endParaRPr>
          </a:p>
        </p:txBody>
      </p:sp>
      <p:pic>
        <p:nvPicPr>
          <p:cNvPr id="128" name="Google Shape;128;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0" name="Google Shape;130;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31" name="Google Shape;131;p5"/>
          <p:cNvSpPr txBox="1"/>
          <p:nvPr/>
        </p:nvSpPr>
        <p:spPr>
          <a:xfrm>
            <a:off x="739025" y="1728600"/>
            <a:ext cx="8126400" cy="4729200"/>
          </a:xfrm>
          <a:prstGeom prst="rect">
            <a:avLst/>
          </a:prstGeom>
          <a:noFill/>
          <a:ln>
            <a:noFill/>
          </a:ln>
        </p:spPr>
        <p:txBody>
          <a:bodyPr spcFirstLastPara="1" wrap="square" lIns="91425" tIns="91425" rIns="91425" bIns="91425" anchor="t" anchorCtr="0">
            <a:noAutofit/>
          </a:bodyPr>
          <a:lstStyle/>
          <a:p>
            <a:pPr marL="457200" lvl="0" indent="-368300" algn="just" rtl="0">
              <a:lnSpc>
                <a:spcPct val="115000"/>
              </a:lnSpc>
              <a:spcBef>
                <a:spcPts val="0"/>
              </a:spcBef>
              <a:spcAft>
                <a:spcPts val="0"/>
              </a:spcAft>
              <a:buClr>
                <a:schemeClr val="dk1"/>
              </a:buClr>
              <a:buSzPts val="2200"/>
              <a:buFont typeface="Times New Roman"/>
              <a:buChar char="●"/>
            </a:pPr>
            <a:r>
              <a:rPr lang="en-US" sz="2200">
                <a:solidFill>
                  <a:schemeClr val="dk1"/>
                </a:solidFill>
                <a:highlight>
                  <a:schemeClr val="lt1"/>
                </a:highlight>
                <a:latin typeface="Times New Roman"/>
                <a:ea typeface="Times New Roman"/>
                <a:cs typeface="Times New Roman"/>
                <a:sym typeface="Times New Roman"/>
              </a:rPr>
              <a:t>Develop a conversational chatbot tailored to the pharmaceutical industry.</a:t>
            </a:r>
            <a:endParaRPr sz="2200">
              <a:solidFill>
                <a:schemeClr val="dk1"/>
              </a:solidFill>
              <a:highlight>
                <a:schemeClr val="lt1"/>
              </a:highlight>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Char char="●"/>
            </a:pPr>
            <a:r>
              <a:rPr lang="en-US" sz="2200">
                <a:solidFill>
                  <a:schemeClr val="dk1"/>
                </a:solidFill>
                <a:highlight>
                  <a:schemeClr val="lt1"/>
                </a:highlight>
                <a:latin typeface="Times New Roman"/>
                <a:ea typeface="Times New Roman"/>
                <a:cs typeface="Times New Roman"/>
                <a:sym typeface="Times New Roman"/>
              </a:rPr>
              <a:t>Enable effective handling of general inquiries related to the pharmaceutical domain.</a:t>
            </a:r>
            <a:endParaRPr sz="2200">
              <a:solidFill>
                <a:schemeClr val="dk1"/>
              </a:solidFill>
              <a:highlight>
                <a:schemeClr val="lt1"/>
              </a:highlight>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Char char="●"/>
            </a:pPr>
            <a:r>
              <a:rPr lang="en-US" sz="2200">
                <a:solidFill>
                  <a:schemeClr val="dk1"/>
                </a:solidFill>
                <a:highlight>
                  <a:schemeClr val="lt1"/>
                </a:highlight>
                <a:latin typeface="Times New Roman"/>
                <a:ea typeface="Times New Roman"/>
                <a:cs typeface="Times New Roman"/>
                <a:sym typeface="Times New Roman"/>
              </a:rPr>
              <a:t>Exhibit expertise in pharmaceutical compliances, particularly ICH9 guidelines.</a:t>
            </a:r>
            <a:endParaRPr sz="2200">
              <a:solidFill>
                <a:schemeClr val="dk1"/>
              </a:solidFill>
              <a:highlight>
                <a:schemeClr val="lt1"/>
              </a:highlight>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Char char="●"/>
            </a:pPr>
            <a:r>
              <a:rPr lang="en-US" sz="2200">
                <a:solidFill>
                  <a:schemeClr val="dk1"/>
                </a:solidFill>
                <a:highlight>
                  <a:schemeClr val="lt1"/>
                </a:highlight>
                <a:latin typeface="Times New Roman"/>
                <a:ea typeface="Times New Roman"/>
                <a:cs typeface="Times New Roman"/>
                <a:sym typeface="Times New Roman"/>
              </a:rPr>
              <a:t>Assist users in understanding and complying with ICH9 standards.</a:t>
            </a:r>
            <a:endParaRPr sz="2200">
              <a:solidFill>
                <a:schemeClr val="dk1"/>
              </a:solidFill>
              <a:highlight>
                <a:schemeClr val="lt1"/>
              </a:highlight>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Char char="●"/>
            </a:pPr>
            <a:r>
              <a:rPr lang="en-US" sz="2200">
                <a:solidFill>
                  <a:schemeClr val="dk1"/>
                </a:solidFill>
                <a:highlight>
                  <a:schemeClr val="lt1"/>
                </a:highlight>
                <a:latin typeface="Times New Roman"/>
                <a:ea typeface="Times New Roman"/>
                <a:cs typeface="Times New Roman"/>
                <a:sym typeface="Times New Roman"/>
              </a:rPr>
              <a:t>Utilize natural language processing for accurate understanding and generation of responses.</a:t>
            </a:r>
            <a:endParaRPr sz="2200">
              <a:solidFill>
                <a:schemeClr val="dk1"/>
              </a:solidFill>
              <a:highlight>
                <a:schemeClr val="lt1"/>
              </a:highlight>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Char char="●"/>
            </a:pPr>
            <a:r>
              <a:rPr lang="en-US" sz="2200">
                <a:solidFill>
                  <a:schemeClr val="dk1"/>
                </a:solidFill>
                <a:highlight>
                  <a:schemeClr val="lt1"/>
                </a:highlight>
                <a:latin typeface="Times New Roman"/>
                <a:ea typeface="Times New Roman"/>
                <a:cs typeface="Times New Roman"/>
                <a:sym typeface="Times New Roman"/>
              </a:rPr>
              <a:t>Maintain a conversational tone to enhance user engagement and satisfaction.</a:t>
            </a:r>
            <a:endParaRPr sz="2200">
              <a:solidFill>
                <a:schemeClr val="dk1"/>
              </a:solidFill>
              <a:highlight>
                <a:schemeClr val="lt1"/>
              </a:highlight>
              <a:latin typeface="Times New Roman"/>
              <a:ea typeface="Times New Roman"/>
              <a:cs typeface="Times New Roman"/>
              <a:sym typeface="Times New Roman"/>
            </a:endParaRPr>
          </a:p>
          <a:p>
            <a:pPr marL="0" lvl="0" indent="0" algn="just" rtl="0">
              <a:spcBef>
                <a:spcPts val="0"/>
              </a:spcBef>
              <a:spcAft>
                <a:spcPts val="0"/>
              </a:spcAft>
              <a:buNone/>
            </a:pPr>
            <a:endParaRPr sz="22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699450" y="891800"/>
            <a:ext cx="7257600" cy="555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500">
                <a:latin typeface="Times New Roman"/>
                <a:ea typeface="Times New Roman"/>
                <a:cs typeface="Times New Roman"/>
                <a:sym typeface="Times New Roman"/>
              </a:rPr>
              <a:t>WHO ARE THE END USERS?</a:t>
            </a:r>
            <a:endParaRPr sz="3500">
              <a:latin typeface="Times New Roman"/>
              <a:ea typeface="Times New Roman"/>
              <a:cs typeface="Times New Roman"/>
              <a:sym typeface="Times New Roman"/>
            </a:endParaRPr>
          </a:p>
        </p:txBody>
      </p:sp>
      <p:pic>
        <p:nvPicPr>
          <p:cNvPr id="137" name="Google Shape;137;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38" name="Google Shape;138;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9" name="Google Shape;139;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40" name="Google Shape;140;p6"/>
          <p:cNvSpPr txBox="1"/>
          <p:nvPr/>
        </p:nvSpPr>
        <p:spPr>
          <a:xfrm>
            <a:off x="253650" y="2182675"/>
            <a:ext cx="8784000" cy="2928000"/>
          </a:xfrm>
          <a:prstGeom prst="rect">
            <a:avLst/>
          </a:prstGeom>
          <a:noFill/>
          <a:ln>
            <a:noFill/>
          </a:ln>
        </p:spPr>
        <p:txBody>
          <a:bodyPr spcFirstLastPara="1" wrap="square" lIns="91425" tIns="91425" rIns="91425" bIns="91425" anchor="t" anchorCtr="0">
            <a:noAutofit/>
          </a:bodyPr>
          <a:lstStyle/>
          <a:p>
            <a:pPr marL="457200" lvl="0" indent="0" algn="just" rtl="0">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End users, such as</a:t>
            </a:r>
            <a:r>
              <a:rPr lang="en-US" sz="3000" b="1">
                <a:solidFill>
                  <a:schemeClr val="dk1"/>
                </a:solidFill>
                <a:latin typeface="Times New Roman"/>
                <a:ea typeface="Times New Roman"/>
                <a:cs typeface="Times New Roman"/>
                <a:sym typeface="Times New Roman"/>
              </a:rPr>
              <a:t> pharmaceutical professionals or researchers,</a:t>
            </a:r>
            <a:r>
              <a:rPr lang="en-US" sz="3000">
                <a:solidFill>
                  <a:schemeClr val="dk1"/>
                </a:solidFill>
                <a:latin typeface="Times New Roman"/>
                <a:ea typeface="Times New Roman"/>
                <a:cs typeface="Times New Roman"/>
                <a:sym typeface="Times New Roman"/>
              </a:rPr>
              <a:t> can use the ICH9 chatbot in several ways to enhance their understanding and application of </a:t>
            </a:r>
            <a:r>
              <a:rPr lang="en-US" sz="3000" b="1">
                <a:solidFill>
                  <a:schemeClr val="dk1"/>
                </a:solidFill>
                <a:latin typeface="Times New Roman"/>
                <a:ea typeface="Times New Roman"/>
                <a:cs typeface="Times New Roman"/>
                <a:sym typeface="Times New Roman"/>
              </a:rPr>
              <a:t>statistical principles in clinical trials </a:t>
            </a:r>
            <a:r>
              <a:rPr lang="en-US" sz="3000">
                <a:solidFill>
                  <a:schemeClr val="dk1"/>
                </a:solidFill>
                <a:latin typeface="Times New Roman"/>
                <a:ea typeface="Times New Roman"/>
                <a:cs typeface="Times New Roman"/>
                <a:sym typeface="Times New Roman"/>
              </a:rPr>
              <a:t>and </a:t>
            </a:r>
            <a:r>
              <a:rPr lang="en-US" sz="3000" b="1">
                <a:solidFill>
                  <a:schemeClr val="dk1"/>
                </a:solidFill>
                <a:latin typeface="Times New Roman"/>
                <a:ea typeface="Times New Roman"/>
                <a:cs typeface="Times New Roman"/>
                <a:sym typeface="Times New Roman"/>
              </a:rPr>
              <a:t>Drug development process.</a:t>
            </a:r>
            <a:endParaRPr sz="3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46" name="Google Shape;146;p7"/>
          <p:cNvSpPr txBox="1">
            <a:spLocks noGrp="1"/>
          </p:cNvSpPr>
          <p:nvPr>
            <p:ph type="title"/>
          </p:nvPr>
        </p:nvSpPr>
        <p:spPr>
          <a:xfrm>
            <a:off x="558175" y="460331"/>
            <a:ext cx="97632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a:latin typeface="Times New Roman"/>
                <a:ea typeface="Times New Roman"/>
                <a:cs typeface="Times New Roman"/>
                <a:sym typeface="Times New Roman"/>
              </a:rPr>
              <a:t>YOUR SOLUTION AND ITS VALUE PROPOSITION</a:t>
            </a:r>
            <a:endParaRPr sz="3000">
              <a:latin typeface="Times New Roman"/>
              <a:ea typeface="Times New Roman"/>
              <a:cs typeface="Times New Roman"/>
              <a:sym typeface="Times New Roman"/>
            </a:endParaRPr>
          </a:p>
        </p:txBody>
      </p:sp>
      <p:pic>
        <p:nvPicPr>
          <p:cNvPr id="147" name="Google Shape;14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8" name="Google Shape;148;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9" name="Google Shape;149;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50" name="Google Shape;150;p7"/>
          <p:cNvSpPr txBox="1"/>
          <p:nvPr/>
        </p:nvSpPr>
        <p:spPr>
          <a:xfrm>
            <a:off x="2805825" y="1191125"/>
            <a:ext cx="44154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700" b="1">
                <a:solidFill>
                  <a:schemeClr val="dk1"/>
                </a:solidFill>
                <a:latin typeface="Times New Roman"/>
                <a:ea typeface="Times New Roman"/>
                <a:cs typeface="Times New Roman"/>
                <a:sym typeface="Times New Roman"/>
              </a:rPr>
              <a:t> Our Solution :</a:t>
            </a:r>
            <a:endParaRPr sz="27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700">
              <a:solidFill>
                <a:schemeClr val="dk1"/>
              </a:solidFill>
              <a:latin typeface="Times New Roman"/>
              <a:ea typeface="Times New Roman"/>
              <a:cs typeface="Times New Roman"/>
              <a:sym typeface="Times New Roman"/>
            </a:endParaRPr>
          </a:p>
        </p:txBody>
      </p:sp>
      <p:sp>
        <p:nvSpPr>
          <p:cNvPr id="151" name="Google Shape;151;p7"/>
          <p:cNvSpPr txBox="1"/>
          <p:nvPr/>
        </p:nvSpPr>
        <p:spPr>
          <a:xfrm>
            <a:off x="2179525" y="1650300"/>
            <a:ext cx="8063700" cy="4917300"/>
          </a:xfrm>
          <a:prstGeom prst="rect">
            <a:avLst/>
          </a:prstGeom>
          <a:noFill/>
          <a:ln>
            <a:noFill/>
          </a:ln>
        </p:spPr>
        <p:txBody>
          <a:bodyPr spcFirstLastPara="1" wrap="square" lIns="91425" tIns="91425" rIns="91425" bIns="91425" anchor="t" anchorCtr="0">
            <a:noAutofit/>
          </a:bodyPr>
          <a:lstStyle/>
          <a:p>
            <a:pPr marL="914400" lvl="1" indent="-368300" algn="just" rtl="0">
              <a:spcBef>
                <a:spcPts val="0"/>
              </a:spcBef>
              <a:spcAft>
                <a:spcPts val="0"/>
              </a:spcAft>
              <a:buClr>
                <a:schemeClr val="dk1"/>
              </a:buClr>
              <a:buSzPts val="2200"/>
              <a:buFont typeface="Times New Roman"/>
              <a:buChar char="○"/>
            </a:pPr>
            <a:r>
              <a:rPr lang="en-US" sz="2200" b="1">
                <a:solidFill>
                  <a:schemeClr val="dk1"/>
                </a:solidFill>
                <a:latin typeface="Times New Roman"/>
                <a:ea typeface="Times New Roman"/>
                <a:cs typeface="Times New Roman"/>
                <a:sym typeface="Times New Roman"/>
              </a:rPr>
              <a:t>Pharma chatbox</a:t>
            </a:r>
            <a:r>
              <a:rPr lang="en-US" sz="2200">
                <a:solidFill>
                  <a:schemeClr val="dk1"/>
                </a:solidFill>
                <a:latin typeface="Times New Roman"/>
                <a:ea typeface="Times New Roman"/>
                <a:cs typeface="Times New Roman"/>
                <a:sym typeface="Times New Roman"/>
              </a:rPr>
              <a:t> is a conversational system designed to provide an intelligent response to the user’s queries </a:t>
            </a:r>
            <a:r>
              <a:rPr lang="en-US" sz="2200" b="1">
                <a:solidFill>
                  <a:schemeClr val="dk1"/>
                </a:solidFill>
                <a:latin typeface="Times New Roman"/>
                <a:ea typeface="Times New Roman"/>
                <a:cs typeface="Times New Roman"/>
                <a:sym typeface="Times New Roman"/>
              </a:rPr>
              <a:t>compliances and information. </a:t>
            </a:r>
            <a:endParaRPr sz="2200">
              <a:solidFill>
                <a:schemeClr val="dk1"/>
              </a:solidFill>
              <a:latin typeface="Times New Roman"/>
              <a:ea typeface="Times New Roman"/>
              <a:cs typeface="Times New Roman"/>
              <a:sym typeface="Times New Roman"/>
            </a:endParaRPr>
          </a:p>
          <a:p>
            <a:pPr marL="914400" lvl="1" indent="-368300" algn="just" rtl="0">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By focusing the developing LLM models, we have chosen </a:t>
            </a:r>
            <a:r>
              <a:rPr lang="en-US" sz="2200" b="1">
                <a:solidFill>
                  <a:schemeClr val="dk1"/>
                </a:solidFill>
                <a:latin typeface="Times New Roman"/>
                <a:ea typeface="Times New Roman"/>
                <a:cs typeface="Times New Roman"/>
                <a:sym typeface="Times New Roman"/>
              </a:rPr>
              <a:t>llama-2-7b-chat.ggmlv3.q4_0.bin</a:t>
            </a:r>
            <a:r>
              <a:rPr lang="en-US" sz="2200">
                <a:solidFill>
                  <a:schemeClr val="dk1"/>
                </a:solidFill>
                <a:latin typeface="Times New Roman"/>
                <a:ea typeface="Times New Roman"/>
                <a:cs typeface="Times New Roman"/>
                <a:sym typeface="Times New Roman"/>
              </a:rPr>
              <a:t> conversational AI model from hugging face. </a:t>
            </a:r>
            <a:endParaRPr sz="2200">
              <a:solidFill>
                <a:schemeClr val="dk1"/>
              </a:solidFill>
              <a:latin typeface="Times New Roman"/>
              <a:ea typeface="Times New Roman"/>
              <a:cs typeface="Times New Roman"/>
              <a:sym typeface="Times New Roman"/>
            </a:endParaRPr>
          </a:p>
          <a:p>
            <a:pPr marL="914400" lvl="1" indent="-368300" algn="just" rtl="0">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main aim of this project is to suggest the researchers and pharmaceutical industry people that </a:t>
            </a:r>
            <a:r>
              <a:rPr lang="en-US" sz="2200" b="1">
                <a:solidFill>
                  <a:schemeClr val="dk1"/>
                </a:solidFill>
                <a:latin typeface="Times New Roman"/>
                <a:ea typeface="Times New Roman"/>
                <a:cs typeface="Times New Roman"/>
                <a:sym typeface="Times New Roman"/>
              </a:rPr>
              <a:t>safety, no side effect medicines and also avoid unnecessary clinical  trials on humans and animal testing.</a:t>
            </a:r>
            <a:endParaRPr sz="2200" b="1">
              <a:solidFill>
                <a:schemeClr val="dk1"/>
              </a:solidFill>
              <a:latin typeface="Times New Roman"/>
              <a:ea typeface="Times New Roman"/>
              <a:cs typeface="Times New Roman"/>
              <a:sym typeface="Times New Roman"/>
            </a:endParaRPr>
          </a:p>
          <a:p>
            <a:pPr marL="914400" lvl="1" indent="-368300" algn="just" rtl="0">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model is carefully selected for its advanced understanding and has </a:t>
            </a:r>
            <a:r>
              <a:rPr lang="en-US" sz="2200" b="1">
                <a:solidFill>
                  <a:schemeClr val="dk1"/>
                </a:solidFill>
                <a:latin typeface="Times New Roman"/>
                <a:ea typeface="Times New Roman"/>
                <a:cs typeface="Times New Roman"/>
                <a:sym typeface="Times New Roman"/>
              </a:rPr>
              <a:t>high accuracy</a:t>
            </a:r>
            <a:r>
              <a:rPr lang="en-US" sz="2200">
                <a:solidFill>
                  <a:schemeClr val="dk1"/>
                </a:solidFill>
                <a:latin typeface="Times New Roman"/>
                <a:ea typeface="Times New Roman"/>
                <a:cs typeface="Times New Roman"/>
                <a:sym typeface="Times New Roman"/>
              </a:rPr>
              <a:t> in performance. By fine tuning the model, we can customize it to align seamlessly with</a:t>
            </a:r>
            <a:r>
              <a:rPr lang="en-US" sz="2200" b="1">
                <a:solidFill>
                  <a:schemeClr val="dk1"/>
                </a:solidFill>
                <a:latin typeface="Times New Roman"/>
                <a:ea typeface="Times New Roman"/>
                <a:cs typeface="Times New Roman"/>
                <a:sym typeface="Times New Roman"/>
              </a:rPr>
              <a:t> ICH9 nuances</a:t>
            </a:r>
            <a:r>
              <a:rPr lang="en-US" sz="2200">
                <a:solidFill>
                  <a:schemeClr val="dk1"/>
                </a:solidFill>
                <a:latin typeface="Times New Roman"/>
                <a:ea typeface="Times New Roman"/>
                <a:cs typeface="Times New Roman"/>
                <a:sym typeface="Times New Roman"/>
              </a:rPr>
              <a:t> and </a:t>
            </a:r>
            <a:r>
              <a:rPr lang="en-US" sz="2200" b="1">
                <a:solidFill>
                  <a:schemeClr val="dk1"/>
                </a:solidFill>
                <a:latin typeface="Times New Roman"/>
                <a:ea typeface="Times New Roman"/>
                <a:cs typeface="Times New Roman"/>
                <a:sym typeface="Times New Roman"/>
              </a:rPr>
              <a:t>drug information database</a:t>
            </a:r>
            <a:r>
              <a:rPr lang="en-US" sz="2200">
                <a:solidFill>
                  <a:schemeClr val="dk1"/>
                </a:solidFill>
                <a:latin typeface="Times New Roman"/>
                <a:ea typeface="Times New Roman"/>
                <a:cs typeface="Times New Roman"/>
                <a:sym typeface="Times New Roman"/>
              </a:rPr>
              <a:t> for further developing of drug.</a:t>
            </a:r>
            <a:endParaRPr sz="2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7" name="Google Shape;157;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58" name="Google Shape;158;p8"/>
          <p:cNvPicPr preferRelativeResize="0"/>
          <p:nvPr/>
        </p:nvPicPr>
        <p:blipFill rotWithShape="1">
          <a:blip r:embed="rId3">
            <a:alphaModFix/>
          </a:blip>
          <a:srcRect/>
          <a:stretch/>
        </p:blipFill>
        <p:spPr>
          <a:xfrm>
            <a:off x="0" y="3381375"/>
            <a:ext cx="2533650" cy="3419475"/>
          </a:xfrm>
          <a:prstGeom prst="rect">
            <a:avLst/>
          </a:prstGeom>
          <a:noFill/>
          <a:ln>
            <a:noFill/>
          </a:ln>
        </p:spPr>
      </p:pic>
      <p:sp>
        <p:nvSpPr>
          <p:cNvPr id="159" name="Google Shape;159;p8"/>
          <p:cNvSpPr txBox="1">
            <a:spLocks noGrp="1"/>
          </p:cNvSpPr>
          <p:nvPr>
            <p:ph type="title"/>
          </p:nvPr>
        </p:nvSpPr>
        <p:spPr>
          <a:xfrm>
            <a:off x="739775" y="654938"/>
            <a:ext cx="7543200" cy="555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500">
                <a:latin typeface="Times New Roman"/>
                <a:ea typeface="Times New Roman"/>
                <a:cs typeface="Times New Roman"/>
                <a:sym typeface="Times New Roman"/>
              </a:rPr>
              <a:t>THE WOW IN YOUR SOLUTION</a:t>
            </a:r>
            <a:endParaRPr sz="3500">
              <a:latin typeface="Times New Roman"/>
              <a:ea typeface="Times New Roman"/>
              <a:cs typeface="Times New Roman"/>
              <a:sym typeface="Times New Roman"/>
            </a:endParaRPr>
          </a:p>
        </p:txBody>
      </p:sp>
      <p:sp>
        <p:nvSpPr>
          <p:cNvPr id="160" name="Google Shape;160;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61" name="Google Shape;161;p8"/>
          <p:cNvSpPr txBox="1"/>
          <p:nvPr/>
        </p:nvSpPr>
        <p:spPr>
          <a:xfrm>
            <a:off x="2163875" y="1759900"/>
            <a:ext cx="8235900" cy="4905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200">
                <a:latin typeface="Times New Roman"/>
                <a:ea typeface="Times New Roman"/>
                <a:cs typeface="Times New Roman"/>
                <a:sym typeface="Times New Roman"/>
              </a:rPr>
              <a:t>Pharmaceutical chatbox is a conversational system designed to provide an intelligent response to the user’s queries regarding healthcare.By focusing the developing LLM models, I have chosen llama-2-7b-chat.ggmlv3.q4_0.bin conversational AI model from hugging face. The main aim of this project is to enhance user engagement and deliver contextual relevant information. The model is carefully selected for its advanced understanding and has high accuracy in performance. By fine tuning the model, we can customize it to align seamlessly with ICH9 nuances ,ensuring precise and personalized responses.The inclusion of memory retention mechanisms like Conversational Buffer Memory , which enhances the chatbot’s ability, enabling smooth and contextually rich conversations.</a:t>
            </a:r>
            <a:endParaRPr sz="2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67" name="Google Shape;167;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68" name="Google Shape;168;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69" name="Google Shape;169;p9"/>
          <p:cNvSpPr txBox="1"/>
          <p:nvPr/>
        </p:nvSpPr>
        <p:spPr>
          <a:xfrm>
            <a:off x="739775" y="291147"/>
            <a:ext cx="3303900" cy="5523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500" b="1">
                <a:latin typeface="Times New Roman"/>
                <a:ea typeface="Times New Roman"/>
                <a:cs typeface="Times New Roman"/>
                <a:sym typeface="Times New Roman"/>
              </a:rPr>
              <a:t>MODELLING</a:t>
            </a:r>
            <a:endParaRPr sz="3500">
              <a:latin typeface="Times New Roman"/>
              <a:ea typeface="Times New Roman"/>
              <a:cs typeface="Times New Roman"/>
              <a:sym typeface="Times New Roman"/>
            </a:endParaRPr>
          </a:p>
        </p:txBody>
      </p:sp>
      <p:pic>
        <p:nvPicPr>
          <p:cNvPr id="170" name="Google Shape;170;p9"/>
          <p:cNvPicPr preferRelativeResize="0"/>
          <p:nvPr/>
        </p:nvPicPr>
        <p:blipFill>
          <a:blip r:embed="rId4">
            <a:alphaModFix/>
          </a:blip>
          <a:stretch>
            <a:fillRect/>
          </a:stretch>
        </p:blipFill>
        <p:spPr>
          <a:xfrm>
            <a:off x="378900" y="1201725"/>
            <a:ext cx="9190974" cy="34548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596</Words>
  <Application>Microsoft Office PowerPoint</Application>
  <PresentationFormat>Widescreen</PresentationFormat>
  <Paragraphs>56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PHARMACEUTICAL CHATBOT USING GEN AI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PHARMACEUTICAL CHATBOT USING GEN AI</dc:title>
  <dc:creator>srivardhini</dc:creator>
  <cp:lastModifiedBy>sri vardhini</cp:lastModifiedBy>
  <cp:revision>2</cp:revision>
  <dcterms:created xsi:type="dcterms:W3CDTF">2024-04-10T04:34:51Z</dcterms:created>
  <dcterms:modified xsi:type="dcterms:W3CDTF">2024-04-23T14:51:02Z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