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9" r:id="rId2"/>
    <p:sldId id="287" r:id="rId3"/>
    <p:sldId id="28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3" r:id="rId12"/>
    <p:sldId id="272" r:id="rId13"/>
    <p:sldId id="291" r:id="rId1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6DB253-64C8-3EEB-6A93-B37259A4D992}" v="36" dt="2025-07-09T10:52:08.9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7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3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29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1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7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43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7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71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53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33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1BE16-CBEA-111E-F4E9-DC5D892A9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/>
          <a:lstStyle/>
          <a:p>
            <a:pPr algn="ctr"/>
            <a:r>
              <a:rPr lang="en-GB" dirty="0"/>
              <a:t>Modelling Viral Genome Compression in Viruses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4D3A-104E-EB14-EF51-9C0066BC6A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endParaRPr lang="en-GB" b="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ctr"/>
            <a:r>
              <a:rPr lang="en-GB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Srivarma Battini </a:t>
            </a:r>
          </a:p>
        </p:txBody>
      </p:sp>
    </p:spTree>
    <p:extLst>
      <p:ext uri="{BB962C8B-B14F-4D97-AF65-F5344CB8AC3E}">
        <p14:creationId xmlns:p14="http://schemas.microsoft.com/office/powerpoint/2010/main" val="4109390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EDCCC-C61E-10E6-7DAB-17187F1ABBC6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GB"/>
              <a:t>  Function: </a:t>
            </a:r>
            <a:r>
              <a:rPr lang="en-GB">
                <a:ea typeface="+mj-lt"/>
                <a:cs typeface="+mj-lt"/>
              </a:rPr>
              <a:t>Compression Evaluation 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8831B-CAA9-CB22-C5CC-EE9A823FABD0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buNone/>
            </a:pPr>
            <a:r>
              <a:rPr lang="en-GB"/>
              <a:t>➤ </a:t>
            </a:r>
            <a:r>
              <a:rPr lang="en-GB" b="1"/>
              <a:t>Purpose:</a:t>
            </a:r>
            <a:endParaRPr lang="en-US"/>
          </a:p>
          <a:p>
            <a:pPr>
              <a:buNone/>
            </a:pPr>
            <a:r>
              <a:rPr lang="en-GB">
                <a:ea typeface="+mn-lt"/>
                <a:cs typeface="+mn-lt"/>
              </a:rPr>
              <a:t>To measure the effectiveness of compression.</a:t>
            </a:r>
            <a:endParaRPr lang="en-GB"/>
          </a:p>
          <a:p>
            <a:pPr>
              <a:buNone/>
            </a:pPr>
            <a:r>
              <a:rPr lang="en-GB"/>
              <a:t>➤ </a:t>
            </a:r>
            <a:r>
              <a:rPr lang="en-GB" b="1"/>
              <a:t>Input:</a:t>
            </a:r>
            <a:endParaRPr lang="en-GB"/>
          </a:p>
          <a:p>
            <a:pPr lvl="1"/>
            <a:r>
              <a:rPr lang="en-GB">
                <a:ea typeface="+mn-lt"/>
                <a:cs typeface="+mn-lt"/>
              </a:rPr>
              <a:t>Original sequence</a:t>
            </a:r>
            <a:endParaRPr lang="en-GB"/>
          </a:p>
          <a:p>
            <a:pPr lvl="1"/>
            <a:r>
              <a:rPr lang="en-GB">
                <a:ea typeface="+mn-lt"/>
                <a:cs typeface="+mn-lt"/>
              </a:rPr>
              <a:t>Decoded sequence</a:t>
            </a:r>
            <a:endParaRPr lang="en-GB"/>
          </a:p>
          <a:p>
            <a:pPr lvl="1"/>
            <a:r>
              <a:rPr lang="en-GB">
                <a:ea typeface="+mn-lt"/>
                <a:cs typeface="+mn-lt"/>
              </a:rPr>
              <a:t>Probability predictions</a:t>
            </a:r>
            <a:endParaRPr lang="en-GB" sz="2800"/>
          </a:p>
          <a:p>
            <a:pPr marL="0" indent="0">
              <a:buNone/>
            </a:pPr>
            <a:r>
              <a:rPr lang="en-GB"/>
              <a:t>➤ </a:t>
            </a:r>
            <a:r>
              <a:rPr lang="en-GB" b="1"/>
              <a:t>Output:</a:t>
            </a:r>
            <a:endParaRPr lang="en-GB"/>
          </a:p>
          <a:p>
            <a:pPr lvl="1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Number of mismatches</a:t>
            </a:r>
            <a:endParaRPr lang="en-GB"/>
          </a:p>
          <a:p>
            <a:pPr lvl="1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Theoretical compressed size (bits)</a:t>
            </a:r>
            <a:endParaRPr lang="en-GB"/>
          </a:p>
          <a:p>
            <a:pPr lvl="1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Physical file size (bytes)</a:t>
            </a:r>
            <a:endParaRPr lang="en-GB"/>
          </a:p>
          <a:p>
            <a:pPr lvl="1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Compression ratios</a:t>
            </a:r>
            <a:endParaRPr lang="en-GB"/>
          </a:p>
          <a:p>
            <a:pPr marL="0" indent="0">
              <a:buNone/>
            </a:pPr>
            <a:r>
              <a:rPr lang="en-GB"/>
              <a:t>➤ </a:t>
            </a:r>
            <a:r>
              <a:rPr lang="en-GB" b="1"/>
              <a:t>Use:</a:t>
            </a:r>
            <a:endParaRPr lang="en-GB"/>
          </a:p>
          <a:p>
            <a:pPr>
              <a:buNone/>
            </a:pPr>
            <a:r>
              <a:rPr lang="en-GB">
                <a:ea typeface="+mn-lt"/>
                <a:cs typeface="+mn-lt"/>
              </a:rPr>
              <a:t>Confirms compression accuracy and performance both mathematically and practically.</a:t>
            </a:r>
            <a:endParaRPr lang="en-GB"/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258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E9A94-DDDC-EEE4-E050-4C73E9FF6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463941"/>
            <a:ext cx="10810174" cy="135043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4000"/>
              <a:t>  Results &amp; Observations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D27C288-B637-A44C-14D1-F765ED5E0E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412670"/>
              </p:ext>
            </p:extLst>
          </p:nvPr>
        </p:nvGraphicFramePr>
        <p:xfrm>
          <a:off x="907142" y="2032000"/>
          <a:ext cx="10383433" cy="2448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3449">
                  <a:extLst>
                    <a:ext uri="{9D8B030D-6E8A-4147-A177-3AD203B41FA5}">
                      <a16:colId xmlns:a16="http://schemas.microsoft.com/office/drawing/2014/main" val="2942948082"/>
                    </a:ext>
                  </a:extLst>
                </a:gridCol>
                <a:gridCol w="1367323">
                  <a:extLst>
                    <a:ext uri="{9D8B030D-6E8A-4147-A177-3AD203B41FA5}">
                      <a16:colId xmlns:a16="http://schemas.microsoft.com/office/drawing/2014/main" val="2032341182"/>
                    </a:ext>
                  </a:extLst>
                </a:gridCol>
                <a:gridCol w="2069833">
                  <a:extLst>
                    <a:ext uri="{9D8B030D-6E8A-4147-A177-3AD203B41FA5}">
                      <a16:colId xmlns:a16="http://schemas.microsoft.com/office/drawing/2014/main" val="1800807953"/>
                    </a:ext>
                  </a:extLst>
                </a:gridCol>
                <a:gridCol w="1949892">
                  <a:extLst>
                    <a:ext uri="{9D8B030D-6E8A-4147-A177-3AD203B41FA5}">
                      <a16:colId xmlns:a16="http://schemas.microsoft.com/office/drawing/2014/main" val="2433063355"/>
                    </a:ext>
                  </a:extLst>
                </a:gridCol>
                <a:gridCol w="1572936">
                  <a:extLst>
                    <a:ext uri="{9D8B030D-6E8A-4147-A177-3AD203B41FA5}">
                      <a16:colId xmlns:a16="http://schemas.microsoft.com/office/drawing/2014/main" val="4196886021"/>
                    </a:ext>
                  </a:extLst>
                </a:gridCol>
              </a:tblGrid>
              <a:tr h="8846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400">
                          <a:solidFill>
                            <a:schemeClr val="tx1">
                              <a:lumMod val="76000"/>
                              <a:lumOff val="24000"/>
                            </a:schemeClr>
                          </a:solidFill>
                        </a:rPr>
                        <a:t>Dataset</a:t>
                      </a:r>
                    </a:p>
                  </a:txBody>
                  <a:tcPr marL="123367" marR="123367" marT="61684" marB="6168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400">
                          <a:solidFill>
                            <a:schemeClr val="tx1">
                              <a:lumMod val="76000"/>
                              <a:lumOff val="24000"/>
                            </a:schemeClr>
                          </a:solidFill>
                        </a:rPr>
                        <a:t>Length</a:t>
                      </a:r>
                    </a:p>
                  </a:txBody>
                  <a:tcPr marL="123367" marR="123367" marT="61684" marB="6168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400">
                          <a:solidFill>
                            <a:schemeClr val="tx1">
                              <a:lumMod val="76000"/>
                              <a:lumOff val="24000"/>
                            </a:schemeClr>
                          </a:solidFill>
                        </a:rPr>
                        <a:t>Mismatches</a:t>
                      </a:r>
                    </a:p>
                  </a:txBody>
                  <a:tcPr marL="123367" marR="123367" marT="61684" marB="6168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400">
                          <a:solidFill>
                            <a:schemeClr val="tx1">
                              <a:lumMod val="76000"/>
                              <a:lumOff val="24000"/>
                            </a:schemeClr>
                          </a:solidFill>
                        </a:rPr>
                        <a:t>Theoretical Ratio</a:t>
                      </a:r>
                    </a:p>
                  </a:txBody>
                  <a:tcPr marL="123367" marR="123367" marT="61684" marB="6168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400">
                          <a:solidFill>
                            <a:schemeClr val="tx1">
                              <a:lumMod val="76000"/>
                              <a:lumOff val="24000"/>
                            </a:schemeClr>
                          </a:solidFill>
                        </a:rPr>
                        <a:t>Physical Ratio</a:t>
                      </a:r>
                    </a:p>
                  </a:txBody>
                  <a:tcPr marL="123367" marR="123367" marT="61684" marB="6168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0388283"/>
                  </a:ext>
                </a:extLst>
              </a:tr>
              <a:tr h="5212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400"/>
                        <a:t>SARS-CoV-2.fasta</a:t>
                      </a:r>
                    </a:p>
                  </a:txBody>
                  <a:tcPr marL="123367" marR="123367" marT="61684" marB="6168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400"/>
                        <a:t>29,903</a:t>
                      </a:r>
                    </a:p>
                  </a:txBody>
                  <a:tcPr marL="123367" marR="123367" marT="61684" marB="6168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400"/>
                        <a:t>0</a:t>
                      </a:r>
                    </a:p>
                  </a:txBody>
                  <a:tcPr marL="123367" marR="123367" marT="61684" marB="6168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400"/>
                        <a:t>0.2537</a:t>
                      </a:r>
                    </a:p>
                  </a:txBody>
                  <a:tcPr marL="123367" marR="123367" marT="61684" marB="6168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400" dirty="0"/>
                        <a:t>0.2494</a:t>
                      </a:r>
                    </a:p>
                  </a:txBody>
                  <a:tcPr marL="123367" marR="123367" marT="61684" marB="6168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072072"/>
                  </a:ext>
                </a:extLst>
              </a:tr>
              <a:tr h="5212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400" dirty="0" err="1"/>
                        <a:t>HIV.fasta</a:t>
                      </a:r>
                      <a:endParaRPr lang="en-GB" sz="2400" dirty="0"/>
                    </a:p>
                  </a:txBody>
                  <a:tcPr marL="123367" marR="123367" marT="61684" marB="6168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400"/>
                        <a:t>9,181</a:t>
                      </a:r>
                    </a:p>
                  </a:txBody>
                  <a:tcPr marL="123367" marR="123367" marT="61684" marB="6168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400"/>
                        <a:t>0</a:t>
                      </a:r>
                    </a:p>
                  </a:txBody>
                  <a:tcPr marL="123367" marR="123367" marT="61684" marB="6168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400"/>
                        <a:t>0.2473</a:t>
                      </a:r>
                    </a:p>
                  </a:txBody>
                  <a:tcPr marL="123367" marR="123367" marT="61684" marB="6168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400" dirty="0"/>
                        <a:t>0.2416</a:t>
                      </a:r>
                    </a:p>
                  </a:txBody>
                  <a:tcPr marL="123367" marR="123367" marT="61684" marB="6168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208252"/>
                  </a:ext>
                </a:extLst>
              </a:tr>
              <a:tr h="5212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400" dirty="0" err="1"/>
                        <a:t>Dengue_virus.fasta</a:t>
                      </a:r>
                      <a:endParaRPr lang="en-GB" sz="2400" dirty="0"/>
                    </a:p>
                  </a:txBody>
                  <a:tcPr marL="123367" marR="123367" marT="61684" marB="6168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400"/>
                        <a:t>10,735</a:t>
                      </a:r>
                    </a:p>
                  </a:txBody>
                  <a:tcPr marL="123367" marR="123367" marT="61684" marB="6168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400"/>
                        <a:t>0</a:t>
                      </a:r>
                    </a:p>
                  </a:txBody>
                  <a:tcPr marL="123367" marR="123367" marT="61684" marB="6168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400"/>
                        <a:t>0.2523</a:t>
                      </a:r>
                    </a:p>
                  </a:txBody>
                  <a:tcPr marL="123367" marR="123367" marT="61684" marB="6168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2400" dirty="0"/>
                        <a:t>0.2477</a:t>
                      </a:r>
                    </a:p>
                  </a:txBody>
                  <a:tcPr marL="123367" marR="123367" marT="61684" marB="61684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7631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B09CB2E-5996-66BC-1DE7-8B57D1162258}"/>
              </a:ext>
            </a:extLst>
          </p:cNvPr>
          <p:cNvSpPr txBox="1"/>
          <p:nvPr/>
        </p:nvSpPr>
        <p:spPr>
          <a:xfrm>
            <a:off x="921774" y="4560820"/>
            <a:ext cx="1000387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GB" b="1" dirty="0">
              <a:ea typeface="+mn-lt"/>
              <a:cs typeface="+mn-lt"/>
            </a:endParaRPr>
          </a:p>
          <a:p>
            <a:r>
              <a:rPr lang="en-GB" b="1" dirty="0">
                <a:ea typeface="+mn-lt"/>
                <a:cs typeface="+mn-lt"/>
              </a:rPr>
              <a:t>Observations: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All outputs were </a:t>
            </a:r>
            <a:r>
              <a:rPr lang="en-GB" b="1" dirty="0">
                <a:ea typeface="+mn-lt"/>
                <a:cs typeface="+mn-lt"/>
              </a:rPr>
              <a:t>lossless</a:t>
            </a:r>
            <a:r>
              <a:rPr lang="en-GB" dirty="0">
                <a:ea typeface="+mn-lt"/>
                <a:cs typeface="+mn-lt"/>
              </a:rPr>
              <a:t> (no mismatches)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Compression ratios consistent across datasets</a:t>
            </a:r>
            <a:endParaRPr lang="en-GB" dirty="0"/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Shows generalizability and reliability of context </a:t>
            </a:r>
            <a:r>
              <a:rPr lang="en-GB" dirty="0" err="1">
                <a:ea typeface="+mn-lt"/>
                <a:cs typeface="+mn-lt"/>
              </a:rPr>
              <a:t>modeling</a:t>
            </a:r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0829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A42B2-4F41-7EE6-09E9-39F2D131A385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IN" dirty="0">
                <a:ea typeface="+mj-lt"/>
                <a:cs typeface="+mj-lt"/>
              </a:rPr>
              <a:t>  Results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F5B93A-F2B7-02BF-773B-032767ACD70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/>
              <a:t>  sars_cov2.fasta Dataset:                 </a:t>
            </a:r>
            <a:r>
              <a:rPr lang="en-GB" dirty="0" err="1"/>
              <a:t>HIV.fasta</a:t>
            </a:r>
            <a:r>
              <a:rPr lang="en-GB" dirty="0"/>
              <a:t> Dataset:</a:t>
            </a:r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latin typeface="Aptos" panose="020B0004020202020204"/>
            </a:endParaRPr>
          </a:p>
          <a:p>
            <a:pPr marL="0" indent="0">
              <a:buNone/>
            </a:pPr>
            <a:endParaRPr lang="en-GB" dirty="0">
              <a:solidFill>
                <a:srgbClr val="000000"/>
              </a:solidFill>
              <a:latin typeface="Aptos" panose="020B0004020202020204"/>
            </a:endParaRPr>
          </a:p>
          <a:p>
            <a:pPr marL="0" indent="0">
              <a:buNone/>
            </a:pPr>
            <a:r>
              <a:rPr lang="en-GB" dirty="0" err="1">
                <a:solidFill>
                  <a:srgbClr val="000000"/>
                </a:solidFill>
                <a:latin typeface="Aptos" panose="020B0004020202020204"/>
              </a:rPr>
              <a:t>Dengue_virus</a:t>
            </a:r>
            <a:r>
              <a:rPr lang="en-GB" dirty="0" err="1"/>
              <a:t>.fasta</a:t>
            </a:r>
            <a:r>
              <a:rPr lang="en-GB" dirty="0"/>
              <a:t> Dataset: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DEB38471-A462-A316-A583-6638F6765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28" y="2303085"/>
            <a:ext cx="4286250" cy="1695450"/>
          </a:xfrm>
          <a:prstGeom prst="rect">
            <a:avLst/>
          </a:prstGeom>
        </p:spPr>
      </p:pic>
      <p:pic>
        <p:nvPicPr>
          <p:cNvPr id="8" name="Picture 7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3678326A-0AB4-F12A-107E-5DB1E7DF3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309" y="2303085"/>
            <a:ext cx="4200525" cy="1695450"/>
          </a:xfrm>
          <a:prstGeom prst="rect">
            <a:avLst/>
          </a:prstGeom>
        </p:spPr>
      </p:pic>
      <p:pic>
        <p:nvPicPr>
          <p:cNvPr id="9" name="Picture 8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8DAED8C1-040F-7358-B56F-99B0E9A14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783" y="4339848"/>
            <a:ext cx="42195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245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2196E-F6A1-784D-AC9F-87018A16857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04672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5000" b="1" dirty="0">
                <a:solidFill>
                  <a:schemeClr val="tx2"/>
                </a:solidFill>
              </a:rPr>
              <a:t>    THANK YOU</a:t>
            </a:r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DC0F4BBF-31EB-A4EE-9E86-56B541C22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14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2DCCA-D4C9-75DF-7F40-17934EB2A440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/>
          <a:lstStyle/>
          <a:p>
            <a:r>
              <a:rPr lang="en-GB" b="1" dirty="0">
                <a:latin typeface="Calibri Light"/>
                <a:ea typeface="Calibri Light"/>
                <a:cs typeface="Calibri Light"/>
              </a:rPr>
              <a:t>   </a:t>
            </a:r>
            <a:r>
              <a:rPr lang="en-GB" dirty="0">
                <a:ea typeface="+mj-lt"/>
                <a:cs typeface="+mj-lt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23804-2AAC-EE4D-B8C9-C5FD6DB55625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What is Genome Compression?</a:t>
            </a:r>
            <a:endParaRPr lang="en-US" b="1" dirty="0"/>
          </a:p>
          <a:p>
            <a:r>
              <a:rPr lang="en-GB" dirty="0">
                <a:ea typeface="+mn-lt"/>
                <a:cs typeface="+mn-lt"/>
              </a:rPr>
              <a:t>Viral genomes are naturally small and highly optimized.</a:t>
            </a:r>
          </a:p>
          <a:p>
            <a:r>
              <a:rPr lang="en-GB" dirty="0">
                <a:ea typeface="+mn-lt"/>
                <a:cs typeface="+mn-lt"/>
              </a:rPr>
              <a:t>Genome compression explores how information is densely encoded. </a:t>
            </a:r>
          </a:p>
          <a:p>
            <a:r>
              <a:rPr lang="en-GB" dirty="0">
                <a:ea typeface="+mn-lt"/>
                <a:cs typeface="+mn-lt"/>
              </a:rPr>
              <a:t>We aim to mimic this natural efficiency using compression algorithms entropy analysis.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611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988BB-FDA0-293F-DE8F-CDBCCC6CC60B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/>
          <a:lstStyle/>
          <a:p>
            <a:r>
              <a:rPr lang="en-GB" dirty="0"/>
              <a:t>   </a:t>
            </a:r>
            <a:r>
              <a:rPr lang="en-GB" dirty="0">
                <a:ea typeface="+mj-lt"/>
                <a:cs typeface="+mj-lt"/>
              </a:rPr>
              <a:t>Motivation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8A02C-F550-8DD5-13A7-69FC7447EE1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>
                <a:ea typeface="+mn-lt"/>
                <a:cs typeface="+mn-lt"/>
              </a:rPr>
              <a:t>Why this project?</a:t>
            </a:r>
          </a:p>
          <a:p>
            <a:pPr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The amount of genomic data is increasing rapidly due to advancements in DNA sequencing technologies.</a:t>
            </a:r>
            <a:endParaRPr lang="en-GB" dirty="0"/>
          </a:p>
          <a:p>
            <a:pPr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Efficient storage and transmission of genome sequences is a growing challenge in bioinformatics.</a:t>
            </a:r>
            <a:endParaRPr lang="en-GB" dirty="0"/>
          </a:p>
          <a:p>
            <a:pPr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Viral genomes are commonly studied in medical research, epidemiology, and vaccine development.</a:t>
            </a:r>
            <a:endParaRPr lang="en-GB" dirty="0"/>
          </a:p>
          <a:p>
            <a:pPr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Standard compression tools are not optimized for DNA data, which has a limited alphabet and specific patterns.</a:t>
            </a:r>
            <a:endParaRPr lang="en-GB" dirty="0"/>
          </a:p>
          <a:p>
            <a:pPr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Effective genome compression can reduce storage costs and improve data transfer efficiency.</a:t>
            </a:r>
            <a:endParaRPr lang="en-GB" dirty="0"/>
          </a:p>
          <a:p>
            <a:pPr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Lossless compression is essential to preserve the integrity of biological data during processing and sharing. </a:t>
            </a: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7944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EBD9-A901-7CF5-23E9-A18AE8FBA6A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Modelling Genome Compression in Viruses:</a:t>
            </a:r>
            <a:br>
              <a:rPr lang="en-GB" dirty="0">
                <a:ea typeface="+mj-lt"/>
                <a:cs typeface="+mj-lt"/>
              </a:rPr>
            </a:br>
            <a:r>
              <a:rPr lang="en-GB" sz="3800" dirty="0">
                <a:ea typeface="+mj-lt"/>
                <a:cs typeface="+mj-lt"/>
              </a:rPr>
              <a:t>Implementation of Context Modelling &amp; Compression</a:t>
            </a:r>
            <a:endParaRPr lang="en-GB" sz="3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F4C4B-48F4-09C5-046A-D8EB8006E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3566"/>
            <a:ext cx="10515600" cy="4351338"/>
          </a:xfr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Pipeline of the Project:</a:t>
            </a:r>
          </a:p>
          <a:p>
            <a:pPr>
              <a:buNone/>
            </a:pPr>
            <a:r>
              <a:rPr lang="en-GB" dirty="0"/>
              <a:t>                                </a:t>
            </a:r>
            <a:endParaRPr lang="en-GB" dirty="0">
              <a:ea typeface="+mn-lt"/>
              <a:cs typeface="+mn-lt"/>
            </a:endParaRPr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                                       →                                         →</a:t>
            </a:r>
            <a:endParaRPr lang="en-GB" dirty="0"/>
          </a:p>
          <a:p>
            <a:pPr>
              <a:buNone/>
            </a:pPr>
            <a:r>
              <a:rPr lang="en-GB" dirty="0">
                <a:ea typeface="+mn-lt"/>
                <a:cs typeface="+mn-lt"/>
              </a:rPr>
              <a:t>                                  ↓</a:t>
            </a:r>
            <a:endParaRPr lang="en-GB" dirty="0"/>
          </a:p>
          <a:p>
            <a:pPr>
              <a:buNone/>
            </a:pPr>
            <a:r>
              <a:rPr lang="en-GB" dirty="0"/>
              <a:t>                                         </a:t>
            </a:r>
            <a:r>
              <a:rPr lang="en-GB" dirty="0">
                <a:ea typeface="+mn-lt"/>
                <a:cs typeface="+mn-lt"/>
              </a:rPr>
              <a:t>←</a:t>
            </a:r>
            <a:r>
              <a:rPr lang="en-GB" dirty="0"/>
              <a:t>                                          </a:t>
            </a:r>
            <a:r>
              <a:rPr lang="en-GB" dirty="0">
                <a:ea typeface="+mn-lt"/>
                <a:cs typeface="+mn-lt"/>
              </a:rPr>
              <a:t>←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           ↓</a:t>
            </a:r>
            <a:endParaRPr lang="en-GB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GB" dirty="0"/>
              <a:t>                                     →                                          →</a:t>
            </a:r>
          </a:p>
          <a:p>
            <a:pPr marL="0" indent="0">
              <a:buNone/>
            </a:pPr>
            <a:r>
              <a:rPr lang="en-GB" dirty="0"/>
              <a:t>                              </a:t>
            </a:r>
            <a:endParaRPr lang="en-GB" dirty="0">
              <a:ea typeface="+mn-lt"/>
              <a:cs typeface="+mn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639FA9-3C9F-73D8-FB46-F900D0A619D9}"/>
              </a:ext>
            </a:extLst>
          </p:cNvPr>
          <p:cNvSpPr/>
          <p:nvPr/>
        </p:nvSpPr>
        <p:spPr>
          <a:xfrm>
            <a:off x="1814977" y="2614324"/>
            <a:ext cx="1713365" cy="55369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rgbClr val="000000"/>
                </a:solidFill>
              </a:rPr>
              <a:t>FASTA File (Input)</a:t>
            </a:r>
            <a:endParaRPr lang="en-US" sz="12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F58B7E-F6B0-1331-4570-A89D0B82D5D0}"/>
              </a:ext>
            </a:extLst>
          </p:cNvPr>
          <p:cNvSpPr/>
          <p:nvPr/>
        </p:nvSpPr>
        <p:spPr>
          <a:xfrm>
            <a:off x="4930212" y="2614324"/>
            <a:ext cx="1657337" cy="55369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200">
                <a:solidFill>
                  <a:srgbClr val="000000"/>
                </a:solidFill>
              </a:rPr>
              <a:t>Read &amp; Clean DNA Sequence</a:t>
            </a:r>
            <a:endParaRPr lang="en-US" sz="12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7F34364-2CC2-AC06-B45F-3742238B383E}"/>
              </a:ext>
            </a:extLst>
          </p:cNvPr>
          <p:cNvSpPr/>
          <p:nvPr/>
        </p:nvSpPr>
        <p:spPr>
          <a:xfrm>
            <a:off x="4930211" y="3667676"/>
            <a:ext cx="1657337" cy="55369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200">
                <a:solidFill>
                  <a:srgbClr val="000000"/>
                </a:solidFill>
              </a:rPr>
              <a:t>Arithmetic Encoding → Decimal Value</a:t>
            </a:r>
            <a:endParaRPr lang="en-US" sz="120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24A4F6-3015-D731-CE92-4320C1237EEC}"/>
              </a:ext>
            </a:extLst>
          </p:cNvPr>
          <p:cNvSpPr/>
          <p:nvPr/>
        </p:nvSpPr>
        <p:spPr>
          <a:xfrm>
            <a:off x="8011828" y="3667675"/>
            <a:ext cx="1881454" cy="542491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200">
                <a:solidFill>
                  <a:srgbClr val="000000"/>
                </a:solidFill>
              </a:rPr>
              <a:t>Context Mixing (</a:t>
            </a:r>
            <a:r>
              <a:rPr lang="en-GB" sz="1200" err="1">
                <a:solidFill>
                  <a:srgbClr val="000000"/>
                </a:solidFill>
              </a:rPr>
              <a:t>get_mixed_probs</a:t>
            </a:r>
            <a:r>
              <a:rPr lang="en-GB" sz="1200">
                <a:solidFill>
                  <a:srgbClr val="000000"/>
                </a:solidFill>
              </a:rPr>
              <a:t>(</a:t>
            </a:r>
            <a:r>
              <a:rPr lang="en-GB" sz="1200" err="1">
                <a:solidFill>
                  <a:srgbClr val="000000"/>
                </a:solidFill>
              </a:rPr>
              <a:t>i</a:t>
            </a:r>
            <a:r>
              <a:rPr lang="en-GB" sz="1200">
                <a:solidFill>
                  <a:srgbClr val="000000"/>
                </a:solidFill>
              </a:rPr>
              <a:t>))</a:t>
            </a:r>
            <a:endParaRPr lang="en-US" sz="12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512FDFD-A1EE-3322-FFA1-70A7BC659F55}"/>
              </a:ext>
            </a:extLst>
          </p:cNvPr>
          <p:cNvSpPr/>
          <p:nvPr/>
        </p:nvSpPr>
        <p:spPr>
          <a:xfrm>
            <a:off x="8011828" y="2614324"/>
            <a:ext cx="1881454" cy="55369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200">
                <a:solidFill>
                  <a:srgbClr val="000000"/>
                </a:solidFill>
              </a:rPr>
              <a:t>Train 2-gram and 4-gram Models</a:t>
            </a:r>
            <a:endParaRPr lang="en-US" sz="12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8E3E95C-F65D-2DE5-FB05-4FC9419A5F84}"/>
              </a:ext>
            </a:extLst>
          </p:cNvPr>
          <p:cNvSpPr/>
          <p:nvPr/>
        </p:nvSpPr>
        <p:spPr>
          <a:xfrm>
            <a:off x="1814975" y="4889118"/>
            <a:ext cx="1713366" cy="564903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200">
                <a:solidFill>
                  <a:srgbClr val="000000"/>
                </a:solidFill>
              </a:rPr>
              <a:t>Mismatch Check (Lossless Validation</a:t>
            </a:r>
            <a:endParaRPr lang="en-US" sz="12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D76CAD5-1E08-F9C5-D3D8-8CDD2F75E0B6}"/>
              </a:ext>
            </a:extLst>
          </p:cNvPr>
          <p:cNvSpPr/>
          <p:nvPr/>
        </p:nvSpPr>
        <p:spPr>
          <a:xfrm>
            <a:off x="4930210" y="4889117"/>
            <a:ext cx="1657337" cy="55369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GB" sz="1200">
                <a:solidFill>
                  <a:srgbClr val="000000"/>
                </a:solidFill>
              </a:rPr>
              <a:t>        Bit Estimation (Entropy  based    compression)</a:t>
            </a:r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AAC48BB-7801-AE4F-E626-C0979D852C91}"/>
              </a:ext>
            </a:extLst>
          </p:cNvPr>
          <p:cNvSpPr/>
          <p:nvPr/>
        </p:nvSpPr>
        <p:spPr>
          <a:xfrm>
            <a:off x="1814975" y="3667676"/>
            <a:ext cx="1713366" cy="55369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1200">
                <a:solidFill>
                  <a:srgbClr val="000000"/>
                </a:solidFill>
              </a:rPr>
              <a:t>Arithmetic Decoding → Reconstructed Sequence</a:t>
            </a:r>
            <a:endParaRPr lang="en-US" sz="120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1ADF888-8B2B-A79B-8CDF-8786F96BBCDC}"/>
              </a:ext>
            </a:extLst>
          </p:cNvPr>
          <p:cNvSpPr/>
          <p:nvPr/>
        </p:nvSpPr>
        <p:spPr>
          <a:xfrm>
            <a:off x="8011828" y="4889116"/>
            <a:ext cx="1881454" cy="57610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GB" sz="1200">
                <a:solidFill>
                  <a:srgbClr val="000000"/>
                </a:solidFill>
              </a:rPr>
              <a:t>Save Output Files + </a:t>
            </a:r>
            <a:r>
              <a:rPr lang="en-GB" sz="1200">
                <a:solidFill>
                  <a:srgbClr val="000000"/>
                </a:solidFill>
                <a:ea typeface="+mn-lt"/>
                <a:cs typeface="+mn-lt"/>
              </a:rPr>
              <a:t>Evaluate Compression Ratio</a:t>
            </a:r>
            <a:r>
              <a:rPr lang="en-GB" sz="1200">
                <a:solidFill>
                  <a:srgbClr val="000000"/>
                </a:solidFill>
              </a:rPr>
              <a:t> </a:t>
            </a:r>
            <a:endParaRPr lang="en-GB" sz="1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93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D6F4-6D0D-53A1-D8CD-CEB0EBBD7B45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GB"/>
              <a:t>   Function: </a:t>
            </a:r>
            <a:r>
              <a:rPr lang="en-GB">
                <a:ea typeface="+mj-lt"/>
                <a:cs typeface="+mj-lt"/>
              </a:rPr>
              <a:t>NGramModel 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3B98-132E-E0D6-773D-F966D45E7E6F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en-GB"/>
              <a:t>➤ </a:t>
            </a:r>
            <a:r>
              <a:rPr lang="en-GB" b="1"/>
              <a:t>Purpose:</a:t>
            </a:r>
            <a:endParaRPr lang="en-US"/>
          </a:p>
          <a:p>
            <a:pPr>
              <a:buNone/>
            </a:pPr>
            <a:r>
              <a:rPr lang="en-GB">
                <a:ea typeface="+mn-lt"/>
                <a:cs typeface="+mn-lt"/>
              </a:rPr>
              <a:t>To model the probability of the next nucleotide (A, C, G, T) based on a context of previous </a:t>
            </a:r>
            <a:r>
              <a:rPr lang="en-GB">
                <a:latin typeface="Consolas"/>
              </a:rPr>
              <a:t>n</a:t>
            </a:r>
            <a:r>
              <a:rPr lang="en-GB">
                <a:ea typeface="+mn-lt"/>
                <a:cs typeface="+mn-lt"/>
              </a:rPr>
              <a:t> bases.</a:t>
            </a:r>
            <a:endParaRPr lang="en-GB"/>
          </a:p>
          <a:p>
            <a:pPr>
              <a:buNone/>
            </a:pPr>
            <a:r>
              <a:rPr lang="en-GB"/>
              <a:t>➤ </a:t>
            </a:r>
            <a:r>
              <a:rPr lang="en-GB" b="1"/>
              <a:t>Input:</a:t>
            </a:r>
            <a:endParaRPr lang="en-GB"/>
          </a:p>
          <a:p>
            <a:pPr lvl="1"/>
            <a:r>
              <a:rPr lang="en-GB">
                <a:latin typeface="Consolas"/>
              </a:rPr>
              <a:t>n</a:t>
            </a:r>
            <a:r>
              <a:rPr lang="en-GB">
                <a:ea typeface="+mn-lt"/>
                <a:cs typeface="+mn-lt"/>
              </a:rPr>
              <a:t> (context length)</a:t>
            </a:r>
            <a:endParaRPr lang="en-GB"/>
          </a:p>
          <a:p>
            <a:pPr lvl="1"/>
            <a:r>
              <a:rPr lang="en-GB">
                <a:ea typeface="+mn-lt"/>
                <a:cs typeface="+mn-lt"/>
              </a:rPr>
              <a:t>DNA sequence (e.g., ACGTAC...)</a:t>
            </a:r>
            <a:endParaRPr lang="en-GB"/>
          </a:p>
          <a:p>
            <a:pPr marL="0" indent="0">
              <a:buNone/>
            </a:pPr>
            <a:r>
              <a:rPr lang="en-GB"/>
              <a:t>➤ </a:t>
            </a:r>
            <a:r>
              <a:rPr lang="en-GB" b="1"/>
              <a:t>Output:</a:t>
            </a:r>
            <a:endParaRPr lang="en-GB"/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   Dictionary of probabilities for each nucleotide given a context</a:t>
            </a:r>
            <a:endParaRPr lang="en-GB"/>
          </a:p>
          <a:p>
            <a:pPr marL="0" indent="0">
              <a:buNone/>
            </a:pPr>
            <a:r>
              <a:rPr lang="en-GB"/>
              <a:t>➤ </a:t>
            </a:r>
            <a:r>
              <a:rPr lang="en-GB" b="1"/>
              <a:t>Use:</a:t>
            </a:r>
            <a:endParaRPr lang="en-GB"/>
          </a:p>
          <a:p>
            <a:pPr>
              <a:buNone/>
            </a:pPr>
            <a:r>
              <a:rPr lang="en-GB">
                <a:ea typeface="+mn-lt"/>
                <a:cs typeface="+mn-lt"/>
              </a:rPr>
              <a:t>Used to estimate how likely each base is to follow a given pattern, which helps in compression via prediction.</a:t>
            </a:r>
            <a:endParaRPr lang="en-GB"/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597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466F-BDA6-D5DE-614A-0BA5128299C6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GB"/>
              <a:t>   Function: </a:t>
            </a:r>
            <a:r>
              <a:rPr lang="en-GB" err="1">
                <a:ea typeface="+mj-lt"/>
                <a:cs typeface="+mj-lt"/>
              </a:rPr>
              <a:t>ContextMixer</a:t>
            </a:r>
            <a:r>
              <a:rPr lang="en-GB">
                <a:ea typeface="+mj-lt"/>
                <a:cs typeface="+mj-lt"/>
              </a:rPr>
              <a:t>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194DA-AEC9-D241-4737-3E4CFBB4A666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en-GB"/>
              <a:t>➤ </a:t>
            </a:r>
            <a:r>
              <a:rPr lang="en-GB" b="1"/>
              <a:t>Purpose:</a:t>
            </a:r>
            <a:endParaRPr lang="en-US"/>
          </a:p>
          <a:p>
            <a:pPr>
              <a:buNone/>
            </a:pPr>
            <a:r>
              <a:rPr lang="en-GB">
                <a:ea typeface="+mn-lt"/>
                <a:cs typeface="+mn-lt"/>
              </a:rPr>
              <a:t>To combine multiple N-gram model predictions into one final probability distribution.</a:t>
            </a:r>
            <a:endParaRPr lang="en-GB"/>
          </a:p>
          <a:p>
            <a:pPr>
              <a:buNone/>
            </a:pPr>
            <a:r>
              <a:rPr lang="en-GB"/>
              <a:t>➤ </a:t>
            </a:r>
            <a:r>
              <a:rPr lang="en-GB" b="1"/>
              <a:t>Input:</a:t>
            </a:r>
            <a:endParaRPr lang="en-GB"/>
          </a:p>
          <a:p>
            <a:pPr lvl="1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List of trained models (e.g., 2-gram and 4-gram)</a:t>
            </a:r>
            <a:endParaRPr lang="en-GB"/>
          </a:p>
          <a:p>
            <a:pPr lvl="1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Contexts extracted for each model at position </a:t>
            </a:r>
            <a:r>
              <a:rPr lang="en-GB">
                <a:latin typeface="Consolas"/>
              </a:rPr>
              <a:t>I</a:t>
            </a:r>
            <a:endParaRPr lang="en-GB">
              <a:latin typeface="Aptos" panose="020B0004020202020204"/>
            </a:endParaRPr>
          </a:p>
          <a:p>
            <a:pPr marL="0" indent="0">
              <a:buNone/>
            </a:pPr>
            <a:r>
              <a:rPr lang="en-GB"/>
              <a:t>➤ </a:t>
            </a:r>
            <a:r>
              <a:rPr lang="en-GB" b="1"/>
              <a:t>Output:</a:t>
            </a:r>
            <a:endParaRPr lang="en-GB"/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        Mixed probability distribution for A, C, G, T at position </a:t>
            </a:r>
            <a:r>
              <a:rPr lang="en-GB">
                <a:latin typeface="Consolas"/>
              </a:rPr>
              <a:t>I</a:t>
            </a:r>
            <a:endParaRPr lang="en-GB" err="1">
              <a:latin typeface="Aptos" panose="020B0004020202020204"/>
            </a:endParaRPr>
          </a:p>
          <a:p>
            <a:pPr marL="0" indent="0">
              <a:buNone/>
            </a:pPr>
            <a:r>
              <a:rPr lang="en-GB"/>
              <a:t>➤ </a:t>
            </a:r>
            <a:r>
              <a:rPr lang="en-GB" b="1"/>
              <a:t>Use:</a:t>
            </a:r>
            <a:endParaRPr lang="en-GB"/>
          </a:p>
          <a:p>
            <a:pPr>
              <a:buNone/>
            </a:pPr>
            <a:r>
              <a:rPr lang="en-GB">
                <a:ea typeface="+mn-lt"/>
                <a:cs typeface="+mn-lt"/>
              </a:rPr>
              <a:t>Improves prediction by balancing general (2-gram) and specific (4-gram) context strengths.</a:t>
            </a:r>
            <a:endParaRPr lang="en-GB"/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56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0E296-FB4D-FA7D-9FE7-6E39A87F32B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GB"/>
              <a:t>   Function: </a:t>
            </a:r>
            <a:r>
              <a:rPr lang="en-GB" err="1">
                <a:ea typeface="+mj-lt"/>
                <a:cs typeface="+mj-lt"/>
              </a:rPr>
              <a:t>get_mixed_probs</a:t>
            </a:r>
            <a:r>
              <a:rPr lang="en-GB">
                <a:ea typeface="+mj-lt"/>
                <a:cs typeface="+mj-lt"/>
              </a:rPr>
              <a:t>(</a:t>
            </a:r>
            <a:r>
              <a:rPr lang="en-GB" err="1">
                <a:ea typeface="+mj-lt"/>
                <a:cs typeface="+mj-lt"/>
              </a:rPr>
              <a:t>i</a:t>
            </a:r>
            <a:r>
              <a:rPr lang="en-GB">
                <a:ea typeface="+mj-lt"/>
                <a:cs typeface="+mj-lt"/>
              </a:rPr>
              <a:t>)</a:t>
            </a:r>
            <a:r>
              <a:rPr lang="en-GB"/>
              <a:t>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3F329-A1B2-AF02-35CB-A1AB71DFC338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None/>
            </a:pPr>
            <a:r>
              <a:rPr lang="en-GB"/>
              <a:t>➤ </a:t>
            </a:r>
            <a:r>
              <a:rPr lang="en-GB" b="1"/>
              <a:t>Purpose:</a:t>
            </a:r>
            <a:endParaRPr lang="en-US"/>
          </a:p>
          <a:p>
            <a:pPr>
              <a:buNone/>
            </a:pPr>
            <a:r>
              <a:rPr lang="en-GB">
                <a:ea typeface="+mn-lt"/>
                <a:cs typeface="+mn-lt"/>
              </a:rPr>
              <a:t>To return the final prediction probabilities for position </a:t>
            </a:r>
            <a:r>
              <a:rPr lang="en-GB" err="1">
                <a:latin typeface="Consolas"/>
              </a:rPr>
              <a:t>i</a:t>
            </a:r>
            <a:r>
              <a:rPr lang="en-GB">
                <a:ea typeface="+mn-lt"/>
                <a:cs typeface="+mn-lt"/>
              </a:rPr>
              <a:t> using the context mixer.</a:t>
            </a:r>
            <a:endParaRPr lang="en-GB"/>
          </a:p>
          <a:p>
            <a:pPr>
              <a:buNone/>
            </a:pPr>
            <a:r>
              <a:rPr lang="en-GB"/>
              <a:t>➤ </a:t>
            </a:r>
            <a:r>
              <a:rPr lang="en-GB" b="1"/>
              <a:t>Input:</a:t>
            </a:r>
            <a:endParaRPr lang="en-GB"/>
          </a:p>
          <a:p>
            <a:pPr lvl="1"/>
            <a:r>
              <a:rPr lang="en-GB">
                <a:ea typeface="+mn-lt"/>
                <a:cs typeface="+mn-lt"/>
              </a:rPr>
              <a:t>Position </a:t>
            </a:r>
            <a:r>
              <a:rPr lang="en-GB" err="1">
                <a:latin typeface="Consolas"/>
              </a:rPr>
              <a:t>i</a:t>
            </a:r>
            <a:r>
              <a:rPr lang="en-GB">
                <a:ea typeface="+mn-lt"/>
                <a:cs typeface="+mn-lt"/>
              </a:rPr>
              <a:t> in the DNA sequence</a:t>
            </a:r>
            <a:endParaRPr lang="en-GB"/>
          </a:p>
          <a:p>
            <a:pPr lvl="1"/>
            <a:r>
              <a:rPr lang="en-GB">
                <a:ea typeface="+mn-lt"/>
                <a:cs typeface="+mn-lt"/>
              </a:rPr>
              <a:t>Sequence itself</a:t>
            </a:r>
            <a:r>
              <a:rPr lang="en-GB"/>
              <a:t> </a:t>
            </a:r>
            <a:endParaRPr lang="en-GB" b="1"/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➤ </a:t>
            </a:r>
            <a:r>
              <a:rPr lang="en-GB" sz="2600" b="1">
                <a:ea typeface="+mn-lt"/>
                <a:cs typeface="+mn-lt"/>
              </a:rPr>
              <a:t>Output:</a:t>
            </a:r>
            <a:r>
              <a:rPr lang="en-GB">
                <a:ea typeface="+mn-lt"/>
                <a:cs typeface="+mn-lt"/>
              </a:rPr>
              <a:t> </a:t>
            </a:r>
            <a:endParaRPr lang="en-GB"/>
          </a:p>
          <a:p>
            <a:pPr marL="0" indent="0">
              <a:buNone/>
            </a:pPr>
            <a:r>
              <a:rPr lang="en-GB">
                <a:ea typeface="+mn-lt"/>
                <a:cs typeface="+mn-lt"/>
              </a:rPr>
              <a:t>       Dictionary of probabilities for A, C, G, T at that position</a:t>
            </a:r>
            <a:endParaRPr lang="en-GB"/>
          </a:p>
          <a:p>
            <a:pPr marL="0" indent="0">
              <a:buNone/>
            </a:pPr>
            <a:r>
              <a:rPr lang="en-GB"/>
              <a:t>➤ </a:t>
            </a:r>
            <a:r>
              <a:rPr lang="en-GB" b="1"/>
              <a:t>Use:</a:t>
            </a:r>
            <a:endParaRPr lang="en-GB"/>
          </a:p>
          <a:p>
            <a:pPr>
              <a:buNone/>
            </a:pPr>
            <a:r>
              <a:rPr lang="en-GB">
                <a:ea typeface="+mn-lt"/>
                <a:cs typeface="+mn-lt"/>
              </a:rPr>
              <a:t>Called during encoding and decoding to fetch dynamic, context-aware probabilities.</a:t>
            </a:r>
            <a:endParaRPr lang="en-GB"/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409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0770B-B90A-8EA6-B80C-D9DCA32C1693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GB"/>
              <a:t>   Function: </a:t>
            </a:r>
            <a:r>
              <a:rPr lang="en-GB">
                <a:ea typeface="+mj-lt"/>
                <a:cs typeface="+mj-lt"/>
              </a:rPr>
              <a:t>Arithmetic Encoding 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472B-99E6-6D6D-BD9D-5A706D48ED60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n-GB"/>
              <a:t>➤ </a:t>
            </a:r>
            <a:r>
              <a:rPr lang="en-GB" b="1"/>
              <a:t>Purpose:</a:t>
            </a:r>
            <a:endParaRPr lang="en-US"/>
          </a:p>
          <a:p>
            <a:pPr>
              <a:buNone/>
            </a:pPr>
            <a:r>
              <a:rPr lang="en-GB">
                <a:ea typeface="+mn-lt"/>
                <a:cs typeface="+mn-lt"/>
              </a:rPr>
              <a:t>To compress the entire DNA sequence into a single decimal value using dynamic probability ranges.</a:t>
            </a:r>
            <a:endParaRPr lang="en-GB"/>
          </a:p>
          <a:p>
            <a:pPr>
              <a:buNone/>
            </a:pPr>
            <a:r>
              <a:rPr lang="en-GB"/>
              <a:t>➤ </a:t>
            </a:r>
            <a:r>
              <a:rPr lang="en-GB" b="1"/>
              <a:t>Input:</a:t>
            </a:r>
            <a:endParaRPr lang="en-GB"/>
          </a:p>
          <a:p>
            <a:pPr lvl="1"/>
            <a:r>
              <a:rPr lang="en-GB">
                <a:ea typeface="+mn-lt"/>
                <a:cs typeface="+mn-lt"/>
              </a:rPr>
              <a:t>Full DNA sequence</a:t>
            </a:r>
            <a:endParaRPr lang="en-GB"/>
          </a:p>
          <a:p>
            <a:pPr lvl="1"/>
            <a:r>
              <a:rPr lang="en-GB" err="1">
                <a:latin typeface="Consolas"/>
              </a:rPr>
              <a:t>get_mixed_probs</a:t>
            </a:r>
            <a:r>
              <a:rPr lang="en-GB">
                <a:latin typeface="Consolas"/>
              </a:rPr>
              <a:t>(</a:t>
            </a:r>
            <a:r>
              <a:rPr lang="en-GB" err="1">
                <a:latin typeface="Consolas"/>
              </a:rPr>
              <a:t>i</a:t>
            </a:r>
            <a:r>
              <a:rPr lang="en-GB">
                <a:latin typeface="Consolas"/>
              </a:rPr>
              <a:t>)</a:t>
            </a:r>
            <a:r>
              <a:rPr lang="en-GB">
                <a:ea typeface="+mn-lt"/>
                <a:cs typeface="+mn-lt"/>
              </a:rPr>
              <a:t> for probability guidance at each step</a:t>
            </a:r>
            <a:endParaRPr lang="en-GB"/>
          </a:p>
          <a:p>
            <a:pPr indent="0">
              <a:buNone/>
            </a:pPr>
            <a:r>
              <a:rPr lang="en-GB"/>
              <a:t>➤ </a:t>
            </a:r>
            <a:r>
              <a:rPr lang="en-GB" b="1"/>
              <a:t>Output:</a:t>
            </a:r>
            <a:endParaRPr lang="en-GB"/>
          </a:p>
          <a:p>
            <a:pPr lvl="1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Single decimal number representing the whole sequence</a:t>
            </a:r>
            <a:endParaRPr lang="en-GB"/>
          </a:p>
          <a:p>
            <a:pPr indent="0">
              <a:buNone/>
            </a:pPr>
            <a:r>
              <a:rPr lang="en-GB"/>
              <a:t>➤ </a:t>
            </a:r>
            <a:r>
              <a:rPr lang="en-GB" b="1"/>
              <a:t>Use:</a:t>
            </a:r>
            <a:endParaRPr lang="en-GB"/>
          </a:p>
          <a:p>
            <a:pPr>
              <a:buNone/>
            </a:pPr>
            <a:r>
              <a:rPr lang="en-GB">
                <a:ea typeface="+mn-lt"/>
                <a:cs typeface="+mn-lt"/>
              </a:rPr>
              <a:t>Core compression logic — uses predicted probabilities to encode sequence efficiently.</a:t>
            </a:r>
            <a:endParaRPr lang="en-GB"/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82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B6EC-C5DB-FC31-8009-59CC599CFA5A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GB"/>
              <a:t>   Function: Arithmetic Decoding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6F470-2386-4314-2DA2-BCCA406CE87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n-GB"/>
              <a:t>➤ </a:t>
            </a:r>
            <a:r>
              <a:rPr lang="en-GB" b="1"/>
              <a:t>Purpose:</a:t>
            </a:r>
            <a:endParaRPr lang="en-US"/>
          </a:p>
          <a:p>
            <a:pPr>
              <a:buNone/>
            </a:pPr>
            <a:r>
              <a:rPr lang="en-GB">
                <a:ea typeface="+mn-lt"/>
                <a:cs typeface="+mn-lt"/>
              </a:rPr>
              <a:t>To reconstruct the original sequence from the encoded decimal value.</a:t>
            </a:r>
            <a:endParaRPr lang="en-GB"/>
          </a:p>
          <a:p>
            <a:pPr>
              <a:buNone/>
            </a:pPr>
            <a:r>
              <a:rPr lang="en-GB"/>
              <a:t>➤ </a:t>
            </a:r>
            <a:r>
              <a:rPr lang="en-GB" b="1"/>
              <a:t>Input:</a:t>
            </a:r>
            <a:endParaRPr lang="en-GB"/>
          </a:p>
          <a:p>
            <a:pPr lvl="1"/>
            <a:r>
              <a:rPr lang="en-GB">
                <a:ea typeface="+mn-lt"/>
                <a:cs typeface="+mn-lt"/>
              </a:rPr>
              <a:t>Encoded value</a:t>
            </a:r>
            <a:endParaRPr lang="en-GB"/>
          </a:p>
          <a:p>
            <a:pPr lvl="1"/>
            <a:r>
              <a:rPr lang="en-GB">
                <a:ea typeface="+mn-lt"/>
                <a:cs typeface="+mn-lt"/>
              </a:rPr>
              <a:t>Length of original sequence</a:t>
            </a:r>
            <a:endParaRPr lang="en-GB"/>
          </a:p>
          <a:p>
            <a:pPr lvl="1"/>
            <a:r>
              <a:rPr lang="en-GB" err="1">
                <a:latin typeface="Consolas"/>
              </a:rPr>
              <a:t>get_mixed_probs</a:t>
            </a:r>
            <a:r>
              <a:rPr lang="en-GB">
                <a:latin typeface="Consolas"/>
              </a:rPr>
              <a:t>(</a:t>
            </a:r>
            <a:r>
              <a:rPr lang="en-GB" err="1">
                <a:latin typeface="Consolas"/>
              </a:rPr>
              <a:t>i</a:t>
            </a:r>
            <a:r>
              <a:rPr lang="en-GB">
                <a:latin typeface="Consolas"/>
              </a:rPr>
              <a:t>)</a:t>
            </a:r>
            <a:r>
              <a:rPr lang="en-GB">
                <a:ea typeface="+mn-lt"/>
                <a:cs typeface="+mn-lt"/>
              </a:rPr>
              <a:t> to guide decoding</a:t>
            </a:r>
            <a:endParaRPr lang="en-GB"/>
          </a:p>
          <a:p>
            <a:pPr marL="0" indent="0">
              <a:buNone/>
            </a:pPr>
            <a:r>
              <a:rPr lang="en-GB"/>
              <a:t>➤ </a:t>
            </a:r>
            <a:r>
              <a:rPr lang="en-GB" b="1"/>
              <a:t>Output:</a:t>
            </a:r>
            <a:endParaRPr lang="en-GB"/>
          </a:p>
          <a:p>
            <a:pPr lvl="1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Fully reconstructed DNA sequence</a:t>
            </a:r>
            <a:endParaRPr lang="en-GB"/>
          </a:p>
          <a:p>
            <a:pPr marL="0" indent="0">
              <a:buNone/>
            </a:pPr>
            <a:r>
              <a:rPr lang="en-GB"/>
              <a:t>➤ </a:t>
            </a:r>
            <a:r>
              <a:rPr lang="en-GB" b="1"/>
              <a:t>Use:</a:t>
            </a:r>
            <a:endParaRPr lang="en-GB"/>
          </a:p>
          <a:p>
            <a:pPr>
              <a:buNone/>
            </a:pPr>
            <a:r>
              <a:rPr lang="en-GB">
                <a:ea typeface="+mn-lt"/>
                <a:cs typeface="+mn-lt"/>
              </a:rPr>
              <a:t> Ensures lossless recovery — validates the compression by reproducing the exact input.</a:t>
            </a:r>
            <a:endParaRPr lang="en-GB"/>
          </a:p>
          <a:p>
            <a:pPr marL="0" indent="0"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2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</TotalTime>
  <Words>743</Words>
  <Application>Microsoft Office PowerPoint</Application>
  <PresentationFormat>Widescreen</PresentationFormat>
  <Paragraphs>134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Calibri Light</vt:lpstr>
      <vt:lpstr>Consolas</vt:lpstr>
      <vt:lpstr>Office Theme</vt:lpstr>
      <vt:lpstr>Modelling Viral Genome Compression in Viruses</vt:lpstr>
      <vt:lpstr>   Introduction</vt:lpstr>
      <vt:lpstr>   Motivation</vt:lpstr>
      <vt:lpstr>Modelling Genome Compression in Viruses: Implementation of Context Modelling &amp; Compression</vt:lpstr>
      <vt:lpstr>   Function: NGramModel </vt:lpstr>
      <vt:lpstr>   Function: ContextMixer </vt:lpstr>
      <vt:lpstr>   Function: get_mixed_probs(i) </vt:lpstr>
      <vt:lpstr>   Function: Arithmetic Encoding </vt:lpstr>
      <vt:lpstr>   Function: Arithmetic Decoding</vt:lpstr>
      <vt:lpstr>  Function: Compression Evaluation </vt:lpstr>
      <vt:lpstr>  Results &amp; Observations</vt:lpstr>
      <vt:lpstr>  Results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Srivarma Battini</dc:creator>
  <cp:lastModifiedBy>Srivarma Battini</cp:lastModifiedBy>
  <cp:revision>16</cp:revision>
  <dcterms:created xsi:type="dcterms:W3CDTF">2025-06-30T02:56:38Z</dcterms:created>
  <dcterms:modified xsi:type="dcterms:W3CDTF">2025-07-18T17:31:03Z</dcterms:modified>
</cp:coreProperties>
</file>