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9400-D128-192E-C80E-D5C49A83F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C2C0B-689B-490D-F7F6-19CF06812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CF14C-1416-B3F8-E0CB-0D7845D4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2C43-37F9-431D-A14D-626ECB9E5DDE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82220-D09F-660C-6F98-814C18E3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02480-093B-5026-2B47-7718FA11B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E531-CC83-43D1-AE29-E8A4EE18C9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623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1BDBE-BA67-63CE-44DF-AAC60A24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39640-D98A-E474-600F-1170F3655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EDB0E-0165-D78D-4ACE-D28DE719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2C43-37F9-431D-A14D-626ECB9E5DDE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FD3A4-BB1D-6634-42C5-7238E6D0F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0F5A-8D14-834E-FEED-1666BC63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E531-CC83-43D1-AE29-E8A4EE18C9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125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2DBB6-1242-C2F3-A873-2E654A50D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3A157-7459-9167-2AD9-A4A92C0AD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6A455-257A-DF2F-17F4-E2EE18C9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2C43-37F9-431D-A14D-626ECB9E5DDE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421ED-0DD3-407A-95F3-3AA2ECBD7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B0D26-9AE1-3209-5A6B-B5A40AA3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E531-CC83-43D1-AE29-E8A4EE18C9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686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96E1-2945-03DF-6C6E-DE6F27F1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E4647-6B7B-85F0-211B-80D785FF0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C4F61-C661-F032-01D9-C53F8C88B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2C43-37F9-431D-A14D-626ECB9E5DDE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9944C-D8EE-87F3-BCA6-B8DF18407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0BA5A-B96E-5AE0-D3E3-B6DB083F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E531-CC83-43D1-AE29-E8A4EE18C9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082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437F-AD5B-7F8C-AD29-4DD34136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C11EE-A272-0D15-20D8-211BC360C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AE7F9-FD6F-3B69-296F-D571439B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2C43-37F9-431D-A14D-626ECB9E5DDE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B8A21-DFBC-5D3A-7B52-51E1FB34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2B4DA-BA91-3E33-787D-DFCC151F0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E531-CC83-43D1-AE29-E8A4EE18C9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513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F3C7-1DE4-84F3-2AE9-3B63D3A8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2CA4C-1A1E-CB78-45AD-B5F2B7256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13840-3DDA-5F2C-FDDA-44387D71F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DB039-55EE-078C-8AEA-0E16B88A8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2C43-37F9-431D-A14D-626ECB9E5DDE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4FCB6-7AE8-FDA8-529F-35B4B2987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75DE6-20CC-97D0-8C0E-594BF023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E531-CC83-43D1-AE29-E8A4EE18C9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024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7B49-3196-4314-4F1F-1C768F5E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51EEF-46C0-EA93-72EA-C0728D574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5081F-A661-BC3F-23C8-FFC5004FB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B0781D-733A-B1D4-54C8-DA0C262FD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11EEE-774D-9666-CA1A-C2E14C9A3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548E4-973E-CC77-005C-A5779D1A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2C43-37F9-431D-A14D-626ECB9E5DDE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5086F9-6BAE-6579-A21E-C064C934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8977D-6D69-C0B0-30B4-E52B3C57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E531-CC83-43D1-AE29-E8A4EE18C9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310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1563-CC2E-B2EC-307B-D30D8A136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2C9EB-D00F-3672-3DBF-A83C266F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2C43-37F9-431D-A14D-626ECB9E5DDE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48848-F104-77EB-E371-836D61EE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982D3-F83D-A1DB-A9DB-CAF27CEC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E531-CC83-43D1-AE29-E8A4EE18C9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032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8C605C-6D5E-83D4-93AD-49606A2E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2C43-37F9-431D-A14D-626ECB9E5DDE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5B4DE-7A7F-A0D2-CAC2-D7782228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D789B-57B4-941A-A8A6-C78A3A8A7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E531-CC83-43D1-AE29-E8A4EE18C9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780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748B-B144-0745-3CB5-14267B597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631E0-91B8-7031-1487-63B8810A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66A48-5A3A-923F-3D8D-7CEFF81DD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10C6B-9717-C5F1-C92A-963D23DD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2C43-37F9-431D-A14D-626ECB9E5DDE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10796-AD7E-CD0E-6875-736616EE8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E2E42-717B-FBF7-4831-F3AA9110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E531-CC83-43D1-AE29-E8A4EE18C9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352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05DB-E0AF-2DD5-4C78-F168E92E3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5E73B-3529-0823-E987-1C24AF9FF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63359-151C-E398-6D93-B9F164F1A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1E507-A084-7ED9-B1F9-A3EDDF3E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2C43-37F9-431D-A14D-626ECB9E5DDE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0071C-1EF2-9D5A-B71D-9739007C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8CE97-D9ED-CC74-17F8-1623111D1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E531-CC83-43D1-AE29-E8A4EE18C9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3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EB559A-EC6F-F79B-E06E-ADC4ED1D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2694E-317D-4A58-4053-5318B4912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E4454-3FB0-E878-53AA-8A5026E1E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C2C43-37F9-431D-A14D-626ECB9E5DDE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7FB1A-3076-A8AF-FB2F-F1DE016E6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E69A4-3057-0587-F68B-9F68D407E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CE531-CC83-43D1-AE29-E8A4EE18C9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104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B5C648-A7CF-0377-13E5-8F43359F1082}"/>
              </a:ext>
            </a:extLst>
          </p:cNvPr>
          <p:cNvSpPr txBox="1"/>
          <p:nvPr/>
        </p:nvSpPr>
        <p:spPr>
          <a:xfrm>
            <a:off x="863029" y="185200"/>
            <a:ext cx="99274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4000" b="1" dirty="0">
                <a:solidFill>
                  <a:srgbClr val="0070C0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Credit Card Customer Expenditure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476DD-5C13-0B40-5617-F8DEBDBE7F97}"/>
              </a:ext>
            </a:extLst>
          </p:cNvPr>
          <p:cNvSpPr txBox="1"/>
          <p:nvPr/>
        </p:nvSpPr>
        <p:spPr>
          <a:xfrm>
            <a:off x="554807" y="1818520"/>
            <a:ext cx="1088032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Overview :</a:t>
            </a:r>
            <a:r>
              <a:rPr lang="en-IN" sz="2400" dirty="0"/>
              <a:t>  </a:t>
            </a:r>
            <a:r>
              <a:rPr lang="en-GB" sz="2400" dirty="0"/>
              <a:t>The analysis aimed to understand credit card customer expenditure to </a:t>
            </a:r>
          </a:p>
          <a:p>
            <a:r>
              <a:rPr lang="en-GB" sz="2400" dirty="0"/>
              <a:t>                      identify high-value customers and their spending patterns. Data from </a:t>
            </a:r>
          </a:p>
          <a:p>
            <a:r>
              <a:rPr lang="en-GB" sz="2400" dirty="0"/>
              <a:t>                      Kaggle and RBI was cleaned and analyzed using SQL, Excel, Tableau, and R </a:t>
            </a:r>
          </a:p>
          <a:p>
            <a:r>
              <a:rPr lang="en-GB" sz="2400" dirty="0"/>
              <a:t>                      to identify key trends and correlations.</a:t>
            </a:r>
          </a:p>
          <a:p>
            <a:endParaRPr lang="en-GB" sz="2400" dirty="0"/>
          </a:p>
          <a:p>
            <a:r>
              <a:rPr lang="en-GB" sz="2400" b="1" dirty="0"/>
              <a:t>Goal          :  </a:t>
            </a:r>
            <a:r>
              <a:rPr lang="en-GB" sz="2400" dirty="0"/>
              <a:t>To find category of credit card users who spend the most and to develop </a:t>
            </a:r>
          </a:p>
          <a:p>
            <a:r>
              <a:rPr lang="en-GB" sz="2400" dirty="0"/>
              <a:t>                      ideas to market our products to them</a:t>
            </a:r>
            <a:endParaRPr lang="en-IN" sz="2400" dirty="0"/>
          </a:p>
          <a:p>
            <a:endParaRPr lang="en-IN" sz="2400" dirty="0"/>
          </a:p>
          <a:p>
            <a:endParaRPr lang="en-IN" sz="2400" b="1" dirty="0"/>
          </a:p>
          <a:p>
            <a:endParaRPr lang="en-IN" sz="2400" b="1" dirty="0"/>
          </a:p>
          <a:p>
            <a:r>
              <a:rPr lang="en-IN" sz="2400" b="1" dirty="0"/>
              <a:t>Presented by :</a:t>
            </a:r>
            <a:r>
              <a:rPr lang="en-IN" sz="2400" dirty="0"/>
              <a:t> </a:t>
            </a:r>
            <a:r>
              <a:rPr lang="en-IN" sz="2400" dirty="0" err="1"/>
              <a:t>Srivarshan</a:t>
            </a:r>
            <a:r>
              <a:rPr lang="en-IN" sz="2400" dirty="0"/>
              <a:t> AM</a:t>
            </a:r>
          </a:p>
          <a:p>
            <a:endParaRPr lang="en-IN" sz="2400" dirty="0"/>
          </a:p>
          <a:p>
            <a:r>
              <a:rPr lang="en-IN" sz="2400" b="1" dirty="0"/>
              <a:t>Date :</a:t>
            </a:r>
            <a:r>
              <a:rPr lang="en-IN" sz="2400" dirty="0"/>
              <a:t> 20/07/2024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25859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BA9E3-8E27-DC03-8091-D0D2B72C1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966" y="339048"/>
            <a:ext cx="9873465" cy="6298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Table of contents:</a:t>
            </a:r>
            <a:endParaRPr lang="en-IN" sz="2400" b="1" dirty="0">
              <a:solidFill>
                <a:srgbClr val="002060"/>
              </a:solidFill>
            </a:endParaRPr>
          </a:p>
          <a:p>
            <a:pPr marL="262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Title Slide</a:t>
            </a:r>
          </a:p>
          <a:p>
            <a:pPr marL="262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Heatmap by Region</a:t>
            </a:r>
          </a:p>
          <a:p>
            <a:pPr marL="262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Symbol Maps – State Wise</a:t>
            </a:r>
          </a:p>
          <a:p>
            <a:pPr marL="262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Bubble Chart – Female Spending</a:t>
            </a:r>
          </a:p>
          <a:p>
            <a:pPr marL="262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/>
              <a:t>Column Chart – Average Amount Spent by Age Range</a:t>
            </a:r>
            <a:endParaRPr lang="en-IN" sz="2400" dirty="0"/>
          </a:p>
          <a:p>
            <a:pPr marL="262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/>
              <a:t>Column Chart – Monthly Spending Habits</a:t>
            </a:r>
            <a:endParaRPr lang="en-IN" sz="2400" dirty="0"/>
          </a:p>
          <a:p>
            <a:pPr marL="262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Male vs. Female Spending Analysis</a:t>
            </a:r>
          </a:p>
          <a:p>
            <a:pPr marL="262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Summary of Key Insights</a:t>
            </a:r>
          </a:p>
          <a:p>
            <a:pPr marL="262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723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D77DA-E001-53A4-4B0D-A8DBAC3BE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54" y="1721306"/>
            <a:ext cx="6205591" cy="4309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Insights:</a:t>
            </a:r>
          </a:p>
          <a:p>
            <a:pPr marL="0" indent="0">
              <a:buNone/>
            </a:pPr>
            <a:endParaRPr lang="en-GB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Customers from northeastern states spend  the most using credit cards</a:t>
            </a:r>
          </a:p>
          <a:p>
            <a:pPr marL="0" indent="0">
              <a:buNone/>
            </a:pPr>
            <a:endParaRPr lang="en-GB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Southern and northern states follow in spending</a:t>
            </a:r>
          </a:p>
          <a:p>
            <a:endParaRPr lang="en-GB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The western region shows more caution in credit card spending</a:t>
            </a:r>
            <a:endParaRPr lang="en-SG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DC0F9C-837C-9FE0-3D93-80286C358F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60" r="64456" b="48361"/>
          <a:stretch/>
        </p:blipFill>
        <p:spPr bwMode="auto">
          <a:xfrm>
            <a:off x="6129637" y="2091501"/>
            <a:ext cx="5778114" cy="38058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799070-0B6D-9C94-EB42-686BEB5BFB2C}"/>
              </a:ext>
            </a:extLst>
          </p:cNvPr>
          <p:cNvSpPr txBox="1"/>
          <p:nvPr/>
        </p:nvSpPr>
        <p:spPr>
          <a:xfrm>
            <a:off x="863029" y="185200"/>
            <a:ext cx="99274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2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ea typeface="Calibri" panose="020F0502020204030204" pitchFamily="34" charset="0"/>
                <a:cs typeface="Dubai" panose="020B0503030403030204" pitchFamily="34" charset="-78"/>
              </a:rPr>
              <a:t>HEATMAP BY REGION</a:t>
            </a:r>
            <a:endParaRPr lang="en-SG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ea typeface="Calibri" panose="020F0502020204030204" pitchFamily="34" charset="0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7063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D77DA-E001-53A4-4B0D-A8DBAC3BE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54" y="1741859"/>
            <a:ext cx="5959015" cy="4309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Insights:</a:t>
            </a:r>
          </a:p>
          <a:p>
            <a:pPr marL="0" indent="0">
              <a:buNone/>
            </a:pPr>
            <a:endParaRPr lang="en-GB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Southern states, excluding Kerala, spend large sums via credit cards</a:t>
            </a:r>
          </a:p>
          <a:p>
            <a:endParaRPr lang="en-GB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Two northern states contribute significantly to the northeast's spending</a:t>
            </a:r>
          </a:p>
          <a:p>
            <a:endParaRPr lang="en-GB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The central region of India contributes less to total transactions and revenue</a:t>
            </a:r>
          </a:p>
          <a:p>
            <a:endParaRPr lang="en-GB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99070-0B6D-9C94-EB42-686BEB5BFB2C}"/>
              </a:ext>
            </a:extLst>
          </p:cNvPr>
          <p:cNvSpPr txBox="1"/>
          <p:nvPr/>
        </p:nvSpPr>
        <p:spPr>
          <a:xfrm>
            <a:off x="863029" y="185200"/>
            <a:ext cx="99274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2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ea typeface="Calibri" panose="020F0502020204030204" pitchFamily="34" charset="0"/>
                <a:cs typeface="Dubai" panose="020B0503030403030204" pitchFamily="34" charset="-78"/>
              </a:rPr>
              <a:t>SYMBOL MAPS – STATE WISE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78F733-8177-1596-E31E-D523F58A30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72" t="13501" r="425" b="40811"/>
          <a:stretch/>
        </p:blipFill>
        <p:spPr bwMode="auto">
          <a:xfrm>
            <a:off x="6513816" y="1914979"/>
            <a:ext cx="5157626" cy="39926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852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D77DA-E001-53A4-4B0D-A8DBAC3BE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54" y="1803507"/>
            <a:ext cx="5959015" cy="3873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Insights:</a:t>
            </a:r>
          </a:p>
          <a:p>
            <a:pPr marL="0" indent="0">
              <a:buNone/>
            </a:pPr>
            <a:endParaRPr lang="en-GB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Female users spend more on travel and fitness</a:t>
            </a:r>
          </a:p>
          <a:p>
            <a:endParaRPr lang="en-GB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Younger users prioritize online shopping and fitness, while those over 40 focus less on online shopping</a:t>
            </a:r>
          </a:p>
          <a:p>
            <a:endParaRPr lang="en-GB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99070-0B6D-9C94-EB42-686BEB5BFB2C}"/>
              </a:ext>
            </a:extLst>
          </p:cNvPr>
          <p:cNvSpPr txBox="1"/>
          <p:nvPr/>
        </p:nvSpPr>
        <p:spPr>
          <a:xfrm>
            <a:off x="863029" y="185200"/>
            <a:ext cx="99274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2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ea typeface="Calibri" panose="020F0502020204030204" pitchFamily="34" charset="0"/>
                <a:cs typeface="Dubai" panose="020B0503030403030204" pitchFamily="34" charset="-78"/>
              </a:rPr>
              <a:t>BUBBLE CHART – FEMALE SPENDING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4D917-D978-9193-9192-D3486C110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38" t="25820" r="35314" b="14557"/>
          <a:stretch/>
        </p:blipFill>
        <p:spPr bwMode="auto">
          <a:xfrm>
            <a:off x="6817727" y="1515912"/>
            <a:ext cx="4740703" cy="44841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3872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D77DA-E001-53A4-4B0D-A8DBAC3BE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55" y="1700766"/>
            <a:ext cx="5393936" cy="3873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b="1" dirty="0"/>
              <a:t>Insights:</a:t>
            </a:r>
          </a:p>
          <a:p>
            <a:pPr marL="0" indent="0">
              <a:buNone/>
            </a:pPr>
            <a:endParaRPr lang="en-GB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Users aged 18-28 spend less compared to other age groups</a:t>
            </a:r>
          </a:p>
          <a:p>
            <a:endParaRPr lang="en-GB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Those in their late 50s and 60s spend conservatively</a:t>
            </a:r>
          </a:p>
          <a:p>
            <a:endParaRPr lang="en-GB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Elderly users in their 70s and 80s are the highest spenders</a:t>
            </a:r>
          </a:p>
          <a:p>
            <a:endParaRPr lang="en-GB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99070-0B6D-9C94-EB42-686BEB5BFB2C}"/>
              </a:ext>
            </a:extLst>
          </p:cNvPr>
          <p:cNvSpPr txBox="1"/>
          <p:nvPr/>
        </p:nvSpPr>
        <p:spPr>
          <a:xfrm>
            <a:off x="863029" y="185200"/>
            <a:ext cx="99274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ea typeface="Calibri" panose="020F0502020204030204" pitchFamily="34" charset="0"/>
                <a:cs typeface="Dubai" panose="020B0503030403030204" pitchFamily="34" charset="-78"/>
              </a:rPr>
              <a:t>AVERAGE AMOUNT SPENT BY AGE RANGE</a:t>
            </a:r>
            <a:endParaRPr lang="en-SG" sz="28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ea typeface="Calibri" panose="020F0502020204030204" pitchFamily="34" charset="0"/>
              <a:cs typeface="Dubai" panose="020B0503030403030204" pitchFamily="34" charset="-7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159D77-FBCC-495A-188D-E0757B8F1CF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3" t="26670" r="13051" b="14557"/>
          <a:stretch/>
        </p:blipFill>
        <p:spPr bwMode="auto">
          <a:xfrm>
            <a:off x="5880924" y="2082822"/>
            <a:ext cx="6022150" cy="34549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81659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D77DA-E001-53A4-4B0D-A8DBAC3BE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55" y="1721314"/>
            <a:ext cx="5393936" cy="3873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Insights:</a:t>
            </a:r>
          </a:p>
          <a:p>
            <a:pPr marL="0" indent="0">
              <a:buNone/>
            </a:pPr>
            <a:endParaRPr lang="en-GB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June, July, and November see the highest spending</a:t>
            </a:r>
          </a:p>
          <a:p>
            <a:endParaRPr lang="en-GB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December to March shows a decline in spending</a:t>
            </a:r>
          </a:p>
          <a:p>
            <a:endParaRPr lang="en-GB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99070-0B6D-9C94-EB42-686BEB5BFB2C}"/>
              </a:ext>
            </a:extLst>
          </p:cNvPr>
          <p:cNvSpPr txBox="1"/>
          <p:nvPr/>
        </p:nvSpPr>
        <p:spPr>
          <a:xfrm>
            <a:off x="863029" y="185200"/>
            <a:ext cx="99274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2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ea typeface="Calibri" panose="020F0502020204030204" pitchFamily="34" charset="0"/>
                <a:cs typeface="Dubai" panose="020B0503030403030204" pitchFamily="34" charset="-78"/>
              </a:rPr>
              <a:t>MONTHLY SPENDING HABITS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C59AF9-C49D-8238-3FE8-0CF88C005C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2" t="30747" r="20028" b="14896"/>
          <a:stretch/>
        </p:blipFill>
        <p:spPr bwMode="auto">
          <a:xfrm>
            <a:off x="5641438" y="1832278"/>
            <a:ext cx="6086970" cy="36746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8506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D77DA-E001-53A4-4B0D-A8DBAC3BE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77" y="1243176"/>
            <a:ext cx="5393936" cy="53063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b="1" dirty="0"/>
              <a:t>Insights:</a:t>
            </a:r>
          </a:p>
          <a:p>
            <a:pPr marL="0" indent="0">
              <a:buNone/>
            </a:pPr>
            <a:endParaRPr lang="en-GB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Younger females in the western region spend less</a:t>
            </a:r>
          </a:p>
          <a:p>
            <a:endParaRPr lang="en-GB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Males aged 35-60 in the western region spend minimally</a:t>
            </a:r>
          </a:p>
          <a:p>
            <a:endParaRPr lang="en-GB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Both genders in the northeast spend the most</a:t>
            </a:r>
          </a:p>
          <a:p>
            <a:endParaRPr lang="en-GB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Northern females outspend northern 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    males</a:t>
            </a:r>
          </a:p>
          <a:p>
            <a:endParaRPr lang="en-GB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Eastern males spend less than females across all age ranges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99070-0B6D-9C94-EB42-686BEB5BFB2C}"/>
              </a:ext>
            </a:extLst>
          </p:cNvPr>
          <p:cNvSpPr txBox="1"/>
          <p:nvPr/>
        </p:nvSpPr>
        <p:spPr>
          <a:xfrm>
            <a:off x="863029" y="185200"/>
            <a:ext cx="99274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2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ea typeface="Calibri" panose="020F0502020204030204" pitchFamily="34" charset="0"/>
                <a:cs typeface="Dubai" panose="020B0503030403030204" pitchFamily="34" charset="-78"/>
              </a:rPr>
              <a:t>MALE VS FEMALE SPENDING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0EA1FD-4118-8C33-F9FA-574D1DAF3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701" y="698146"/>
            <a:ext cx="4695425" cy="28053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731558-253B-CC70-55A7-4D530D3042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347" y="3599714"/>
            <a:ext cx="4532779" cy="31915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7EF84E-35E6-CBD1-AF27-E31482B64F12}"/>
              </a:ext>
            </a:extLst>
          </p:cNvPr>
          <p:cNvSpPr txBox="1"/>
          <p:nvPr/>
        </p:nvSpPr>
        <p:spPr>
          <a:xfrm rot="16200000">
            <a:off x="6524091" y="179798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Male</a:t>
            </a:r>
            <a:endParaRPr lang="en-SG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467568-3703-B130-0A23-3CEB233BB50F}"/>
              </a:ext>
            </a:extLst>
          </p:cNvPr>
          <p:cNvSpPr txBox="1"/>
          <p:nvPr/>
        </p:nvSpPr>
        <p:spPr>
          <a:xfrm rot="16200000">
            <a:off x="6420687" y="4878526"/>
            <a:ext cx="875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Female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191528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8476DD-5C13-0B40-5617-F8DEBDBE7F97}"/>
              </a:ext>
            </a:extLst>
          </p:cNvPr>
          <p:cNvSpPr txBox="1"/>
          <p:nvPr/>
        </p:nvSpPr>
        <p:spPr>
          <a:xfrm>
            <a:off x="554807" y="750013"/>
            <a:ext cx="10880329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Potential Customers:</a:t>
            </a:r>
          </a:p>
          <a:p>
            <a:endParaRPr lang="en-IN" sz="1000" b="1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</a:rPr>
              <a:t>Users from North-eastern and Southern states of India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n-IN" sz="600" dirty="0">
              <a:solidFill>
                <a:schemeClr val="accent5">
                  <a:lumMod val="50000"/>
                </a:schemeClr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</a:rPr>
              <a:t>Female users – Fitness and medical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n-IN" sz="600" dirty="0">
              <a:solidFill>
                <a:schemeClr val="accent5">
                  <a:lumMod val="50000"/>
                </a:schemeClr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</a:rPr>
              <a:t>Younger users – Online shopping and Fitness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n-IN" sz="600" dirty="0">
              <a:solidFill>
                <a:schemeClr val="accent5">
                  <a:lumMod val="50000"/>
                </a:schemeClr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</a:rPr>
              <a:t>Elderly users between 70s and 80s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n-IN" sz="600" dirty="0">
              <a:solidFill>
                <a:schemeClr val="accent5">
                  <a:lumMod val="50000"/>
                </a:schemeClr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</a:rPr>
              <a:t>Female users from northern and eastern states</a:t>
            </a:r>
          </a:p>
          <a:p>
            <a:pPr lvl="3"/>
            <a:endParaRPr lang="en-IN" dirty="0"/>
          </a:p>
          <a:p>
            <a:r>
              <a:rPr lang="en-IN" sz="2400" b="1" dirty="0"/>
              <a:t>Recommendations:</a:t>
            </a:r>
          </a:p>
          <a:p>
            <a:endParaRPr lang="en-IN" sz="1000" b="1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Develop personalized offers for top spenders in northeastern states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n-GB" sz="800" dirty="0">
              <a:solidFill>
                <a:schemeClr val="accent5">
                  <a:lumMod val="50000"/>
                </a:schemeClr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Launch campaigns and offers during peak spending months (June, July, and November)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n-GB" sz="800" dirty="0">
              <a:solidFill>
                <a:schemeClr val="accent5">
                  <a:lumMod val="50000"/>
                </a:schemeClr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Create fitness and travel promotions targeting female customers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n-GB" sz="800" dirty="0">
              <a:solidFill>
                <a:schemeClr val="accent5">
                  <a:lumMod val="50000"/>
                </a:schemeClr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Tailor products and services with high cashbacks for elderly customers</a:t>
            </a:r>
            <a:endParaRPr lang="en-IN" sz="2400" dirty="0">
              <a:solidFill>
                <a:schemeClr val="accent5">
                  <a:lumMod val="50000"/>
                </a:schemeClr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5A5952-E6D1-BB14-3904-332E5791E6AF}"/>
              </a:ext>
            </a:extLst>
          </p:cNvPr>
          <p:cNvSpPr txBox="1"/>
          <p:nvPr/>
        </p:nvSpPr>
        <p:spPr>
          <a:xfrm>
            <a:off x="863029" y="185200"/>
            <a:ext cx="99274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2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ea typeface="Calibri" panose="020F0502020204030204" pitchFamily="34" charset="0"/>
                <a:cs typeface="Dubai" panose="020B0503030403030204" pitchFamily="34" charset="-78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06426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428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Dubai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 VARSHAN AM</dc:creator>
  <cp:lastModifiedBy>SRI VARSHAN AM</cp:lastModifiedBy>
  <cp:revision>4</cp:revision>
  <dcterms:created xsi:type="dcterms:W3CDTF">2024-07-20T12:15:13Z</dcterms:created>
  <dcterms:modified xsi:type="dcterms:W3CDTF">2024-07-20T16:20:29Z</dcterms:modified>
</cp:coreProperties>
</file>