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56" r:id="rId2"/>
    <p:sldId id="257" r:id="rId3"/>
    <p:sldId id="259" r:id="rId4"/>
    <p:sldId id="262" r:id="rId5"/>
    <p:sldId id="258"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p:cViewPr varScale="1">
        <p:scale>
          <a:sx n="59" d="100"/>
          <a:sy n="59" d="100"/>
        </p:scale>
        <p:origin x="144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8/20/2023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8/20/2023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8/20/2023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8/20/2023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8/20/2023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8/20/2023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8/20/2023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8/20/2023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8/20/2023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oq/moq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nuget.org/packages/Mo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Unit Testing</a:t>
            </a:r>
          </a:p>
        </p:txBody>
      </p:sp>
      <p:sp>
        <p:nvSpPr>
          <p:cNvPr id="5" name="Content Placeholder 4"/>
          <p:cNvSpPr>
            <a:spLocks noGrp="1"/>
          </p:cNvSpPr>
          <p:nvPr>
            <p:ph sz="quarter" idx="1"/>
          </p:nvPr>
        </p:nvSpPr>
        <p:spPr/>
        <p:txBody>
          <a:bodyPr>
            <a:normAutofit/>
          </a:bodyPr>
          <a:lstStyle/>
          <a:p>
            <a:r>
              <a:rPr lang="en-IN" sz="2000" dirty="0"/>
              <a:t>Unit Testing is a software testing approach which is performed at development time to test the smallest component of any software.</a:t>
            </a:r>
          </a:p>
          <a:p>
            <a:r>
              <a:rPr lang="en-IN" sz="2000" dirty="0"/>
              <a:t>A small component in the sense that it could be any function, any property or any class which is handling the specific functionality.</a:t>
            </a:r>
          </a:p>
          <a:p>
            <a:r>
              <a:rPr lang="en-IN" sz="2000" dirty="0"/>
              <a:t>Unit test cases help us to test and figure out whether the individual unit is performing the task in a good manner or not.</a:t>
            </a:r>
          </a:p>
          <a:p>
            <a:r>
              <a:rPr lang="en-IN" sz="2000"/>
              <a:t>It basically ensures us that the system is designed as per the requirements and help us to figure out the bugs before putting the actual code to the QA environment.</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Unit Testing</a:t>
            </a:r>
          </a:p>
        </p:txBody>
      </p:sp>
      <p:sp>
        <p:nvSpPr>
          <p:cNvPr id="5" name="Content Placeholder 4"/>
          <p:cNvSpPr>
            <a:spLocks noGrp="1"/>
          </p:cNvSpPr>
          <p:nvPr>
            <p:ph sz="quarter" idx="1"/>
          </p:nvPr>
        </p:nvSpPr>
        <p:spPr/>
        <p:txBody>
          <a:bodyPr>
            <a:normAutofit fontScale="70000" lnSpcReduction="20000"/>
          </a:bodyPr>
          <a:lstStyle/>
          <a:p>
            <a:r>
              <a:rPr lang="en-IN" sz="2000" dirty="0"/>
              <a:t>Unit Testing in Software Development have lots of advantages if we write it along with the actual code as follows.</a:t>
            </a:r>
          </a:p>
          <a:p>
            <a:r>
              <a:rPr lang="en-IN" sz="2000" dirty="0"/>
              <a:t>Unit Test cases reveal if anything is wrong with software design, software functionality and if it is not working as expected as per the requirements.</a:t>
            </a:r>
          </a:p>
          <a:p>
            <a:r>
              <a:rPr lang="en-IN" sz="2000" dirty="0"/>
              <a:t>Due to the help of the Unit Testing, we can get or catch the bugs or issues early before deploying the code to another environment and fixing it.</a:t>
            </a:r>
          </a:p>
          <a:p>
            <a:r>
              <a:rPr lang="en-IN" sz="2000" dirty="0"/>
              <a:t>Mostly, we will follow the TDD approach while implementing the Unit Testing. And this Unit Testing helps us to understand the requirements and think about complexity if we will write the actual code for software development. So, Unit Testing gives us an idea or gives us time to think about actual requirements implementation at the time of writing the test cases.</a:t>
            </a:r>
          </a:p>
          <a:p>
            <a:r>
              <a:rPr lang="en-IN" sz="2000" dirty="0"/>
              <a:t>Adding the Unit Testing is the part of your software development cycle that makes the process more Agile. If anything changes with code or older code due to some bug or issue which is written by some other developers, then Unit Test cases show if your code is breaking the functionality or not.</a:t>
            </a:r>
          </a:p>
          <a:p>
            <a:r>
              <a:rPr lang="en-IN" sz="2000" dirty="0"/>
              <a:t>Unit Testing helps us to reduce the number bugs early. If a developer has understood the requirements clearly and based on that if he writes the code for implementing the requirements along with Test Cases, then probably he can catch and fix most of the bugs at the time of development.</a:t>
            </a:r>
          </a:p>
          <a:p>
            <a:r>
              <a:rPr lang="en-IN" sz="2000" dirty="0"/>
              <a:t>Unit Testing helps other developers also to understand the actual functionality, about the unit components that are available in the system and how they work.</a:t>
            </a:r>
          </a:p>
        </p:txBody>
      </p:sp>
    </p:spTree>
    <p:extLst>
      <p:ext uri="{BB962C8B-B14F-4D97-AF65-F5344CB8AC3E}">
        <p14:creationId xmlns:p14="http://schemas.microsoft.com/office/powerpoint/2010/main" val="3839261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err="1"/>
              <a:t>xUnit</a:t>
            </a:r>
            <a:endParaRPr lang="en-IN" b="1" dirty="0"/>
          </a:p>
        </p:txBody>
      </p:sp>
      <p:sp>
        <p:nvSpPr>
          <p:cNvPr id="5" name="Content Placeholder 4"/>
          <p:cNvSpPr>
            <a:spLocks noGrp="1"/>
          </p:cNvSpPr>
          <p:nvPr>
            <p:ph sz="quarter" idx="1"/>
          </p:nvPr>
        </p:nvSpPr>
        <p:spPr/>
        <p:txBody>
          <a:bodyPr>
            <a:normAutofit/>
          </a:bodyPr>
          <a:lstStyle/>
          <a:p>
            <a:r>
              <a:rPr lang="en-US" sz="2000" dirty="0" err="1"/>
              <a:t>xUnit</a:t>
            </a:r>
            <a:r>
              <a:rPr lang="en-US" sz="2000" dirty="0"/>
              <a:t> is a free, open-source, testing tool for .NET which developers use to write tests for their applications.</a:t>
            </a:r>
          </a:p>
          <a:p>
            <a:r>
              <a:rPr lang="en-US" sz="2000" dirty="0"/>
              <a:t>It is essentially a testing framework which provides a set of attributes and methods we can use to write the test code for our applications.</a:t>
            </a:r>
          </a:p>
          <a:p>
            <a:pPr fontAlgn="base"/>
            <a:r>
              <a:rPr lang="en-US" sz="2000" dirty="0"/>
              <a:t>[Fact] – attribute states that the method should be executed by the test runner</a:t>
            </a:r>
          </a:p>
          <a:p>
            <a:pPr fontAlgn="base"/>
            <a:r>
              <a:rPr lang="en-US" sz="2000" dirty="0"/>
              <a:t>[Theory] – attribute implies that we are going to send some parameters to our testing code. So, it is similar to the [Fact] attribute, because it states that the method should be executed by the test runner, but additionally implies that we are going to send parameters to the test method</a:t>
            </a:r>
          </a:p>
          <a:p>
            <a:pPr fontAlgn="base"/>
            <a:r>
              <a:rPr lang="en-US" sz="2000" dirty="0"/>
              <a:t>[</a:t>
            </a:r>
            <a:r>
              <a:rPr lang="en-US" sz="2000" dirty="0" err="1"/>
              <a:t>InlineData</a:t>
            </a:r>
            <a:r>
              <a:rPr lang="en-US" sz="2000" dirty="0"/>
              <a:t>] – attribute provides those parameters we are sending to the test method. If we are using the [Theory] attribute, we have to use the [</a:t>
            </a:r>
            <a:r>
              <a:rPr lang="en-US" sz="2000" dirty="0" err="1"/>
              <a:t>InlineData</a:t>
            </a:r>
            <a:r>
              <a:rPr lang="en-US" sz="2000"/>
              <a:t>] as well</a:t>
            </a:r>
          </a:p>
          <a:p>
            <a:endParaRPr lang="en-IN" sz="2000" dirty="0"/>
          </a:p>
        </p:txBody>
      </p:sp>
    </p:spTree>
    <p:extLst>
      <p:ext uri="{BB962C8B-B14F-4D97-AF65-F5344CB8AC3E}">
        <p14:creationId xmlns:p14="http://schemas.microsoft.com/office/powerpoint/2010/main" val="49021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Unit Test Method</a:t>
            </a:r>
          </a:p>
        </p:txBody>
      </p:sp>
      <p:sp>
        <p:nvSpPr>
          <p:cNvPr id="5" name="Content Placeholder 4"/>
          <p:cNvSpPr>
            <a:spLocks noGrp="1"/>
          </p:cNvSpPr>
          <p:nvPr>
            <p:ph sz="quarter" idx="1"/>
          </p:nvPr>
        </p:nvSpPr>
        <p:spPr/>
        <p:txBody>
          <a:bodyPr>
            <a:normAutofit fontScale="85000" lnSpcReduction="20000"/>
          </a:bodyPr>
          <a:lstStyle/>
          <a:p>
            <a:r>
              <a:rPr lang="en-US" sz="1600" dirty="0">
                <a:latin typeface="+mj-lt"/>
              </a:rPr>
              <a:t>you should divide your test method into three sections.</a:t>
            </a:r>
          </a:p>
          <a:p>
            <a:r>
              <a:rPr lang="en-US" sz="1600" b="1" dirty="0"/>
              <a:t>Arrange, Act and Assert</a:t>
            </a:r>
            <a:r>
              <a:rPr lang="en-US" sz="1600" dirty="0"/>
              <a:t>. Each one of them only responsible for the part in which they are named after.</a:t>
            </a:r>
          </a:p>
          <a:p>
            <a:r>
              <a:rPr lang="en-US" sz="1600" dirty="0"/>
              <a:t>So the arrange section you only have code required to setup that specific test. Here objects would be created, mocks setup and potentially expectations would be set. </a:t>
            </a:r>
          </a:p>
          <a:p>
            <a:r>
              <a:rPr lang="en-US" sz="1600" dirty="0"/>
              <a:t>Then there is the Act, which should be the invocation of the method being tested and on Assert you would simply check whether the expectations were met.</a:t>
            </a:r>
          </a:p>
          <a:p>
            <a:r>
              <a:rPr lang="en-IN" sz="1600" dirty="0">
                <a:latin typeface="+mj-lt"/>
              </a:rPr>
              <a:t> [Fact]</a:t>
            </a:r>
          </a:p>
          <a:p>
            <a:r>
              <a:rPr lang="en-IN" sz="1600" dirty="0">
                <a:latin typeface="+mj-lt"/>
              </a:rPr>
              <a:t>  public </a:t>
            </a:r>
            <a:r>
              <a:rPr lang="en-IN" sz="1600" dirty="0" err="1">
                <a:latin typeface="+mj-lt"/>
              </a:rPr>
              <a:t>async</a:t>
            </a:r>
            <a:r>
              <a:rPr lang="en-IN" sz="1600" dirty="0">
                <a:latin typeface="+mj-lt"/>
              </a:rPr>
              <a:t> Task </a:t>
            </a:r>
            <a:r>
              <a:rPr lang="en-IN" sz="1600" dirty="0" err="1">
                <a:latin typeface="+mj-lt"/>
              </a:rPr>
              <a:t>GetEmployeeDetailById_returnsEmployeeDetail</a:t>
            </a:r>
            <a:r>
              <a:rPr lang="en-IN" sz="1600" dirty="0">
                <a:latin typeface="+mj-lt"/>
              </a:rPr>
              <a:t>()</a:t>
            </a:r>
          </a:p>
          <a:p>
            <a:r>
              <a:rPr lang="en-IN" sz="1600" dirty="0">
                <a:latin typeface="+mj-lt"/>
              </a:rPr>
              <a:t>  {</a:t>
            </a:r>
          </a:p>
          <a:p>
            <a:r>
              <a:rPr lang="en-IN" sz="1600" dirty="0">
                <a:latin typeface="+mj-lt"/>
              </a:rPr>
              <a:t>      // Arrange</a:t>
            </a:r>
          </a:p>
          <a:p>
            <a:r>
              <a:rPr lang="en-IN" sz="1600" dirty="0">
                <a:latin typeface="+mj-lt"/>
              </a:rPr>
              <a:t>        </a:t>
            </a:r>
            <a:r>
              <a:rPr lang="en-IN" sz="1600" dirty="0" err="1">
                <a:latin typeface="+mj-lt"/>
              </a:rPr>
              <a:t>const</a:t>
            </a:r>
            <a:r>
              <a:rPr lang="en-IN" sz="1600" dirty="0">
                <a:latin typeface="+mj-lt"/>
              </a:rPr>
              <a:t> </a:t>
            </a:r>
            <a:r>
              <a:rPr lang="en-IN" sz="1600" dirty="0" err="1">
                <a:latin typeface="+mj-lt"/>
              </a:rPr>
              <a:t>int</a:t>
            </a:r>
            <a:r>
              <a:rPr lang="en-IN" sz="1600" dirty="0">
                <a:latin typeface="+mj-lt"/>
              </a:rPr>
              <a:t> expected = 1;</a:t>
            </a:r>
          </a:p>
          <a:p>
            <a:r>
              <a:rPr lang="en-IN" sz="1600" dirty="0">
                <a:latin typeface="+mj-lt"/>
              </a:rPr>
              <a:t>        </a:t>
            </a:r>
            <a:r>
              <a:rPr lang="en-IN" sz="1600" dirty="0" err="1">
                <a:latin typeface="+mj-lt"/>
              </a:rPr>
              <a:t>const</a:t>
            </a:r>
            <a:r>
              <a:rPr lang="en-IN" sz="1600" dirty="0">
                <a:latin typeface="+mj-lt"/>
              </a:rPr>
              <a:t> </a:t>
            </a:r>
            <a:r>
              <a:rPr lang="en-IN" sz="1600" dirty="0" err="1">
                <a:latin typeface="+mj-lt"/>
              </a:rPr>
              <a:t>int</a:t>
            </a:r>
            <a:r>
              <a:rPr lang="en-IN" sz="1600" dirty="0">
                <a:latin typeface="+mj-lt"/>
              </a:rPr>
              <a:t> id = 1;</a:t>
            </a:r>
          </a:p>
          <a:p>
            <a:r>
              <a:rPr lang="en-IN" sz="1600" dirty="0">
                <a:latin typeface="+mj-lt"/>
              </a:rPr>
              <a:t>      // Act</a:t>
            </a:r>
          </a:p>
          <a:p>
            <a:r>
              <a:rPr lang="en-IN" sz="1600" dirty="0">
                <a:latin typeface="+mj-lt"/>
              </a:rPr>
              <a:t>        </a:t>
            </a:r>
            <a:r>
              <a:rPr lang="en-IN" sz="1600" dirty="0" err="1">
                <a:latin typeface="+mj-lt"/>
              </a:rPr>
              <a:t>var</a:t>
            </a:r>
            <a:r>
              <a:rPr lang="en-IN" sz="1600" dirty="0">
                <a:latin typeface="+mj-lt"/>
              </a:rPr>
              <a:t> </a:t>
            </a:r>
            <a:r>
              <a:rPr lang="en-IN" sz="1600" dirty="0" err="1">
                <a:latin typeface="+mj-lt"/>
              </a:rPr>
              <a:t>employeeDetail</a:t>
            </a:r>
            <a:r>
              <a:rPr lang="en-IN" sz="1600" dirty="0">
                <a:latin typeface="+mj-lt"/>
              </a:rPr>
              <a:t> = _</a:t>
            </a:r>
            <a:r>
              <a:rPr lang="en-IN" sz="1600" dirty="0" err="1">
                <a:latin typeface="+mj-lt"/>
              </a:rPr>
              <a:t>handler.GetEmployeeDetail</a:t>
            </a:r>
            <a:r>
              <a:rPr lang="en-IN" sz="1600" dirty="0">
                <a:latin typeface="+mj-lt"/>
              </a:rPr>
              <a:t>(id);</a:t>
            </a:r>
          </a:p>
          <a:p>
            <a:r>
              <a:rPr lang="en-IN" sz="1600" dirty="0">
                <a:latin typeface="+mj-lt"/>
              </a:rPr>
              <a:t>      // Assert</a:t>
            </a:r>
          </a:p>
          <a:p>
            <a:r>
              <a:rPr lang="en-IN" sz="1600" dirty="0">
                <a:latin typeface="+mj-lt"/>
              </a:rPr>
              <a:t>        </a:t>
            </a:r>
            <a:r>
              <a:rPr lang="en-IN" sz="1600" dirty="0" err="1">
                <a:latin typeface="+mj-lt"/>
              </a:rPr>
              <a:t>Assert.Equal</a:t>
            </a:r>
            <a:r>
              <a:rPr lang="en-IN" sz="1600" dirty="0">
                <a:latin typeface="+mj-lt"/>
              </a:rPr>
              <a:t>(expected, </a:t>
            </a:r>
            <a:r>
              <a:rPr lang="en-IN" sz="1600" dirty="0" err="1">
                <a:latin typeface="+mj-lt"/>
              </a:rPr>
              <a:t>employeeDetail.EId</a:t>
            </a:r>
            <a:r>
              <a:rPr lang="en-IN" sz="1600" dirty="0">
                <a:latin typeface="+mj-lt"/>
              </a:rPr>
              <a:t>);</a:t>
            </a:r>
          </a:p>
          <a:p>
            <a:r>
              <a:rPr lang="en-IN" sz="1600" dirty="0">
                <a:latin typeface="+mj-lt"/>
              </a:rPr>
              <a:t>    }</a:t>
            </a:r>
          </a:p>
        </p:txBody>
      </p:sp>
    </p:spTree>
    <p:extLst>
      <p:ext uri="{BB962C8B-B14F-4D97-AF65-F5344CB8AC3E}">
        <p14:creationId xmlns:p14="http://schemas.microsoft.com/office/powerpoint/2010/main" val="362833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Unit Testing</a:t>
            </a:r>
          </a:p>
        </p:txBody>
      </p:sp>
      <p:sp>
        <p:nvSpPr>
          <p:cNvPr id="5" name="Content Placeholder 4"/>
          <p:cNvSpPr>
            <a:spLocks noGrp="1"/>
          </p:cNvSpPr>
          <p:nvPr>
            <p:ph sz="quarter" idx="1"/>
          </p:nvPr>
        </p:nvSpPr>
        <p:spPr/>
        <p:txBody>
          <a:bodyPr>
            <a:normAutofit/>
          </a:bodyPr>
          <a:lstStyle/>
          <a:p>
            <a:r>
              <a:rPr lang="en-IN" sz="1400" b="1" dirty="0"/>
              <a:t>Tips to write a Test Case.</a:t>
            </a:r>
            <a:endParaRPr lang="en-IN" sz="1400" dirty="0"/>
          </a:p>
          <a:p>
            <a:r>
              <a:rPr lang="en-IN" sz="1400" dirty="0"/>
              <a:t>Don’t write Unit Test Cases in the same project, create a separate test project for Unit Testing.</a:t>
            </a:r>
          </a:p>
          <a:p>
            <a:r>
              <a:rPr lang="en-IN" sz="1400" dirty="0"/>
              <a:t>Unit Test Cases should be well organized and maintainable.</a:t>
            </a:r>
          </a:p>
          <a:p>
            <a:r>
              <a:rPr lang="en-IN" sz="1400" dirty="0"/>
              <a:t>Write Unit Test Cases only for small functionality.</a:t>
            </a:r>
          </a:p>
          <a:p>
            <a:r>
              <a:rPr lang="en-IN" sz="1400" dirty="0"/>
              <a:t>If a function is performing so many operations then just write Unit Test Case for each individual function,</a:t>
            </a:r>
          </a:p>
          <a:p>
            <a:r>
              <a:rPr lang="en-IN" sz="1400" dirty="0"/>
              <a:t>Don’t write Unit Test Cases which are dependent on another Unit Test </a:t>
            </a:r>
            <a:r>
              <a:rPr lang="en-IN" sz="1400" dirty="0" err="1"/>
              <a:t>Cas</a:t>
            </a:r>
            <a:r>
              <a:rPr lang="en-IN" sz="1400" dirty="0"/>
              <a:t>.</a:t>
            </a:r>
          </a:p>
          <a:p>
            <a:r>
              <a:rPr lang="en-IN" sz="1400" dirty="0"/>
              <a:t>The name of the function for Unit Test Case should be self-explanatory.</a:t>
            </a:r>
          </a:p>
          <a:p>
            <a:r>
              <a:rPr lang="en-IN" sz="1400" dirty="0"/>
              <a:t>Unit Test Cases should always be independent.</a:t>
            </a:r>
          </a:p>
          <a:p>
            <a:r>
              <a:rPr lang="en-IN" sz="1400" dirty="0"/>
              <a:t>Performance wise, Unit Test Case should always be fast.</a:t>
            </a:r>
          </a:p>
        </p:txBody>
      </p:sp>
    </p:spTree>
    <p:extLst>
      <p:ext uri="{BB962C8B-B14F-4D97-AF65-F5344CB8AC3E}">
        <p14:creationId xmlns:p14="http://schemas.microsoft.com/office/powerpoint/2010/main" val="163955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err="1"/>
              <a:t>Moq</a:t>
            </a:r>
            <a:endParaRPr lang="en-IN" b="1" dirty="0"/>
          </a:p>
        </p:txBody>
      </p:sp>
      <p:sp>
        <p:nvSpPr>
          <p:cNvPr id="5" name="Content Placeholder 4"/>
          <p:cNvSpPr>
            <a:spLocks noGrp="1"/>
          </p:cNvSpPr>
          <p:nvPr>
            <p:ph sz="quarter" idx="1"/>
          </p:nvPr>
        </p:nvSpPr>
        <p:spPr/>
        <p:txBody>
          <a:bodyPr>
            <a:normAutofit/>
          </a:bodyPr>
          <a:lstStyle/>
          <a:p>
            <a:r>
              <a:rPr lang="en-US" sz="2000" dirty="0"/>
              <a:t> A Mock object is an object that can act as a real object.</a:t>
            </a:r>
          </a:p>
          <a:p>
            <a:r>
              <a:rPr lang="en-US" sz="2000" dirty="0"/>
              <a:t> </a:t>
            </a:r>
            <a:r>
              <a:rPr lang="en-US" sz="2000" u="sng" dirty="0" err="1">
                <a:hlinkClick r:id="rId3"/>
              </a:rPr>
              <a:t>Moq</a:t>
            </a:r>
            <a:r>
              <a:rPr lang="en-US" sz="2000" u="sng" dirty="0">
                <a:hlinkClick r:id="rId3"/>
              </a:rPr>
              <a:t> </a:t>
            </a:r>
            <a:r>
              <a:rPr lang="en-US" sz="2000" dirty="0"/>
              <a:t>is a library that allows us to create mock objects in test code.</a:t>
            </a:r>
          </a:p>
          <a:p>
            <a:r>
              <a:rPr lang="en-US" sz="2000" dirty="0"/>
              <a:t> </a:t>
            </a:r>
            <a:r>
              <a:rPr lang="en-US" sz="2000" dirty="0" err="1"/>
              <a:t>Moq</a:t>
            </a:r>
            <a:r>
              <a:rPr lang="en-US" sz="2000" dirty="0"/>
              <a:t> library is available in </a:t>
            </a:r>
            <a:r>
              <a:rPr lang="en-US" sz="2000" u="sng" dirty="0" err="1">
                <a:hlinkClick r:id="rId4"/>
              </a:rPr>
              <a:t>NuGet</a:t>
            </a:r>
            <a:r>
              <a:rPr lang="en-US" sz="2000" dirty="0"/>
              <a:t>. This library supports .NET Core.</a:t>
            </a:r>
          </a:p>
          <a:p>
            <a:r>
              <a:rPr lang="en-US" sz="2000" dirty="0"/>
              <a:t>The </a:t>
            </a:r>
            <a:r>
              <a:rPr lang="en-US" sz="2000" dirty="0" err="1"/>
              <a:t>Moq</a:t>
            </a:r>
            <a:r>
              <a:rPr lang="en-US" sz="2000" dirty="0"/>
              <a:t> library can be added to test projects either by package manager or .NET CLI tool.</a:t>
            </a:r>
          </a:p>
          <a:p>
            <a:r>
              <a:rPr lang="en-US" sz="2000" i="1" dirty="0"/>
              <a:t>Using Package Manager</a:t>
            </a:r>
            <a:endParaRPr lang="en-US" sz="2000" dirty="0"/>
          </a:p>
          <a:p>
            <a:pPr lvl="1"/>
            <a:r>
              <a:rPr lang="en-US" sz="1700" dirty="0"/>
              <a:t>PM&gt;Install-Package </a:t>
            </a:r>
            <a:r>
              <a:rPr lang="en-US" sz="1700" dirty="0" err="1"/>
              <a:t>Moq</a:t>
            </a:r>
            <a:endParaRPr lang="en-US" sz="1700" dirty="0"/>
          </a:p>
          <a:p>
            <a:r>
              <a:rPr lang="en-US" sz="2000" i="1" dirty="0"/>
              <a:t>Using </a:t>
            </a:r>
            <a:r>
              <a:rPr lang="en-US" sz="2000" i="1" dirty="0" err="1"/>
              <a:t>.net</a:t>
            </a:r>
            <a:r>
              <a:rPr lang="en-US" sz="2000" i="1" dirty="0"/>
              <a:t> core CLI</a:t>
            </a:r>
            <a:endParaRPr lang="en-US" sz="2000" dirty="0"/>
          </a:p>
          <a:p>
            <a:r>
              <a:rPr lang="en-US" sz="1700" dirty="0" err="1"/>
              <a:t>dotnet</a:t>
            </a:r>
            <a:r>
              <a:rPr lang="en-US" sz="1700" dirty="0"/>
              <a:t> add package </a:t>
            </a:r>
            <a:r>
              <a:rPr lang="en-US" sz="1700" dirty="0" err="1"/>
              <a:t>Moq</a:t>
            </a:r>
            <a:endParaRPr lang="en-US" sz="1700" dirty="0"/>
          </a:p>
          <a:p>
            <a:endParaRPr lang="en-US" sz="1700" dirty="0"/>
          </a:p>
        </p:txBody>
      </p:sp>
    </p:spTree>
    <p:extLst>
      <p:ext uri="{BB962C8B-B14F-4D97-AF65-F5344CB8AC3E}">
        <p14:creationId xmlns:p14="http://schemas.microsoft.com/office/powerpoint/2010/main" val="15468980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7000</TotalTime>
  <Words>927</Words>
  <Application>Microsoft Office PowerPoint</Application>
  <PresentationFormat>On-screen Show (4:3)</PresentationFormat>
  <Paragraphs>66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Tw Cen MT</vt:lpstr>
      <vt:lpstr>Wingdings</vt:lpstr>
      <vt:lpstr>Wingdings 2</vt:lpstr>
      <vt:lpstr>Median</vt:lpstr>
      <vt:lpstr>Unit Testing</vt:lpstr>
      <vt:lpstr>Unit Testing</vt:lpstr>
      <vt:lpstr>xUnit</vt:lpstr>
      <vt:lpstr>Unit Test Method</vt:lpstr>
      <vt:lpstr>Unit Testing</vt:lpstr>
      <vt:lpstr>Moq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 San</cp:lastModifiedBy>
  <cp:revision>87</cp:revision>
  <dcterms:created xsi:type="dcterms:W3CDTF">2006-08-16T00:00:00Z</dcterms:created>
  <dcterms:modified xsi:type="dcterms:W3CDTF">2023-08-20T18:04:06Z</dcterms:modified>
</cp:coreProperties>
</file>