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4"/>
  </p:notesMasterIdLst>
  <p:sldIdLst>
    <p:sldId id="256" r:id="rId2"/>
    <p:sldId id="260" r:id="rId3"/>
    <p:sldId id="261" r:id="rId4"/>
    <p:sldId id="262" r:id="rId5"/>
    <p:sldId id="263" r:id="rId6"/>
    <p:sldId id="264" r:id="rId7"/>
    <p:sldId id="265" r:id="rId8"/>
    <p:sldId id="266" r:id="rId9"/>
    <p:sldId id="267" r:id="rId10"/>
    <p:sldId id="269" r:id="rId11"/>
    <p:sldId id="268" r:id="rId12"/>
    <p:sldId id="259" r:id="rId13"/>
  </p:sldIdLst>
  <p:sldSz cx="12192000" cy="6858000"/>
  <p:notesSz cx="6858000" cy="9144000"/>
  <p:embeddedFontLst>
    <p:embeddedFont>
      <p:font typeface="Libre Baskerville" panose="02000000000000000000" pitchFamily="2" charset="0"/>
      <p:regular r:id="rId15"/>
      <p:bold r:id="rId16"/>
      <p: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5D569-E4F4-CEF1-5846-D0DA71C18B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C57939-B330-9853-C9EA-E22462F17C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3D4185-8D55-2CF4-4B4C-0D2550DDEE7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87D3F3A-C34E-B7D6-E19C-825D90E209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282978-0033-64AE-26A4-21E5A74A11F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313742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90DD0-A4EA-FD55-238A-04447F7D21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F8EC77-B2BF-BCEE-A20E-551A9CFC8D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BB4031-3265-A79F-A98B-2CF6687F780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E191929-8B8A-A2D3-3C9E-1B454F4565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75C12E-C06D-D527-6D2B-9C11D7496FD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994476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980300-261F-8BCE-2F11-74E1E31FA0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417BE4-AB32-FE78-4302-1CFA32A5DF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A37014-F6C9-80AF-B75B-164CF72C679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A39A45F-D2E7-6787-655E-12F7AC741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DA2022-F96F-EFB0-5409-4DE070E47A0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194613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1_Picture with Caption">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3221778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422CE-0DC7-3435-D9AE-5102A8B176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4749C0-9F8F-5642-1FFE-20E1BFF913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090BF5-A941-4183-B567-A8621CBFDDE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224F2B6-8031-BCCE-AE4B-F8BF2A5020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54FDE1-A7D5-4357-2F2D-FC857466A0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02044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1AC0A-58C6-4A9C-CC6F-F96B2DAC4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BCB461-257F-F2AA-AEA0-ED050C7C51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747A7F-23D8-9A8F-D245-7369C352D7B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6459279-DFC9-D53C-6595-8ED87CB8D8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C10BDD-2425-C464-9F4A-44C2CB2362E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46700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A10C-174D-D839-C4CF-1FAE987AE6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E5AE87-2BFA-1BB7-A46F-EC33CE4A18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59DCEC-A359-094C-11A0-FBA7B27E6C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3506AE-7FA4-8816-19F3-536D953BFA13}"/>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A2035348-5F72-37E9-9CA4-C353F986EA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BC4295-59FF-0E7B-F7EE-02A7900606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014800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B5C1-3503-AF52-7EB1-5B7E76C828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77E46C-D018-09F7-C599-2A1B37F8B7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6FC16C-FBB7-2F56-7FF4-5DC7641DBD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598BF9-5B2D-C2CE-F1ED-B924C6288B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81E0B1-1870-979C-1178-420E633023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46C5C3-42EB-6191-C205-482526403FA8}"/>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FBF52708-FD7D-7777-0583-4719670D8C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A4FF26-0D5E-BF3A-A1CB-F019AC365D2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786748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D5FB4-BFCB-A2A0-3634-D55B798815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449904-0441-B16C-9DB1-5B8DF44A6803}"/>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CCDE6EA5-23BE-987B-CA00-8B8BAB2945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46C29F-93CC-686C-571B-EBD379C7A4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938254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1E8009-3B96-8200-6D42-EBD11A6EB74D}"/>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A311776D-7670-E96D-7DE6-2D637BAFA7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08E396-B3B2-8AA0-B0CF-71CC8CD8FC4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61139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A844-5D7F-4817-2ED1-B81D7F4BE0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D68A2B-53CA-8A38-7C8A-95B769E228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8B74DE-7E88-EF7C-508A-919977A26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EE32BB-7E23-776E-FBAB-2185BA44D360}"/>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A25188D-773E-FD1C-FF80-D8431DA9D0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164083-54E1-81E5-2ADA-93B1C55392E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15186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5BD0-7DFD-4B92-AF6C-71994AC824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7BFABD-2737-539D-0651-DA11D481B5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1222BE-3179-16DE-A632-1CAF289A8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EF11C2-E286-58B7-784D-EFA1D289AF2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D55987A3-BF1A-793C-7BB4-7ED6EDAEF1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97F71-ACAD-C1A4-330B-F36535CFE0E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54277578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44D9E3-2CCC-31BB-6F9C-6EF4638EF4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C2A94A-355D-7998-E9AE-FC52705AB1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15C287-C074-F54D-0C02-A8C5E1093C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27F48EF8-E822-7DD6-154B-89CA0E3022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CD7182-DD20-FF92-53A1-953605942B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44205041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296338" y="81951"/>
            <a:ext cx="12190815" cy="6694098"/>
          </a:xfrm>
          <a:prstGeom prst="rect">
            <a:avLst/>
          </a:prstGeom>
          <a:noFill/>
          <a:ln>
            <a:noFill/>
          </a:ln>
        </p:spPr>
      </p:pic>
      <p:sp>
        <p:nvSpPr>
          <p:cNvPr id="99" name="Google Shape;99;p1"/>
          <p:cNvSpPr txBox="1"/>
          <p:nvPr/>
        </p:nvSpPr>
        <p:spPr>
          <a:xfrm>
            <a:off x="2205485" y="4019910"/>
            <a:ext cx="7246189"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dirty="0">
                <a:solidFill>
                  <a:schemeClr val="tx1"/>
                </a:solidFill>
                <a:latin typeface="Times New Roman" panose="02020603050405020304" pitchFamily="18" charset="0"/>
                <a:ea typeface="Calibri"/>
                <a:cs typeface="Times New Roman" panose="02020603050405020304" pitchFamily="18" charset="0"/>
                <a:sym typeface="Calibri"/>
              </a:rPr>
              <a:t>SEARCH ENGINE</a:t>
            </a:r>
            <a:endParaRPr lang="en-IN" sz="3600" b="1" dirty="0">
              <a:solidFill>
                <a:schemeClr val="tx1"/>
              </a:solidFill>
              <a:latin typeface="Times New Roman" panose="02020603050405020304" pitchFamily="18" charset="0"/>
              <a:ea typeface="Calibri"/>
              <a:cs typeface="Times New Roman" panose="02020603050405020304" pitchFamily="18" charset="0"/>
              <a:sym typeface="Calibri"/>
            </a:endParaRPr>
          </a:p>
        </p:txBody>
      </p:sp>
      <p:sp>
        <p:nvSpPr>
          <p:cNvPr id="2" name="TextBox 1">
            <a:extLst>
              <a:ext uri="{FF2B5EF4-FFF2-40B4-BE49-F238E27FC236}">
                <a16:creationId xmlns:a16="http://schemas.microsoft.com/office/drawing/2014/main" id="{A08C59AF-633A-CEE6-58B8-860476EABBBF}"/>
              </a:ext>
            </a:extLst>
          </p:cNvPr>
          <p:cNvSpPr txBox="1"/>
          <p:nvPr/>
        </p:nvSpPr>
        <p:spPr>
          <a:xfrm>
            <a:off x="6331227" y="4976118"/>
            <a:ext cx="4482547" cy="1846659"/>
          </a:xfrm>
          <a:prstGeom prst="rect">
            <a:avLst/>
          </a:prstGeom>
          <a:noFill/>
        </p:spPr>
        <p:txBody>
          <a:bodyPr wrap="square" rtlCol="0">
            <a:spAutoFit/>
          </a:bodyPr>
          <a:lstStyle/>
          <a:p>
            <a:r>
              <a:rPr lang="en-US" sz="1800" b="1" dirty="0">
                <a:solidFill>
                  <a:schemeClr val="tx1"/>
                </a:solidFill>
                <a:latin typeface="Times New Roman" panose="02020603050405020304" pitchFamily="18" charset="0"/>
                <a:cs typeface="Times New Roman" panose="02020603050405020304" pitchFamily="18" charset="0"/>
              </a:rPr>
              <a:t>BY-</a:t>
            </a:r>
          </a:p>
          <a:p>
            <a:endParaRPr lang="en-US" sz="1800" b="1" dirty="0">
              <a:solidFill>
                <a:schemeClr val="tx1"/>
              </a:solidFill>
              <a:latin typeface="Times New Roman" panose="02020603050405020304" pitchFamily="18" charset="0"/>
              <a:cs typeface="Times New Roman" panose="02020603050405020304" pitchFamily="18" charset="0"/>
            </a:endParaRPr>
          </a:p>
          <a:p>
            <a:pPr algn="l" fontAlgn="base"/>
            <a:r>
              <a:rPr lang="en-US" sz="1800" b="1" dirty="0">
                <a:solidFill>
                  <a:schemeClr val="tx1"/>
                </a:solidFill>
                <a:latin typeface="Times New Roman" panose="02020603050405020304" pitchFamily="18" charset="0"/>
                <a:cs typeface="Times New Roman" panose="02020603050405020304" pitchFamily="18" charset="0"/>
              </a:rPr>
              <a:t>TEAM ID– </a:t>
            </a:r>
            <a:r>
              <a:rPr lang="en-IN" sz="1800" b="1" i="0" dirty="0">
                <a:solidFill>
                  <a:schemeClr val="tx1"/>
                </a:solidFill>
                <a:effectLst/>
                <a:latin typeface="Times New Roman" panose="02020603050405020304" pitchFamily="18" charset="0"/>
                <a:cs typeface="Times New Roman" panose="02020603050405020304" pitchFamily="18" charset="0"/>
              </a:rPr>
              <a:t>T211065</a:t>
            </a:r>
          </a:p>
          <a:p>
            <a:r>
              <a:rPr lang="en-US" sz="1800" b="1" dirty="0">
                <a:solidFill>
                  <a:schemeClr val="tx1"/>
                </a:solidFill>
                <a:latin typeface="Times New Roman" panose="02020603050405020304" pitchFamily="18" charset="0"/>
                <a:cs typeface="Times New Roman" panose="02020603050405020304" pitchFamily="18" charset="0"/>
              </a:rPr>
              <a:t>AMMULA SRIVASTAV(IN1240296)</a:t>
            </a:r>
          </a:p>
          <a:p>
            <a:endParaRPr lang="en-IN" dirty="0"/>
          </a:p>
          <a:p>
            <a:endParaRPr lang="en-IN" dirty="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C1FF6B-2D31-2E1D-16EE-E873A17D3DE1}"/>
              </a:ext>
            </a:extLst>
          </p:cNvPr>
          <p:cNvPicPr>
            <a:picLocks noChangeAspect="1"/>
          </p:cNvPicPr>
          <p:nvPr/>
        </p:nvPicPr>
        <p:blipFill>
          <a:blip r:embed="rId2"/>
          <a:stretch>
            <a:fillRect/>
          </a:stretch>
        </p:blipFill>
        <p:spPr>
          <a:xfrm>
            <a:off x="246888" y="401323"/>
            <a:ext cx="11663992" cy="5816597"/>
          </a:xfrm>
          <a:prstGeom prst="rect">
            <a:avLst/>
          </a:prstGeom>
        </p:spPr>
      </p:pic>
    </p:spTree>
    <p:extLst>
      <p:ext uri="{BB962C8B-B14F-4D97-AF65-F5344CB8AC3E}">
        <p14:creationId xmlns:p14="http://schemas.microsoft.com/office/powerpoint/2010/main" val="3968410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9D7EF5-5B83-55F0-A563-9A18A3EEB4E1}"/>
              </a:ext>
            </a:extLst>
          </p:cNvPr>
          <p:cNvPicPr>
            <a:picLocks noChangeAspect="1"/>
          </p:cNvPicPr>
          <p:nvPr/>
        </p:nvPicPr>
        <p:blipFill>
          <a:blip r:embed="rId2"/>
          <a:stretch>
            <a:fillRect/>
          </a:stretch>
        </p:blipFill>
        <p:spPr>
          <a:xfrm>
            <a:off x="290264" y="291939"/>
            <a:ext cx="11538876" cy="5962557"/>
          </a:xfrm>
          <a:prstGeom prst="rect">
            <a:avLst/>
          </a:prstGeom>
        </p:spPr>
      </p:pic>
    </p:spTree>
    <p:extLst>
      <p:ext uri="{BB962C8B-B14F-4D97-AF65-F5344CB8AC3E}">
        <p14:creationId xmlns:p14="http://schemas.microsoft.com/office/powerpoint/2010/main" val="332594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5460676" y="1850749"/>
            <a:ext cx="4465643" cy="2834317"/>
          </a:xfrm>
          <a:prstGeom prst="rect">
            <a:avLst/>
          </a:prstGeom>
          <a:noFill/>
          <a:ln>
            <a:noFill/>
          </a:ln>
        </p:spPr>
      </p:pic>
      <p:sp>
        <p:nvSpPr>
          <p:cNvPr id="117" name="Google Shape;117;p5"/>
          <p:cNvSpPr txBox="1"/>
          <p:nvPr/>
        </p:nvSpPr>
        <p:spPr>
          <a:xfrm>
            <a:off x="1546352" y="2452746"/>
            <a:ext cx="3661836" cy="1460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8AA1E-DF20-44C6-8B2E-790F7A6985EE}"/>
              </a:ext>
            </a:extLst>
          </p:cNvPr>
          <p:cNvSpPr>
            <a:spLocks noGrp="1"/>
          </p:cNvSpPr>
          <p:nvPr>
            <p:ph type="title"/>
          </p:nvPr>
        </p:nvSpPr>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Objective</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D81ABB0-D14C-45CB-B418-0961D039D98A}"/>
              </a:ext>
            </a:extLst>
          </p:cNvPr>
          <p:cNvSpPr>
            <a:spLocks noGrp="1"/>
          </p:cNvSpPr>
          <p:nvPr>
            <p:ph idx="1"/>
          </p:nvPr>
        </p:nvSpPr>
        <p:spPr>
          <a:xfrm>
            <a:off x="838200" y="1825625"/>
            <a:ext cx="8987287" cy="4351338"/>
          </a:xfrm>
        </p:spPr>
        <p:txBody>
          <a:bodyPr>
            <a:normAutofit/>
          </a:bodyPr>
          <a:lstStyle/>
          <a:p>
            <a:pPr marL="114300" indent="0" algn="ctr">
              <a:lnSpc>
                <a:spcPct val="100000"/>
              </a:lnSpc>
              <a:buNone/>
            </a:pPr>
            <a:r>
              <a:rPr lang="en-US" sz="2000" dirty="0">
                <a:latin typeface="Times New Roman" panose="02020603050405020304" pitchFamily="18" charset="0"/>
                <a:cs typeface="Times New Roman" panose="02020603050405020304" pitchFamily="18" charset="0"/>
              </a:rPr>
              <a:t>Create a sophisticated search engine algorithm aimed at retrieving subtitles promptly in response to user queries, focusing particularly on the content of the subtitles. The main objective is to harness the power of natural language processing and machine learning methodologies to elevate the relevance and precision of search outcomes.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895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E783D-0D80-40EA-AC80-B0DED87E4592}"/>
              </a:ext>
            </a:extLst>
          </p:cNvPr>
          <p:cNvSpPr>
            <a:spLocks noGrp="1"/>
          </p:cNvSpPr>
          <p:nvPr>
            <p:ph type="title"/>
          </p:nvPr>
        </p:nvSpPr>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Introduction</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F90C337-3DE1-420A-A25D-54F2571BC107}"/>
              </a:ext>
            </a:extLst>
          </p:cNvPr>
          <p:cNvSpPr>
            <a:spLocks noGrp="1"/>
          </p:cNvSpPr>
          <p:nvPr>
            <p:ph idx="1"/>
          </p:nvPr>
        </p:nvSpPr>
        <p:spPr>
          <a:xfrm>
            <a:off x="838200" y="1825625"/>
            <a:ext cx="10114721" cy="3729786"/>
          </a:xfrm>
        </p:spPr>
        <p:txBody>
          <a:bodyPr>
            <a:noAutofit/>
          </a:bodyPr>
          <a:lstStyle/>
          <a:p>
            <a:pPr marL="114300" indent="0" algn="ctr">
              <a:lnSpc>
                <a:spcPct val="100000"/>
              </a:lnSpc>
              <a:buNone/>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Develop a groundbreaking search engine algorithm designed to quickly and precisely fetch subtitles in response to user queries, with a focus on prioritizing subtitle content. Utilize state-of-the-art natural language processing and machine learning methodologies to enhance the relevance and accuracy of search results. This state-of-the-art strategy guarantees an improved user experience and effortless access to pertinent subtitle material.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855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AF32-C22B-4F6C-846B-DCA72BD8BF10}"/>
              </a:ext>
            </a:extLst>
          </p:cNvPr>
          <p:cNvSpPr>
            <a:spLocks noGrp="1"/>
          </p:cNvSpPr>
          <p:nvPr>
            <p:ph type="title"/>
          </p:nvPr>
        </p:nvSpPr>
        <p:spPr>
          <a:xfrm>
            <a:off x="839788" y="673768"/>
            <a:ext cx="7758780" cy="882316"/>
          </a:xfrm>
        </p:spPr>
        <p:txBody>
          <a:bodyPr>
            <a:noAutofit/>
          </a:bodyPr>
          <a:lstStyle/>
          <a:p>
            <a:r>
              <a:rPr lang="en-US" sz="4400" b="1" dirty="0">
                <a:solidFill>
                  <a:srgbClr val="FF0000"/>
                </a:solidFill>
                <a:latin typeface="Times New Roman" panose="02020603050405020304" pitchFamily="18" charset="0"/>
                <a:cs typeface="Times New Roman" panose="02020603050405020304" pitchFamily="18" charset="0"/>
              </a:rPr>
              <a:t>What is Key words Searching</a:t>
            </a:r>
            <a:endParaRPr lang="en-IN" sz="4400" b="1" dirty="0">
              <a:solidFill>
                <a:srgbClr val="FF0000"/>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7123E21-2AA6-4EE7-8AF4-40E011D9A9F1}"/>
              </a:ext>
            </a:extLst>
          </p:cNvPr>
          <p:cNvSpPr>
            <a:spLocks noGrp="1"/>
          </p:cNvSpPr>
          <p:nvPr>
            <p:ph type="body" idx="1"/>
          </p:nvPr>
        </p:nvSpPr>
        <p:spPr>
          <a:xfrm>
            <a:off x="839788" y="2057400"/>
            <a:ext cx="10084886" cy="2915653"/>
          </a:xfrm>
        </p:spPr>
        <p:txBody>
          <a:bodyPr>
            <a:normAutofit/>
          </a:bodyPr>
          <a:lstStyle/>
          <a:p>
            <a:pPr marL="228600" indent="0" algn="ctr">
              <a:lnSpc>
                <a:spcPct val="100000"/>
              </a:lnSpc>
            </a:pPr>
            <a:r>
              <a:rPr lang="en-US" sz="2000" dirty="0">
                <a:latin typeface="Times New Roman" panose="02020603050405020304" pitchFamily="18" charset="0"/>
                <a:cs typeface="Times New Roman" panose="02020603050405020304" pitchFamily="18" charset="0"/>
              </a:rPr>
              <a:t>A keyword-based search engine enables users to input specific words or phrases into a search bar to locate relevant information from a database or the internet. By utilizing sophisticated algorithms, it matches these keywords with indexed content, ranks results based on relevance, and presents them in a list format. Prominent examples include Google, Bing, and Yahoo, which expedite information retrieval for users by allowing them to input relevant keywords.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6290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8567B-B966-4BDF-8040-04DE14823484}"/>
              </a:ext>
            </a:extLst>
          </p:cNvPr>
          <p:cNvSpPr>
            <a:spLocks noGrp="1"/>
          </p:cNvSpPr>
          <p:nvPr>
            <p:ph type="title"/>
          </p:nvPr>
        </p:nvSpPr>
        <p:spPr>
          <a:xfrm>
            <a:off x="839787" y="586409"/>
            <a:ext cx="7936465" cy="834887"/>
          </a:xfrm>
        </p:spPr>
        <p:txBody>
          <a:bodyPr>
            <a:normAutofit fontScale="90000"/>
          </a:bodyPr>
          <a:lstStyle/>
          <a:p>
            <a:r>
              <a:rPr lang="en-US" sz="4900" b="1" dirty="0">
                <a:solidFill>
                  <a:srgbClr val="FF0000"/>
                </a:solidFill>
                <a:latin typeface="Times New Roman" panose="02020603050405020304" pitchFamily="18" charset="0"/>
                <a:ea typeface="Lato Black" panose="020F0502020204030203" pitchFamily="34" charset="0"/>
                <a:cs typeface="Times New Roman" panose="02020603050405020304" pitchFamily="18" charset="0"/>
              </a:rPr>
              <a:t>What is Semantic based Search Engine</a:t>
            </a:r>
            <a:endParaRPr lang="en-IN" sz="4900" b="1" dirty="0">
              <a:solidFill>
                <a:srgbClr val="FF0000"/>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1F92735B-8EEF-4EFD-9B00-6671274B943D}"/>
              </a:ext>
            </a:extLst>
          </p:cNvPr>
          <p:cNvSpPr>
            <a:spLocks noGrp="1"/>
          </p:cNvSpPr>
          <p:nvPr>
            <p:ph type="body" idx="1"/>
          </p:nvPr>
        </p:nvSpPr>
        <p:spPr>
          <a:xfrm>
            <a:off x="839787" y="1828800"/>
            <a:ext cx="10152891" cy="3250096"/>
          </a:xfrm>
        </p:spPr>
        <p:txBody>
          <a:bodyPr>
            <a:normAutofit/>
          </a:bodyPr>
          <a:lstStyle/>
          <a:p>
            <a:pPr marL="228600" indent="0">
              <a:lnSpc>
                <a:spcPct val="100000"/>
              </a:lnSpc>
            </a:pPr>
            <a:r>
              <a:rPr lang="en-US" sz="2000" dirty="0">
                <a:latin typeface="Times New Roman" panose="02020603050405020304" pitchFamily="18" charset="0"/>
                <a:cs typeface="Times New Roman" panose="02020603050405020304" pitchFamily="18" charset="0"/>
              </a:rPr>
              <a:t>A semantic-based search engine is a system that retrieves information from a database or the web based on the meaning or context of the user's query rather than just matching keywords. It utilizes natural language processing (NLP) and semantic analysis techniques to understand the intent behind the query and deliver more relevant results. By analyzing the semantics of words and phrases, as well as their relationships, semantic search engines can provide more accurate and contextually appropriate search results compared to traditional keyword-based approaches.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122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5CB3-ECF4-41F7-9D68-7BECF347B1F4}"/>
              </a:ext>
            </a:extLst>
          </p:cNvPr>
          <p:cNvSpPr>
            <a:spLocks noGrp="1"/>
          </p:cNvSpPr>
          <p:nvPr>
            <p:ph type="title"/>
          </p:nvPr>
        </p:nvSpPr>
        <p:spPr>
          <a:xfrm>
            <a:off x="839788" y="457200"/>
            <a:ext cx="7004801" cy="874295"/>
          </a:xfrm>
        </p:spPr>
        <p:txBody>
          <a:bodyPr>
            <a:noAutofit/>
          </a:bodyPr>
          <a:lstStyle/>
          <a:p>
            <a:r>
              <a:rPr lang="en-US" sz="4400" b="1" dirty="0">
                <a:solidFill>
                  <a:srgbClr val="FF0000"/>
                </a:solidFill>
                <a:latin typeface="Times New Roman" panose="02020603050405020304" pitchFamily="18" charset="0"/>
                <a:cs typeface="Times New Roman" panose="02020603050405020304" pitchFamily="18" charset="0"/>
              </a:rPr>
              <a:t>Data Preprocessing</a:t>
            </a:r>
            <a:endParaRPr lang="en-IN" sz="4400" b="1" dirty="0">
              <a:solidFill>
                <a:srgbClr val="FF0000"/>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BD54E64-3555-41C6-AC1F-9FFD149AF394}"/>
              </a:ext>
            </a:extLst>
          </p:cNvPr>
          <p:cNvSpPr>
            <a:spLocks noGrp="1"/>
          </p:cNvSpPr>
          <p:nvPr>
            <p:ph type="body" idx="1"/>
          </p:nvPr>
        </p:nvSpPr>
        <p:spPr>
          <a:xfrm>
            <a:off x="839787" y="2057400"/>
            <a:ext cx="10073377" cy="3766930"/>
          </a:xfrm>
        </p:spPr>
        <p:txBody>
          <a:bodyPr>
            <a:normAutofit/>
          </a:bodyPr>
          <a:lstStyle/>
          <a:p>
            <a:pPr marL="228600" indent="0">
              <a:lnSpc>
                <a:spcPct val="100000"/>
              </a:lnSpc>
            </a:pPr>
            <a:r>
              <a:rPr lang="en-US" sz="2000" dirty="0">
                <a:latin typeface="Times New Roman" panose="02020603050405020304" pitchFamily="18" charset="0"/>
                <a:cs typeface="Times New Roman" panose="02020603050405020304" pitchFamily="18" charset="0"/>
              </a:rPr>
              <a:t>The dataset contains nearly 82000 rows, We extracted 30% of the data and done preprocessing. It involves removing the special characters,  punctuations , tokenizing sentences into words, removing links(</a:t>
            </a:r>
            <a:r>
              <a:rPr lang="en-US" sz="2000" dirty="0" err="1">
                <a:latin typeface="Times New Roman" panose="02020603050405020304" pitchFamily="18" charset="0"/>
                <a:cs typeface="Times New Roman" panose="02020603050405020304" pitchFamily="18" charset="0"/>
              </a:rPr>
              <a:t>urls</a:t>
            </a:r>
            <a:r>
              <a:rPr lang="en-US" sz="2000" dirty="0">
                <a:latin typeface="Times New Roman" panose="02020603050405020304" pitchFamily="18" charset="0"/>
                <a:cs typeface="Times New Roman" panose="02020603050405020304" pitchFamily="18" charset="0"/>
              </a:rPr>
              <a:t>), numbers,  timestamps , stops words, converting to lower case and converting into root words using Lemmatization. Additionally, handling missing values and standardizing text formats .</a:t>
            </a:r>
          </a:p>
        </p:txBody>
      </p:sp>
    </p:spTree>
    <p:extLst>
      <p:ext uri="{BB962C8B-B14F-4D97-AF65-F5344CB8AC3E}">
        <p14:creationId xmlns:p14="http://schemas.microsoft.com/office/powerpoint/2010/main" val="3588480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58CA2-4C9E-4E66-8202-A827033B14DC}"/>
              </a:ext>
            </a:extLst>
          </p:cNvPr>
          <p:cNvSpPr>
            <a:spLocks noGrp="1"/>
          </p:cNvSpPr>
          <p:nvPr>
            <p:ph type="title"/>
          </p:nvPr>
        </p:nvSpPr>
        <p:spPr>
          <a:xfrm>
            <a:off x="839788" y="457200"/>
            <a:ext cx="9002952" cy="992038"/>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Vectorizer TFIDF</a:t>
            </a:r>
            <a:endParaRPr lang="en-IN" sz="4400" b="1" dirty="0">
              <a:solidFill>
                <a:srgbClr val="FF0000"/>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CE86B49-172E-4E01-9BA4-7666399AA34A}"/>
              </a:ext>
            </a:extLst>
          </p:cNvPr>
          <p:cNvSpPr>
            <a:spLocks noGrp="1"/>
          </p:cNvSpPr>
          <p:nvPr>
            <p:ph type="body" idx="1"/>
          </p:nvPr>
        </p:nvSpPr>
        <p:spPr>
          <a:xfrm>
            <a:off x="839788" y="2057400"/>
            <a:ext cx="9218612" cy="3011905"/>
          </a:xfrm>
        </p:spPr>
        <p:txBody>
          <a:bodyPr>
            <a:noAutofit/>
          </a:bodyPr>
          <a:lstStyle/>
          <a:p>
            <a:pPr marL="228600" indent="0">
              <a:lnSpc>
                <a:spcPct val="100000"/>
              </a:lnSpc>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TF-IDF vectorizer, short for Term Frequency-Inverse Document Frequency vectorizer, is a feature extraction technique widely used in natural language processing and information retrieval tasks. It transforms a collection of text documents into a numerical matrix representation based on the frequency of terms in the documents and their importance in distinguishing documents from each other.</a:t>
            </a:r>
            <a:b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br>
            <a:b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b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Using </a:t>
            </a:r>
            <a:r>
              <a:rPr lang="en-US" sz="20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fit_transform</a:t>
            </a:r>
            <a:r>
              <a:rPr lang="en-US" sz="2000" dirty="0">
                <a:solidFill>
                  <a:srgbClr val="0D0D0D"/>
                </a:solidFill>
                <a:highlight>
                  <a:srgbClr val="FFFFFF"/>
                </a:highlight>
                <a:latin typeface="Times New Roman" panose="02020603050405020304" pitchFamily="18" charset="0"/>
                <a:cs typeface="Times New Roman" panose="02020603050405020304" pitchFamily="18" charset="0"/>
              </a:rPr>
              <a:t>() method , it learns from the subtitle content. This vectorizer converts text data into vectors.</a:t>
            </a: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099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9369C03-6F0A-853A-604E-61A31A726864}"/>
              </a:ext>
            </a:extLst>
          </p:cNvPr>
          <p:cNvSpPr>
            <a:spLocks noGrp="1"/>
          </p:cNvSpPr>
          <p:nvPr>
            <p:ph type="title"/>
          </p:nvPr>
        </p:nvSpPr>
        <p:spPr>
          <a:xfrm>
            <a:off x="839788" y="457200"/>
            <a:ext cx="9002952" cy="992038"/>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Cosine similarity Matrix</a:t>
            </a:r>
            <a:endParaRPr lang="en-IN" sz="4400" b="1" dirty="0">
              <a:solidFill>
                <a:srgbClr val="FF0000"/>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0BFBC464-36F4-485B-BAFC-DBD600E59D24}"/>
              </a:ext>
            </a:extLst>
          </p:cNvPr>
          <p:cNvSpPr>
            <a:spLocks noGrp="1"/>
          </p:cNvSpPr>
          <p:nvPr>
            <p:ph type="body" idx="1"/>
          </p:nvPr>
        </p:nvSpPr>
        <p:spPr>
          <a:xfrm>
            <a:off x="839788" y="2117558"/>
            <a:ext cx="9556541" cy="3826042"/>
          </a:xfrm>
        </p:spPr>
        <p:txBody>
          <a:bodyPr>
            <a:noAutofit/>
          </a:bodyPr>
          <a:lstStyle/>
          <a:p>
            <a:pPr algn="ctr">
              <a:lnSpc>
                <a:spcPct val="100000"/>
              </a:lnSpc>
            </a:pPr>
            <a:r>
              <a:rPr lang="en-US" sz="2000" dirty="0">
                <a:latin typeface="Times New Roman" panose="02020603050405020304" pitchFamily="18" charset="0"/>
                <a:cs typeface="Times New Roman" panose="02020603050405020304" pitchFamily="18" charset="0"/>
              </a:rPr>
              <a:t>The cosine similarity matrix calculates the pairwise cosine similarity between vectors within a dataset. It quantifies the cosine of the angle formed between two vectors, offering a measure of similarity irrespective of their magnitude.</a:t>
            </a:r>
          </a:p>
          <a:p>
            <a:pPr algn="ctr">
              <a:lnSpc>
                <a:spcPct val="100000"/>
              </a:lnSpc>
            </a:pPr>
            <a:endParaRPr lang="en-US" sz="2000" dirty="0">
              <a:latin typeface="Times New Roman" panose="02020603050405020304" pitchFamily="18" charset="0"/>
              <a:cs typeface="Times New Roman" panose="02020603050405020304" pitchFamily="18" charset="0"/>
            </a:endParaRPr>
          </a:p>
          <a:p>
            <a:pPr algn="ctr">
              <a:lnSpc>
                <a:spcPct val="100000"/>
              </a:lnSpc>
            </a:pPr>
            <a:r>
              <a:rPr lang="en-US" sz="2000" dirty="0">
                <a:latin typeface="Times New Roman" panose="02020603050405020304" pitchFamily="18" charset="0"/>
                <a:cs typeface="Times New Roman" panose="02020603050405020304" pitchFamily="18" charset="0"/>
              </a:rPr>
              <a:t>In the realm of natural language processing, cosine similarity serves as a valuable tool for comparing the similarity between text documents represented as numerical vectors, such as TF-IDF vectors. By utilizing a cosine similarity matrix, we can effectively compare each document against every other document in the dataset, facilitating the identification of documents with similar content. Higher cosine similarity scores indicate a greater degree of similarity between vectors, while lower scores indicate dissimilarity.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4463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332D4CD-FFDC-5E31-6FDC-B605630363C7}"/>
              </a:ext>
            </a:extLst>
          </p:cNvPr>
          <p:cNvSpPr>
            <a:spLocks noGrp="1"/>
          </p:cNvSpPr>
          <p:nvPr>
            <p:ph type="title"/>
          </p:nvPr>
        </p:nvSpPr>
        <p:spPr>
          <a:xfrm>
            <a:off x="839788" y="457200"/>
            <a:ext cx="9002952" cy="992038"/>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Building </a:t>
            </a:r>
            <a:r>
              <a:rPr lang="en-US" sz="4400" b="1" dirty="0" err="1">
                <a:solidFill>
                  <a:srgbClr val="FF0000"/>
                </a:solidFill>
                <a:latin typeface="Times New Roman" panose="02020603050405020304" pitchFamily="18" charset="0"/>
                <a:cs typeface="Times New Roman" panose="02020603050405020304" pitchFamily="18" charset="0"/>
              </a:rPr>
              <a:t>Streamlit</a:t>
            </a:r>
            <a:r>
              <a:rPr lang="en-US" sz="4400" b="1" dirty="0">
                <a:solidFill>
                  <a:srgbClr val="FF0000"/>
                </a:solidFill>
                <a:latin typeface="Times New Roman" panose="02020603050405020304" pitchFamily="18" charset="0"/>
                <a:cs typeface="Times New Roman" panose="02020603050405020304" pitchFamily="18" charset="0"/>
              </a:rPr>
              <a:t> web app</a:t>
            </a:r>
            <a:endParaRPr lang="en-IN" sz="4400" b="1" dirty="0">
              <a:solidFill>
                <a:srgbClr val="FF0000"/>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DD5994A-1F8F-41C8-A3AC-EEC20D8C3811}"/>
              </a:ext>
            </a:extLst>
          </p:cNvPr>
          <p:cNvSpPr>
            <a:spLocks noGrp="1"/>
          </p:cNvSpPr>
          <p:nvPr>
            <p:ph type="body" idx="1"/>
          </p:nvPr>
        </p:nvSpPr>
        <p:spPr>
          <a:xfrm>
            <a:off x="839788" y="2057400"/>
            <a:ext cx="9447212" cy="2594113"/>
          </a:xfrm>
        </p:spPr>
        <p:txBody>
          <a:bodyPr>
            <a:normAutofit/>
          </a:bodyPr>
          <a:lstStyle/>
          <a:p>
            <a:r>
              <a:rPr lang="en-US" sz="2000" dirty="0">
                <a:latin typeface="Times New Roman" panose="02020603050405020304" pitchFamily="18" charset="0"/>
                <a:cs typeface="Times New Roman" panose="02020603050405020304" pitchFamily="18" charset="0"/>
              </a:rPr>
              <a:t>   To make the search engine more interactive, we have developed a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 webapp .It allows the user to enter the query , which is compared against the subtitle corpus to find similar subtitles. The top 5 matching subtitles are displayed to the user on the page.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8061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TotalTime>
  <Words>637</Words>
  <Application>Microsoft Office PowerPoint</Application>
  <PresentationFormat>Widescreen</PresentationFormat>
  <Paragraphs>25</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Arial</vt:lpstr>
      <vt:lpstr>Times New Roman</vt:lpstr>
      <vt:lpstr>Calibri Light</vt:lpstr>
      <vt:lpstr>Libre Baskerville</vt:lpstr>
      <vt:lpstr>Office Theme</vt:lpstr>
      <vt:lpstr>PowerPoint Presentation</vt:lpstr>
      <vt:lpstr>Objective</vt:lpstr>
      <vt:lpstr>Introduction</vt:lpstr>
      <vt:lpstr>What is Key words Searching</vt:lpstr>
      <vt:lpstr>What is Semantic based Search Engine</vt:lpstr>
      <vt:lpstr>Data Preprocessing</vt:lpstr>
      <vt:lpstr>Vectorizer TFIDF</vt:lpstr>
      <vt:lpstr>Cosine similarity Matrix</vt:lpstr>
      <vt:lpstr>Building Streamlit web app</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Srivastav Ammula</cp:lastModifiedBy>
  <cp:revision>7</cp:revision>
  <dcterms:created xsi:type="dcterms:W3CDTF">2021-02-16T05:19:01Z</dcterms:created>
  <dcterms:modified xsi:type="dcterms:W3CDTF">2024-04-26T10:45:44Z</dcterms:modified>
</cp:coreProperties>
</file>