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70" r:id="rId4"/>
    <p:sldId id="271" r:id="rId5"/>
    <p:sldId id="258" r:id="rId6"/>
    <p:sldId id="262"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665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76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54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349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911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44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78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06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499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56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401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252253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81" r:id="rId7"/>
    <p:sldLayoutId id="2147483682" r:id="rId8"/>
    <p:sldLayoutId id="2147483683" r:id="rId9"/>
    <p:sldLayoutId id="2147483684" r:id="rId10"/>
    <p:sldLayoutId id="2147483686"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5"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06BC15-DB72-4B81-ABE5-E63FF9D2A160}"/>
              </a:ext>
            </a:extLst>
          </p:cNvPr>
          <p:cNvSpPr>
            <a:spLocks noGrp="1"/>
          </p:cNvSpPr>
          <p:nvPr>
            <p:ph type="ctrTitle"/>
          </p:nvPr>
        </p:nvSpPr>
        <p:spPr>
          <a:xfrm>
            <a:off x="638620" y="863695"/>
            <a:ext cx="3511233" cy="3779995"/>
          </a:xfrm>
        </p:spPr>
        <p:txBody>
          <a:bodyPr anchor="ctr">
            <a:normAutofit/>
          </a:bodyPr>
          <a:lstStyle/>
          <a:p>
            <a:pPr>
              <a:lnSpc>
                <a:spcPct val="90000"/>
              </a:lnSpc>
            </a:pPr>
            <a:r>
              <a:rPr lang="en-US" sz="2800" dirty="0">
                <a:solidFill>
                  <a:schemeClr val="tx1"/>
                </a:solidFill>
              </a:rPr>
              <a:t>CS 6366 Final Project</a:t>
            </a:r>
            <a:br>
              <a:rPr lang="en-US" sz="2800" dirty="0">
                <a:solidFill>
                  <a:schemeClr val="tx1"/>
                </a:solidFill>
              </a:rPr>
            </a:br>
            <a:r>
              <a:rPr lang="en-US" sz="2800" b="1" dirty="0">
                <a:solidFill>
                  <a:schemeClr val="tx1"/>
                </a:solidFill>
              </a:rPr>
              <a:t>Implementing Volume Lighting with Shadows using half angle slicing</a:t>
            </a:r>
            <a:br>
              <a:rPr lang="en-US" sz="2800" dirty="0">
                <a:solidFill>
                  <a:schemeClr val="tx1"/>
                </a:solidFill>
              </a:rPr>
            </a:br>
            <a:endParaRPr lang="en-US" sz="2800" dirty="0">
              <a:solidFill>
                <a:schemeClr val="tx1"/>
              </a:solidFill>
            </a:endParaRPr>
          </a:p>
        </p:txBody>
      </p:sp>
      <p:sp>
        <p:nvSpPr>
          <p:cNvPr id="3" name="Subtitle 2">
            <a:extLst>
              <a:ext uri="{FF2B5EF4-FFF2-40B4-BE49-F238E27FC236}">
                <a16:creationId xmlns:a16="http://schemas.microsoft.com/office/drawing/2014/main" id="{1A34FC6C-6C2E-44C7-842B-ADCDDDA8336A}"/>
              </a:ext>
            </a:extLst>
          </p:cNvPr>
          <p:cNvSpPr>
            <a:spLocks noGrp="1"/>
          </p:cNvSpPr>
          <p:nvPr>
            <p:ph type="subTitle" idx="1"/>
          </p:nvPr>
        </p:nvSpPr>
        <p:spPr>
          <a:xfrm>
            <a:off x="638621" y="4739780"/>
            <a:ext cx="3511233" cy="1147054"/>
          </a:xfrm>
        </p:spPr>
        <p:txBody>
          <a:bodyPr anchor="t">
            <a:normAutofit/>
          </a:bodyPr>
          <a:lstStyle/>
          <a:p>
            <a:r>
              <a:rPr lang="en-US" sz="2000" dirty="0"/>
              <a:t>–Srivastchavan Rengarajan (sxr190067)</a:t>
            </a:r>
          </a:p>
          <a:p>
            <a:endParaRPr lang="en-US" sz="2000" dirty="0"/>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3">
            <a:extLst>
              <a:ext uri="{FF2B5EF4-FFF2-40B4-BE49-F238E27FC236}">
                <a16:creationId xmlns:a16="http://schemas.microsoft.com/office/drawing/2014/main" id="{C9B80681-84DC-4DDA-B7D3-BA5DDDFF7B5E}"/>
              </a:ext>
            </a:extLst>
          </p:cNvPr>
          <p:cNvPicPr>
            <a:picLocks noChangeAspect="1"/>
          </p:cNvPicPr>
          <p:nvPr/>
        </p:nvPicPr>
        <p:blipFill rotWithShape="1">
          <a:blip r:embed="rId2"/>
          <a:srcRect t="3147" r="-1" b="5869"/>
          <a:stretch/>
        </p:blipFill>
        <p:spPr>
          <a:xfrm>
            <a:off x="4654295" y="10"/>
            <a:ext cx="7537705" cy="6857990"/>
          </a:xfrm>
          <a:prstGeom prst="rect">
            <a:avLst/>
          </a:prstGeom>
        </p:spPr>
      </p:pic>
    </p:spTree>
    <p:extLst>
      <p:ext uri="{BB962C8B-B14F-4D97-AF65-F5344CB8AC3E}">
        <p14:creationId xmlns:p14="http://schemas.microsoft.com/office/powerpoint/2010/main" val="35065902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24ED2E-747E-4B73-B4ED-430BDA18B0E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66417" y="1612106"/>
            <a:ext cx="4366550" cy="3633787"/>
          </a:xfrm>
          <a:prstGeom prst="rect">
            <a:avLst/>
          </a:prstGeom>
          <a:noFill/>
          <a:ln>
            <a:noFill/>
          </a:ln>
        </p:spPr>
      </p:pic>
      <p:pic>
        <p:nvPicPr>
          <p:cNvPr id="5" name="Picture 4">
            <a:extLst>
              <a:ext uri="{FF2B5EF4-FFF2-40B4-BE49-F238E27FC236}">
                <a16:creationId xmlns:a16="http://schemas.microsoft.com/office/drawing/2014/main" id="{4CDDC269-1E24-427E-ACC0-C608E9756B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383794" y="1731482"/>
            <a:ext cx="4172585" cy="3613150"/>
          </a:xfrm>
          <a:prstGeom prst="rect">
            <a:avLst/>
          </a:prstGeom>
          <a:noFill/>
          <a:ln>
            <a:noFill/>
          </a:ln>
        </p:spPr>
      </p:pic>
      <p:sp>
        <p:nvSpPr>
          <p:cNvPr id="6" name="Rectangle 5">
            <a:extLst>
              <a:ext uri="{FF2B5EF4-FFF2-40B4-BE49-F238E27FC236}">
                <a16:creationId xmlns:a16="http://schemas.microsoft.com/office/drawing/2014/main" id="{01AD018E-EB7F-40B5-A593-666728DDAD6B}"/>
              </a:ext>
            </a:extLst>
          </p:cNvPr>
          <p:cNvSpPr/>
          <p:nvPr/>
        </p:nvSpPr>
        <p:spPr>
          <a:xfrm>
            <a:off x="1064152" y="5660393"/>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D4C81A15-E311-42F2-960E-125FB3523D48}"/>
              </a:ext>
            </a:extLst>
          </p:cNvPr>
          <p:cNvSpPr/>
          <p:nvPr/>
        </p:nvSpPr>
        <p:spPr>
          <a:xfrm>
            <a:off x="7389451" y="5785929"/>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242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87A8-F2D2-44FA-B8D8-FEAA92BF0D04}"/>
              </a:ext>
            </a:extLst>
          </p:cNvPr>
          <p:cNvSpPr>
            <a:spLocks noGrp="1"/>
          </p:cNvSpPr>
          <p:nvPr>
            <p:ph type="title"/>
          </p:nvPr>
        </p:nvSpPr>
        <p:spPr/>
        <p:txBody>
          <a:bodyPr/>
          <a:lstStyle/>
          <a:p>
            <a:r>
              <a:rPr lang="en-US" b="1" dirty="0"/>
              <a:t>Problem summary –</a:t>
            </a:r>
            <a:br>
              <a:rPr lang="en-US" dirty="0"/>
            </a:br>
            <a:endParaRPr lang="en-US" dirty="0"/>
          </a:p>
        </p:txBody>
      </p:sp>
      <p:sp>
        <p:nvSpPr>
          <p:cNvPr id="3" name="Content Placeholder 2">
            <a:extLst>
              <a:ext uri="{FF2B5EF4-FFF2-40B4-BE49-F238E27FC236}">
                <a16:creationId xmlns:a16="http://schemas.microsoft.com/office/drawing/2014/main" id="{1499A142-1ACC-48FA-ACAE-ECDE66DF6AB0}"/>
              </a:ext>
            </a:extLst>
          </p:cNvPr>
          <p:cNvSpPr>
            <a:spLocks noGrp="1"/>
          </p:cNvSpPr>
          <p:nvPr>
            <p:ph idx="1"/>
          </p:nvPr>
        </p:nvSpPr>
        <p:spPr>
          <a:xfrm>
            <a:off x="581192" y="1890876"/>
            <a:ext cx="11029615" cy="3634486"/>
          </a:xfrm>
        </p:spPr>
        <p:txBody>
          <a:bodyPr>
            <a:normAutofit fontScale="92500" lnSpcReduction="20000"/>
          </a:bodyPr>
          <a:lstStyle/>
          <a:p>
            <a:r>
              <a:rPr lang="en-US" dirty="0"/>
              <a:t>In this project I am trying to implement real time</a:t>
            </a:r>
          </a:p>
          <a:p>
            <a:pPr marL="0" indent="0">
              <a:buNone/>
            </a:pPr>
            <a:r>
              <a:rPr lang="en-US" dirty="0"/>
              <a:t>volume lighting and shadows using half angle slicing algorithm. </a:t>
            </a:r>
          </a:p>
          <a:p>
            <a:endParaRPr lang="en-US" dirty="0"/>
          </a:p>
          <a:p>
            <a:endParaRPr lang="en-US" dirty="0"/>
          </a:p>
          <a:p>
            <a:endParaRPr lang="en-US" dirty="0"/>
          </a:p>
          <a:p>
            <a:endParaRPr lang="en-US" dirty="0"/>
          </a:p>
          <a:p>
            <a:r>
              <a:rPr lang="en-US" dirty="0"/>
              <a:t>Volume lighting and shadow can be implemented with help of half angle slicing method. This method uses a pixel buffer to accumulate the amount of light attenuated from the light’s point of view. To achieve this the slicing axis is set halfway between the view and light direction vectors. This allows the same slice to be rendered from the eye’s and light’s point of view. The amount of light arriving at a particular slice is equal to 1 minus the accumulated opacity of the previously rendered slices. Each slice is first rendered from the eye's point of view, using the results of the previous pass rendered from the light's point of view, which are used to modulate the brightness of samples in the current slice. The same slice is then rendered from the light's point of view to calculate the intensity of the light arriving at the next slice. </a:t>
            </a:r>
          </a:p>
          <a:p>
            <a:endParaRPr lang="en-US" dirty="0"/>
          </a:p>
        </p:txBody>
      </p:sp>
      <p:pic>
        <p:nvPicPr>
          <p:cNvPr id="1026" name="Picture 2">
            <a:extLst>
              <a:ext uri="{FF2B5EF4-FFF2-40B4-BE49-F238E27FC236}">
                <a16:creationId xmlns:a16="http://schemas.microsoft.com/office/drawing/2014/main" id="{289EDE0D-3F96-4B96-8977-22CFCD583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135" y="1085850"/>
            <a:ext cx="4762500" cy="2343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26D95A-2A8B-461D-B43E-73A41A76DEBE}"/>
              </a:ext>
            </a:extLst>
          </p:cNvPr>
          <p:cNvSpPr/>
          <p:nvPr/>
        </p:nvSpPr>
        <p:spPr>
          <a:xfrm>
            <a:off x="6659609" y="3241961"/>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87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08F1-9A6F-404E-9185-D642A09F1734}"/>
              </a:ext>
            </a:extLst>
          </p:cNvPr>
          <p:cNvSpPr>
            <a:spLocks noGrp="1"/>
          </p:cNvSpPr>
          <p:nvPr>
            <p:ph type="title"/>
          </p:nvPr>
        </p:nvSpPr>
        <p:spPr>
          <a:xfrm>
            <a:off x="581192" y="0"/>
            <a:ext cx="11029616" cy="1188720"/>
          </a:xfrm>
        </p:spPr>
        <p:txBody>
          <a:bodyPr/>
          <a:lstStyle/>
          <a:p>
            <a:r>
              <a:rPr lang="en-US" dirty="0"/>
              <a:t>Two Pass Volume Rendering Algorithm</a:t>
            </a:r>
          </a:p>
        </p:txBody>
      </p:sp>
      <p:pic>
        <p:nvPicPr>
          <p:cNvPr id="2050" name="Picture 2">
            <a:extLst>
              <a:ext uri="{FF2B5EF4-FFF2-40B4-BE49-F238E27FC236}">
                <a16:creationId xmlns:a16="http://schemas.microsoft.com/office/drawing/2014/main" id="{393641D6-F064-4E6B-AE96-B35650EC3F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90611" y="2073115"/>
            <a:ext cx="2973639" cy="3633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35282E-2799-4751-A4BF-5D8BF88ADF38}"/>
              </a:ext>
            </a:extLst>
          </p:cNvPr>
          <p:cNvSpPr/>
          <p:nvPr/>
        </p:nvSpPr>
        <p:spPr>
          <a:xfrm>
            <a:off x="360728" y="1248899"/>
            <a:ext cx="7729884" cy="5175391"/>
          </a:xfrm>
          <a:prstGeom prst="rect">
            <a:avLst/>
          </a:prstGeom>
        </p:spPr>
        <p:txBody>
          <a:bodyPr wrap="square">
            <a:spAutoFit/>
          </a:bodyPr>
          <a:lstStyle/>
          <a:p>
            <a:r>
              <a:rPr lang="en-US" dirty="0">
                <a:solidFill>
                  <a:srgbClr val="000000"/>
                </a:solidFill>
                <a:latin typeface="Verdana" panose="020B0604030504040204" pitchFamily="34" charset="0"/>
              </a:rPr>
              <a:t>Pass 1: Render and blend the slice into the eye buffer.</a:t>
            </a:r>
          </a:p>
          <a:p>
            <a:pPr marL="742950" lvl="1" indent="-285750">
              <a:buFont typeface="+mj-lt"/>
              <a:buAutoNum type="alphaLcPeriod"/>
            </a:pPr>
            <a:r>
              <a:rPr lang="en-US" dirty="0">
                <a:solidFill>
                  <a:srgbClr val="000000"/>
                </a:solidFill>
                <a:latin typeface="Verdana" panose="020B0604030504040204" pitchFamily="34" charset="0"/>
              </a:rPr>
              <a:t>Project the slice vertices to the light buffer using the light's </a:t>
            </a:r>
            <a:r>
              <a:rPr lang="en-US" dirty="0" err="1">
                <a:solidFill>
                  <a:srgbClr val="000000"/>
                </a:solidFill>
                <a:latin typeface="Verdana" panose="020B0604030504040204" pitchFamily="34" charset="0"/>
              </a:rPr>
              <a:t>modelview</a:t>
            </a:r>
            <a:r>
              <a:rPr lang="en-US" dirty="0">
                <a:solidFill>
                  <a:srgbClr val="000000"/>
                </a:solidFill>
                <a:latin typeface="Verdana" panose="020B0604030504040204" pitchFamily="34" charset="0"/>
              </a:rPr>
              <a:t> and projection matrices. Convert the resulting vertex positions to 2D texture coordinates based on the size of the light's viewport and the light buffer.</a:t>
            </a:r>
          </a:p>
          <a:p>
            <a:pPr marL="742950" lvl="1" indent="-285750">
              <a:buFont typeface="+mj-lt"/>
              <a:buAutoNum type="alphaLcPeriod"/>
            </a:pPr>
            <a:r>
              <a:rPr lang="en-US" dirty="0">
                <a:solidFill>
                  <a:srgbClr val="000000"/>
                </a:solidFill>
                <a:latin typeface="Verdana" panose="020B0604030504040204" pitchFamily="34" charset="0"/>
              </a:rPr>
              <a:t>Bind the light buffer as a texture to an available texture unit and use the texture coordinates computed in step 3(a)(</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Recall that a set of 3D texture coordinates is also needed for the data texture lookup.</a:t>
            </a:r>
          </a:p>
          <a:p>
            <a:pPr marL="742950" lvl="1" indent="-285750">
              <a:buFont typeface="+mj-lt"/>
              <a:buAutoNum type="alphaLcPeriod"/>
            </a:pPr>
            <a:r>
              <a:rPr lang="en-US" dirty="0">
                <a:solidFill>
                  <a:srgbClr val="000000"/>
                </a:solidFill>
                <a:latin typeface="Verdana" panose="020B0604030504040204" pitchFamily="34" charset="0"/>
              </a:rPr>
              <a:t>In the fragment shader, evaluate the transfer function for reflective color </a:t>
            </a:r>
            <a:r>
              <a:rPr lang="en-US" i="1" dirty="0">
                <a:solidFill>
                  <a:srgbClr val="000000"/>
                </a:solidFill>
                <a:latin typeface="Verdana" panose="020B0604030504040204" pitchFamily="34" charset="0"/>
              </a:rPr>
              <a:t>C</a:t>
            </a:r>
            <a:r>
              <a:rPr lang="en-US" dirty="0">
                <a:solidFill>
                  <a:srgbClr val="000000"/>
                </a:solidFill>
                <a:latin typeface="Verdana" panose="020B0604030504040204" pitchFamily="34" charset="0"/>
              </a:rPr>
              <a:t> and opacity </a:t>
            </a:r>
            <a:r>
              <a:rPr lang="en-US" i="1" dirty="0">
                <a:solidFill>
                  <a:srgbClr val="000000"/>
                </a:solidFill>
                <a:latin typeface="Verdana" panose="020B0604030504040204" pitchFamily="34" charset="0"/>
              </a:rPr>
              <a:t>A</a:t>
            </a:r>
            <a:r>
              <a:rPr lang="en-US" dirty="0">
                <a:solidFill>
                  <a:srgbClr val="000000"/>
                </a:solidFill>
                <a:latin typeface="Verdana" panose="020B0604030504040204" pitchFamily="34" charset="0"/>
              </a:rPr>
              <a:t>. Next, multiply </a:t>
            </a:r>
            <a:r>
              <a:rPr lang="en-US" i="1" dirty="0">
                <a:solidFill>
                  <a:srgbClr val="000000"/>
                </a:solidFill>
                <a:latin typeface="Verdana" panose="020B0604030504040204" pitchFamily="34" charset="0"/>
              </a:rPr>
              <a:t>C</a:t>
            </a:r>
            <a:r>
              <a:rPr lang="en-US" dirty="0">
                <a:solidFill>
                  <a:srgbClr val="000000"/>
                </a:solidFill>
                <a:latin typeface="Verdana" panose="020B0604030504040204" pitchFamily="34" charset="0"/>
              </a:rPr>
              <a:t> by the color from the light buffer </a:t>
            </a:r>
            <a:r>
              <a:rPr lang="en-US" i="1" dirty="0">
                <a:solidFill>
                  <a:srgbClr val="000000"/>
                </a:solidFill>
                <a:latin typeface="Verdana" panose="020B0604030504040204" pitchFamily="34" charset="0"/>
              </a:rPr>
              <a:t>C</a:t>
            </a:r>
            <a:r>
              <a:rPr lang="en-US" i="1" baseline="-25000" dirty="0">
                <a:solidFill>
                  <a:srgbClr val="000000"/>
                </a:solidFill>
                <a:latin typeface="Verdana" panose="020B0604030504040204" pitchFamily="34" charset="0"/>
              </a:rPr>
              <a:t>L</a:t>
            </a:r>
            <a:r>
              <a:rPr lang="en-US" i="1"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and blend </a:t>
            </a:r>
            <a:r>
              <a:rPr lang="en-US" i="1" dirty="0">
                <a:solidFill>
                  <a:srgbClr val="000000"/>
                </a:solidFill>
                <a:latin typeface="Verdana" panose="020B0604030504040204" pitchFamily="34" charset="0"/>
              </a:rPr>
              <a:t>C</a:t>
            </a:r>
            <a:r>
              <a:rPr lang="en-US" dirty="0">
                <a:solidFill>
                  <a:srgbClr val="000000"/>
                </a:solidFill>
                <a:latin typeface="Verdana" panose="020B0604030504040204" pitchFamily="34" charset="0"/>
              </a:rPr>
              <a:t> and </a:t>
            </a:r>
            <a:r>
              <a:rPr lang="en-US" i="1" dirty="0">
                <a:solidFill>
                  <a:srgbClr val="000000"/>
                </a:solidFill>
                <a:latin typeface="Verdana" panose="020B0604030504040204" pitchFamily="34" charset="0"/>
              </a:rPr>
              <a:t>A</a:t>
            </a:r>
            <a:r>
              <a:rPr lang="en-US" dirty="0">
                <a:solidFill>
                  <a:srgbClr val="000000"/>
                </a:solidFill>
                <a:latin typeface="Verdana" panose="020B0604030504040204" pitchFamily="34" charset="0"/>
              </a:rPr>
              <a:t> into the eye buffer using the appropriate operator for the current slice direction.</a:t>
            </a:r>
          </a:p>
          <a:p>
            <a:r>
              <a:rPr lang="en-US" dirty="0">
                <a:solidFill>
                  <a:srgbClr val="000000"/>
                </a:solidFill>
                <a:latin typeface="Verdana" panose="020B0604030504040204" pitchFamily="34" charset="0"/>
              </a:rPr>
              <a:t>Pass 2: Render and blend the slice into the light buffer using the Over operator. In the fragment shader, evaluate the transfer function for the alpha component and set the fragment color to 0.</a:t>
            </a:r>
          </a:p>
        </p:txBody>
      </p:sp>
      <p:sp>
        <p:nvSpPr>
          <p:cNvPr id="6" name="Rectangle 5">
            <a:extLst>
              <a:ext uri="{FF2B5EF4-FFF2-40B4-BE49-F238E27FC236}">
                <a16:creationId xmlns:a16="http://schemas.microsoft.com/office/drawing/2014/main" id="{F5E4B26F-55BE-4104-90DB-CB0C5F9CD6DE}"/>
              </a:ext>
            </a:extLst>
          </p:cNvPr>
          <p:cNvSpPr/>
          <p:nvPr/>
        </p:nvSpPr>
        <p:spPr>
          <a:xfrm>
            <a:off x="9577430" y="6050214"/>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84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0FAC-9096-47E2-8F7B-EA9B0BFED396}"/>
              </a:ext>
            </a:extLst>
          </p:cNvPr>
          <p:cNvSpPr>
            <a:spLocks noGrp="1"/>
          </p:cNvSpPr>
          <p:nvPr>
            <p:ph type="title"/>
          </p:nvPr>
        </p:nvSpPr>
        <p:spPr/>
        <p:txBody>
          <a:bodyPr/>
          <a:lstStyle/>
          <a:p>
            <a:r>
              <a:rPr lang="en-US" dirty="0"/>
              <a:t>Examples of Volume Rendering with Shadows</a:t>
            </a:r>
          </a:p>
        </p:txBody>
      </p:sp>
      <p:pic>
        <p:nvPicPr>
          <p:cNvPr id="3074" name="Picture 2">
            <a:extLst>
              <a:ext uri="{FF2B5EF4-FFF2-40B4-BE49-F238E27FC236}">
                <a16:creationId xmlns:a16="http://schemas.microsoft.com/office/drawing/2014/main" id="{5EE2D1F5-84B5-4996-8A3E-5C9A55A0FA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9898" y="2484508"/>
            <a:ext cx="5487973" cy="28317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7B52E03-ADC0-4BD9-A3BB-FAD5FFA806E8}"/>
              </a:ext>
            </a:extLst>
          </p:cNvPr>
          <p:cNvSpPr/>
          <p:nvPr/>
        </p:nvSpPr>
        <p:spPr>
          <a:xfrm>
            <a:off x="4805642" y="5643316"/>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71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E5157-629E-4EB8-9F8F-E2C4ED35FBC5}"/>
              </a:ext>
            </a:extLst>
          </p:cNvPr>
          <p:cNvSpPr>
            <a:spLocks noGrp="1"/>
          </p:cNvSpPr>
          <p:nvPr>
            <p:ph idx="1"/>
          </p:nvPr>
        </p:nvSpPr>
        <p:spPr>
          <a:xfrm>
            <a:off x="581192" y="1778802"/>
            <a:ext cx="11029615" cy="3634486"/>
          </a:xfrm>
        </p:spPr>
        <p:txBody>
          <a:bodyPr>
            <a:normAutofit lnSpcReduction="10000"/>
          </a:bodyPr>
          <a:lstStyle/>
          <a:p>
            <a:r>
              <a:rPr lang="en-US" dirty="0"/>
              <a:t>The direct volume rendering and lighting is widely used in visualization applications. </a:t>
            </a:r>
          </a:p>
          <a:p>
            <a:r>
              <a:rPr lang="en-US" dirty="0"/>
              <a:t>It is also used in various domains in biomedical and engineering disciplines. </a:t>
            </a:r>
          </a:p>
          <a:p>
            <a:r>
              <a:rPr lang="en-US" dirty="0"/>
              <a:t>Volumetric lighting and shadows are also most commonly used in the entertainment industry. Many of the recent big titles in the video games industry and most movie special effects use the volumetric rendering techniques extensively. </a:t>
            </a:r>
          </a:p>
          <a:p>
            <a:r>
              <a:rPr lang="en-US" dirty="0"/>
              <a:t>It is used for visualizing 3d datasets with high quality special effects with help of shadows generated by volumetric lighting. It can also be used in analysis of medical images. </a:t>
            </a:r>
          </a:p>
          <a:p>
            <a:r>
              <a:rPr lang="en-US" dirty="0"/>
              <a:t>Volumetric shadows greatly improve the realism of a rendered scene; hence they are used for photo realistic image rendering applications. It is also used to create visible light volume effects such as spotlights at concerts, car headlights and flashlights in dark room. The search for more and more real time photo realistic rendering makes the understanding and implementation of volumetric lighting and shadows an interesting topic.</a:t>
            </a:r>
          </a:p>
          <a:p>
            <a:endParaRPr lang="en-US" dirty="0"/>
          </a:p>
        </p:txBody>
      </p:sp>
      <p:sp>
        <p:nvSpPr>
          <p:cNvPr id="4" name="Title 1">
            <a:extLst>
              <a:ext uri="{FF2B5EF4-FFF2-40B4-BE49-F238E27FC236}">
                <a16:creationId xmlns:a16="http://schemas.microsoft.com/office/drawing/2014/main" id="{B33234B0-BF18-47F8-B359-123471F0F98C}"/>
              </a:ext>
            </a:extLst>
          </p:cNvPr>
          <p:cNvSpPr>
            <a:spLocks noGrp="1"/>
          </p:cNvSpPr>
          <p:nvPr>
            <p:ph type="title"/>
          </p:nvPr>
        </p:nvSpPr>
        <p:spPr>
          <a:xfrm>
            <a:off x="581192" y="702156"/>
            <a:ext cx="11029616" cy="1188720"/>
          </a:xfrm>
        </p:spPr>
        <p:txBody>
          <a:bodyPr>
            <a:normAutofit fontScale="90000"/>
          </a:bodyPr>
          <a:lstStyle/>
          <a:p>
            <a:r>
              <a:rPr lang="en-US" b="1" dirty="0"/>
              <a:t>Application of Volumetric Lighting and Shadows -</a:t>
            </a:r>
            <a:br>
              <a:rPr lang="en-US" dirty="0"/>
            </a:br>
            <a:endParaRPr lang="en-US" dirty="0"/>
          </a:p>
        </p:txBody>
      </p:sp>
    </p:spTree>
    <p:extLst>
      <p:ext uri="{BB962C8B-B14F-4D97-AF65-F5344CB8AC3E}">
        <p14:creationId xmlns:p14="http://schemas.microsoft.com/office/powerpoint/2010/main" val="123808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DF90-4120-4306-825C-E99436D4475C}"/>
              </a:ext>
            </a:extLst>
          </p:cNvPr>
          <p:cNvSpPr>
            <a:spLocks noGrp="1"/>
          </p:cNvSpPr>
          <p:nvPr>
            <p:ph type="title"/>
          </p:nvPr>
        </p:nvSpPr>
        <p:spPr/>
        <p:txBody>
          <a:bodyPr>
            <a:normAutofit fontScale="90000"/>
          </a:bodyPr>
          <a:lstStyle/>
          <a:p>
            <a:r>
              <a:rPr lang="en-US" dirty="0"/>
              <a:t>Steps taken to complete </a:t>
            </a:r>
            <a:r>
              <a:rPr lang="en-US" dirty="0" err="1"/>
              <a:t>openGL</a:t>
            </a:r>
            <a:r>
              <a:rPr lang="en-US" dirty="0"/>
              <a:t> coding for volumetric lighting and shadow –</a:t>
            </a:r>
            <a:br>
              <a:rPr lang="en-US" dirty="0"/>
            </a:br>
            <a:endParaRPr lang="en-US" dirty="0"/>
          </a:p>
        </p:txBody>
      </p:sp>
      <p:sp>
        <p:nvSpPr>
          <p:cNvPr id="3" name="Content Placeholder 2">
            <a:extLst>
              <a:ext uri="{FF2B5EF4-FFF2-40B4-BE49-F238E27FC236}">
                <a16:creationId xmlns:a16="http://schemas.microsoft.com/office/drawing/2014/main" id="{933091D2-E273-4561-B331-E327867D084A}"/>
              </a:ext>
            </a:extLst>
          </p:cNvPr>
          <p:cNvSpPr>
            <a:spLocks noGrp="1"/>
          </p:cNvSpPr>
          <p:nvPr>
            <p:ph idx="1"/>
          </p:nvPr>
        </p:nvSpPr>
        <p:spPr/>
        <p:txBody>
          <a:bodyPr>
            <a:normAutofit fontScale="85000" lnSpcReduction="10000"/>
          </a:bodyPr>
          <a:lstStyle/>
          <a:p>
            <a:r>
              <a:rPr lang="en-US" dirty="0"/>
              <a:t>1. Setup offscreen rendering using FBO (both light buffer and eye buffer)</a:t>
            </a:r>
          </a:p>
          <a:p>
            <a:r>
              <a:rPr lang="en-US" dirty="0"/>
              <a:t>2. Load Volume Data from .raw file</a:t>
            </a:r>
          </a:p>
          <a:p>
            <a:r>
              <a:rPr lang="en-US" dirty="0"/>
              <a:t>3. Calculate Shadow matrix by multiplying the model view and projections matrices of light with bias matrix.</a:t>
            </a:r>
          </a:p>
          <a:p>
            <a:r>
              <a:rPr lang="en-US" dirty="0"/>
              <a:t>4. Calculate halfway vector using light direction and view direction. Slice the Volume data in the direction which is halfway between the view and light vectors</a:t>
            </a:r>
          </a:p>
          <a:p>
            <a:r>
              <a:rPr lang="en-US" dirty="0"/>
              <a:t>5. After binding the FBO, first clear the light buffer with white color and then eye buffer with black color.</a:t>
            </a:r>
          </a:p>
          <a:p>
            <a:r>
              <a:rPr lang="en-US" dirty="0"/>
              <a:t>6. Bind the volume VAO and then run a loop for the total number of slices. In each iteration, first render the slice in the eye buffer but bind the light buffer as the texture. Next, render the slice in the light buffer:</a:t>
            </a:r>
          </a:p>
          <a:p>
            <a:r>
              <a:rPr lang="en-US" dirty="0"/>
              <a:t>7. Based on the viewer direction, swap the blend function in the eye buffer rendering. </a:t>
            </a:r>
          </a:p>
          <a:p>
            <a:r>
              <a:rPr lang="en-US" dirty="0"/>
              <a:t>8. For light buffer, blend the slices using the conventional over blending method.</a:t>
            </a:r>
          </a:p>
          <a:p>
            <a:r>
              <a:rPr lang="en-US" dirty="0"/>
              <a:t>9. Finally, unbind the FBO and restore the default draw buffer. Next, set the viewport to the entire screen and then render the eye buffer on screen using a shader:</a:t>
            </a:r>
          </a:p>
          <a:p>
            <a:endParaRPr lang="en-US" dirty="0"/>
          </a:p>
        </p:txBody>
      </p:sp>
    </p:spTree>
    <p:extLst>
      <p:ext uri="{BB962C8B-B14F-4D97-AF65-F5344CB8AC3E}">
        <p14:creationId xmlns:p14="http://schemas.microsoft.com/office/powerpoint/2010/main" val="428115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0CA2-E61A-4D44-82FC-C1659C9A9CAD}"/>
              </a:ext>
            </a:extLst>
          </p:cNvPr>
          <p:cNvSpPr>
            <a:spLocks noGrp="1"/>
          </p:cNvSpPr>
          <p:nvPr>
            <p:ph type="title"/>
          </p:nvPr>
        </p:nvSpPr>
        <p:spPr/>
        <p:txBody>
          <a:bodyPr/>
          <a:lstStyle/>
          <a:p>
            <a:r>
              <a:rPr lang="en-US" b="1" dirty="0"/>
              <a:t>Results –</a:t>
            </a:r>
            <a:br>
              <a:rPr lang="en-US" dirty="0"/>
            </a:br>
            <a:endParaRPr lang="en-US" dirty="0"/>
          </a:p>
        </p:txBody>
      </p:sp>
      <p:sp>
        <p:nvSpPr>
          <p:cNvPr id="3" name="Content Placeholder 2">
            <a:extLst>
              <a:ext uri="{FF2B5EF4-FFF2-40B4-BE49-F238E27FC236}">
                <a16:creationId xmlns:a16="http://schemas.microsoft.com/office/drawing/2014/main" id="{94285C97-EA53-4307-AFB9-CBF17C2921CE}"/>
              </a:ext>
            </a:extLst>
          </p:cNvPr>
          <p:cNvSpPr>
            <a:spLocks noGrp="1"/>
          </p:cNvSpPr>
          <p:nvPr>
            <p:ph idx="1"/>
          </p:nvPr>
        </p:nvSpPr>
        <p:spPr/>
        <p:txBody>
          <a:bodyPr/>
          <a:lstStyle/>
          <a:p>
            <a:r>
              <a:rPr lang="en-US" dirty="0"/>
              <a:t>Volumetric lighting and shadows implementation was successfully completed using the half angle slicing technique. The steps involved and half angle slicing concept is thoroughly reviewed and studied from various sources and books which helped in completing the project successfully. Using </a:t>
            </a:r>
            <a:r>
              <a:rPr lang="en-US" dirty="0" err="1"/>
              <a:t>freeGLUT</a:t>
            </a:r>
            <a:r>
              <a:rPr lang="en-US" dirty="0"/>
              <a:t> the user interface is created which helps to rotate the object as well as move the light with help of left and right click of mouse. GLSL Shaders are implemented to shade and render the output. Grid Lines are drawn to give perspective the scene. </a:t>
            </a:r>
          </a:p>
          <a:p>
            <a:pPr marL="0" indent="0">
              <a:buNone/>
            </a:pPr>
            <a:endParaRPr lang="en-US" dirty="0"/>
          </a:p>
          <a:p>
            <a:r>
              <a:rPr lang="en-US" dirty="0"/>
              <a:t>The results can be seen in the below images. Fig-5 below, shows the final rendering of </a:t>
            </a:r>
            <a:r>
              <a:rPr lang="en-US" dirty="0" err="1"/>
              <a:t>Teapot.raw</a:t>
            </a:r>
            <a:r>
              <a:rPr lang="en-US" dirty="0"/>
              <a:t> file with volumetric shadows. Fig-6 shows the colored teapot with shadows whereas Fig-7 and 8 show same teapot with low number of slices showing the lobster inside the teapot. The shadow of lobster can also be viewed in these images.</a:t>
            </a:r>
          </a:p>
          <a:p>
            <a:endParaRPr lang="en-US" dirty="0"/>
          </a:p>
        </p:txBody>
      </p:sp>
    </p:spTree>
    <p:extLst>
      <p:ext uri="{BB962C8B-B14F-4D97-AF65-F5344CB8AC3E}">
        <p14:creationId xmlns:p14="http://schemas.microsoft.com/office/powerpoint/2010/main" val="406494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E5306A-1277-40DA-821F-BA3B1BE9049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104" y="1245759"/>
            <a:ext cx="5031466" cy="3883068"/>
          </a:xfrm>
          <a:prstGeom prst="rect">
            <a:avLst/>
          </a:prstGeom>
          <a:noFill/>
          <a:ln>
            <a:noFill/>
          </a:ln>
        </p:spPr>
      </p:pic>
      <p:pic>
        <p:nvPicPr>
          <p:cNvPr id="5" name="Picture 4">
            <a:extLst>
              <a:ext uri="{FF2B5EF4-FFF2-40B4-BE49-F238E27FC236}">
                <a16:creationId xmlns:a16="http://schemas.microsoft.com/office/drawing/2014/main" id="{98B2DDED-36EF-4E73-A79E-CE8DF6468D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45759"/>
            <a:ext cx="5405306" cy="3779247"/>
          </a:xfrm>
          <a:prstGeom prst="rect">
            <a:avLst/>
          </a:prstGeom>
          <a:noFill/>
          <a:ln>
            <a:noFill/>
          </a:ln>
        </p:spPr>
      </p:pic>
      <p:sp>
        <p:nvSpPr>
          <p:cNvPr id="6" name="Rectangle 5">
            <a:extLst>
              <a:ext uri="{FF2B5EF4-FFF2-40B4-BE49-F238E27FC236}">
                <a16:creationId xmlns:a16="http://schemas.microsoft.com/office/drawing/2014/main" id="{0A2097F9-F838-4D5E-9D85-FD5EC3211B2A}"/>
              </a:ext>
            </a:extLst>
          </p:cNvPr>
          <p:cNvSpPr/>
          <p:nvPr/>
        </p:nvSpPr>
        <p:spPr>
          <a:xfrm>
            <a:off x="1089319" y="5425201"/>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346872F1-C401-4064-80B4-5F223256C81C}"/>
              </a:ext>
            </a:extLst>
          </p:cNvPr>
          <p:cNvSpPr/>
          <p:nvPr/>
        </p:nvSpPr>
        <p:spPr>
          <a:xfrm>
            <a:off x="6820398" y="5425201"/>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00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F327B7-5AD4-43DC-9227-EE7558354C9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3903" y="1612106"/>
            <a:ext cx="4542233" cy="3633787"/>
          </a:xfrm>
          <a:prstGeom prst="rect">
            <a:avLst/>
          </a:prstGeom>
          <a:noFill/>
          <a:ln>
            <a:noFill/>
          </a:ln>
        </p:spPr>
      </p:pic>
      <p:pic>
        <p:nvPicPr>
          <p:cNvPr id="5" name="Picture 4">
            <a:extLst>
              <a:ext uri="{FF2B5EF4-FFF2-40B4-BE49-F238E27FC236}">
                <a16:creationId xmlns:a16="http://schemas.microsoft.com/office/drawing/2014/main" id="{2BA70904-1F50-4AFB-A57E-D703A8F2CFC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612106"/>
            <a:ext cx="5003182" cy="3633787"/>
          </a:xfrm>
          <a:prstGeom prst="rect">
            <a:avLst/>
          </a:prstGeom>
          <a:noFill/>
          <a:ln>
            <a:noFill/>
          </a:ln>
        </p:spPr>
      </p:pic>
      <p:sp>
        <p:nvSpPr>
          <p:cNvPr id="6" name="Rectangle 5">
            <a:extLst>
              <a:ext uri="{FF2B5EF4-FFF2-40B4-BE49-F238E27FC236}">
                <a16:creationId xmlns:a16="http://schemas.microsoft.com/office/drawing/2014/main" id="{230999D2-AB10-4D2A-9A27-26AEA76AFD86}"/>
              </a:ext>
            </a:extLst>
          </p:cNvPr>
          <p:cNvSpPr/>
          <p:nvPr/>
        </p:nvSpPr>
        <p:spPr>
          <a:xfrm>
            <a:off x="1089319" y="5425202"/>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DC3087E6-A478-4D3A-9C5E-9FD5072FE19C}"/>
              </a:ext>
            </a:extLst>
          </p:cNvPr>
          <p:cNvSpPr/>
          <p:nvPr/>
        </p:nvSpPr>
        <p:spPr>
          <a:xfrm>
            <a:off x="6661007" y="5425202"/>
            <a:ext cx="684803" cy="374077"/>
          </a:xfrm>
          <a:prstGeom prst="rect">
            <a:avLst/>
          </a:prstGeom>
        </p:spPr>
        <p:txBody>
          <a:bodyPr wrap="none">
            <a:spAutoFit/>
          </a:bodyPr>
          <a:lstStyle/>
          <a:p>
            <a:pPr>
              <a:lnSpc>
                <a:spcPct val="107000"/>
              </a:lnSpc>
              <a:spcAft>
                <a:spcPts val="800"/>
              </a:spcAft>
            </a:pPr>
            <a:r>
              <a:rPr lang="en-US" dirty="0">
                <a:latin typeface="TimesNewRomanPSMT"/>
                <a:ea typeface="Calibri" panose="020F0502020204030204" pitchFamily="34" charset="0"/>
                <a:cs typeface="TimesNewRomanPSMT"/>
              </a:rPr>
              <a:t>Fig-7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56957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41242C"/>
      </a:dk2>
      <a:lt2>
        <a:srgbClr val="E2E6E8"/>
      </a:lt2>
      <a:accent1>
        <a:srgbClr val="C37B4D"/>
      </a:accent1>
      <a:accent2>
        <a:srgbClr val="B13B3E"/>
      </a:accent2>
      <a:accent3>
        <a:srgbClr val="C34D81"/>
      </a:accent3>
      <a:accent4>
        <a:srgbClr val="B13BA1"/>
      </a:accent4>
      <a:accent5>
        <a:srgbClr val="A24DC3"/>
      </a:accent5>
      <a:accent6>
        <a:srgbClr val="6744B5"/>
      </a:accent6>
      <a:hlink>
        <a:srgbClr val="B448C2"/>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335</TotalTime>
  <Words>961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TimesNewRomanPSMT</vt:lpstr>
      <vt:lpstr>Verdana</vt:lpstr>
      <vt:lpstr>Wingdings 2</vt:lpstr>
      <vt:lpstr>DividendVTI</vt:lpstr>
      <vt:lpstr>CS 6366 Final Project Implementing Volume Lighting with Shadows using half angle slicing </vt:lpstr>
      <vt:lpstr>Problem summary – </vt:lpstr>
      <vt:lpstr>Two Pass Volume Rendering Algorithm</vt:lpstr>
      <vt:lpstr>Examples of Volume Rendering with Shadows</vt:lpstr>
      <vt:lpstr>Application of Volumetric Lighting and Shadows - </vt:lpstr>
      <vt:lpstr>Steps taken to complete openGL coding for volumetric lighting and shadow – </vt:lpstr>
      <vt:lpstr>Results –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6366 Final Project Implementing Volume Lighting with Shadows using half angle slicing</dc:title>
  <dc:creator>Srivastchavan</dc:creator>
  <cp:lastModifiedBy>Srivastchavan</cp:lastModifiedBy>
  <cp:revision>7</cp:revision>
  <dcterms:created xsi:type="dcterms:W3CDTF">2020-04-24T15:06:54Z</dcterms:created>
  <dcterms:modified xsi:type="dcterms:W3CDTF">2020-04-24T20:42:18Z</dcterms:modified>
</cp:coreProperties>
</file>