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0" r:id="rId3"/>
    <p:sldId id="265" r:id="rId4"/>
    <p:sldId id="267" r:id="rId5"/>
    <p:sldId id="258" r:id="rId6"/>
    <p:sldId id="282" r:id="rId7"/>
    <p:sldId id="261" r:id="rId8"/>
    <p:sldId id="295" r:id="rId9"/>
    <p:sldId id="296" r:id="rId10"/>
    <p:sldId id="263" r:id="rId11"/>
    <p:sldId id="293" r:id="rId12"/>
    <p:sldId id="297" r:id="rId13"/>
    <p:sldId id="259" r:id="rId14"/>
    <p:sldId id="274" r:id="rId15"/>
    <p:sldId id="291" r:id="rId16"/>
    <p:sldId id="299" r:id="rId17"/>
    <p:sldId id="298" r:id="rId18"/>
    <p:sldId id="260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BEAF3"/>
    <a:srgbClr val="D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3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-10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jay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[Book1.xlsx]Sheet1!$B$1</c:f>
              <c:strCache>
                <c:ptCount val="1"/>
                <c:pt idx="0">
                  <c:v>Business scope</c:v>
                </c:pt>
              </c:strCache>
            </c:strRef>
          </c:tx>
          <c:spPr>
            <a:ln w="28575">
              <a:noFill/>
            </a:ln>
          </c:spPr>
          <c:dPt>
            <c:idx val="14"/>
            <c:marker>
              <c:symbol val="diamond"/>
              <c:size val="14"/>
              <c:spPr>
                <a:solidFill>
                  <a:srgbClr val="FF0000"/>
                </a:solidFill>
              </c:spPr>
            </c:marker>
          </c:dPt>
          <c:xVal>
            <c:numRef>
              <c:f>[Book1.xlsx]Sheet1!$A$2:$A$17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3">
                  <c:v>3</c:v>
                </c:pt>
                <c:pt idx="6">
                  <c:v>5</c:v>
                </c:pt>
                <c:pt idx="7">
                  <c:v>5</c:v>
                </c:pt>
                <c:pt idx="9">
                  <c:v>2</c:v>
                </c:pt>
                <c:pt idx="10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5.7</c:v>
                </c:pt>
              </c:numCache>
            </c:numRef>
          </c:xVal>
          <c:yVal>
            <c:numRef>
              <c:f>[Book1.xlsx]Sheet1!$B$2:$B$17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3">
                  <c:v>2</c:v>
                </c:pt>
                <c:pt idx="6">
                  <c:v>5</c:v>
                </c:pt>
                <c:pt idx="7">
                  <c:v>4.5</c:v>
                </c:pt>
                <c:pt idx="9">
                  <c:v>4</c:v>
                </c:pt>
                <c:pt idx="10">
                  <c:v>4</c:v>
                </c:pt>
                <c:pt idx="12">
                  <c:v>2.5</c:v>
                </c:pt>
                <c:pt idx="13">
                  <c:v>0.5</c:v>
                </c:pt>
                <c:pt idx="14">
                  <c:v>5.5</c:v>
                </c:pt>
              </c:numCache>
            </c:numRef>
          </c:yVal>
        </c:ser>
        <c:axId val="143882880"/>
        <c:axId val="143995648"/>
      </c:scatterChart>
      <c:valAx>
        <c:axId val="143882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IN" sz="1400"/>
                  <a:t>Customer</a:t>
                </a:r>
                <a:r>
                  <a:rPr lang="en-IN" sz="1400" baseline="0"/>
                  <a:t> satisfaction</a:t>
                </a:r>
                <a:endParaRPr lang="en-IN" sz="1400"/>
              </a:p>
            </c:rich>
          </c:tx>
          <c:layout/>
        </c:title>
        <c:numFmt formatCode="General" sourceLinked="1"/>
        <c:tickLblPos val="nextTo"/>
        <c:crossAx val="143995648"/>
        <c:crosses val="autoZero"/>
        <c:crossBetween val="midCat"/>
      </c:valAx>
      <c:valAx>
        <c:axId val="143995648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 algn="ctr">
                  <a:defRPr lang="en-US" sz="1400"/>
                </a:pPr>
                <a:r>
                  <a:rPr lang="en-IN" sz="1400"/>
                  <a:t>Business scope</a:t>
                </a:r>
              </a:p>
            </c:rich>
          </c:tx>
          <c:layout>
            <c:manualLayout>
              <c:xMode val="edge"/>
              <c:yMode val="edge"/>
              <c:x val="1.6088565336401614E-2"/>
              <c:y val="0.35224473049068611"/>
            </c:manualLayout>
          </c:layout>
        </c:title>
        <c:numFmt formatCode="General" sourceLinked="1"/>
        <c:tickLblPos val="nextTo"/>
        <c:crossAx val="143882880"/>
        <c:crosses val="autoZero"/>
        <c:crossBetween val="midCat"/>
      </c:valAx>
      <c:spPr>
        <a:noFill/>
        <a:ln w="25400">
          <a:solidFill>
            <a:schemeClr val="accent1"/>
          </a:solidFill>
        </a:ln>
      </c:spPr>
    </c:plotArea>
    <c:plotVisOnly val="1"/>
    <c:dispBlanksAs val="gap"/>
  </c:chart>
  <c:spPr>
    <a:solidFill>
      <a:schemeClr val="lt1"/>
    </a:solidFill>
    <a:ln w="254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C67D-032C-4F1C-BC75-382278168AE6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00D2-9549-473D-B469-9985F0228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130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9016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0240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6814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2565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79940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7462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0643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1012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86882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4867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6577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3F65-542D-4F38-A892-C9B488CE23C1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s://image.jimcdn.com/app/cms/image/transf/none/path/s86db1e1c2dddb1b0/image/i1470f3848781650d/version/1487708758/image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35"/>
            <a:ext cx="12192000" cy="6886545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Rectangle 6"/>
          <p:cNvSpPr/>
          <p:nvPr/>
        </p:nvSpPr>
        <p:spPr>
          <a:xfrm>
            <a:off x="5702629" y="5723842"/>
            <a:ext cx="6368716" cy="106680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2629" y="5686345"/>
            <a:ext cx="6464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Pi Std" panose="05020102010706070708" pitchFamily="82" charset="0"/>
              </a:rPr>
              <a:t>“TRUE INNOVATION IS COMING UP WITH THE PRODUCT THAT THE CUSTOMER DIDN’T EVEN KNOW THEY NEEDED”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J. PAUL GETTY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93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05010" y="3229073"/>
            <a:ext cx="55819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" panose="020B0502040204020203" pitchFamily="34" charset="0"/>
              </a:rPr>
              <a:t>REAL TIME DATA. REALER.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311" y="2221615"/>
            <a:ext cx="222137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ER∏IOT</a:t>
            </a:r>
            <a:endParaRPr lang="en-I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790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53512" y="1513840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0941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month budget: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42585095"/>
              </p:ext>
            </p:extLst>
          </p:nvPr>
        </p:nvGraphicFramePr>
        <p:xfrm>
          <a:off x="838200" y="1587500"/>
          <a:ext cx="10515599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31279"/>
                <a:gridCol w="2458529"/>
                <a:gridCol w="2925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PROVISIONS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COST/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PER MONTH (INR)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TOTAL COST (INR)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TEAM EXPANSION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5,40,000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LEGAL (COPYRIGHTS,INCORPORATION)*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MARKETING – GOOGLE ADS+LINKEDIN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32,500 + 15,000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2,85,000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OFFICE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RENT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1,20,000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BROADBAND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7500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CLOUD SERVICES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1,20,000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ACCESSORIES (PC’S+TABLES+CHAIRS+FANS+LIGHT)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1,90,000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OTHERS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(ELECTRICITY+WATER)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4000+1000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10754" y="5194300"/>
            <a:ext cx="294304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0" y="6564701"/>
            <a:ext cx="12192000" cy="3270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76913" y="5238234"/>
            <a:ext cx="169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13,22,500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04839" y="6522371"/>
            <a:ext cx="597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GIVE US IN NUMBERS, WE WILL DO WONDERS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1591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95060"/>
            <a:ext cx="12192000" cy="354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909" y="2379282"/>
            <a:ext cx="10515600" cy="1325563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EXPECTED        			EBITDA</a:t>
            </a:r>
            <a:b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(6 months)– </a:t>
            </a:r>
            <a:r>
              <a:rPr 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4</a:t>
            </a:r>
            <a: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,41,000 (INR)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848" y="6495060"/>
            <a:ext cx="14531051" cy="4239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21000*(6+5+4+3+2+1)	30 users	21000 per month	1 org/month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4109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63624" y="1690688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WHY WE?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4040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95703419"/>
              </p:ext>
            </p:extLst>
          </p:nvPr>
        </p:nvGraphicFramePr>
        <p:xfrm>
          <a:off x="393193" y="210313"/>
          <a:ext cx="7318822" cy="394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1393599" y="3173988"/>
            <a:ext cx="1425595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Root stock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632825" y="2597669"/>
            <a:ext cx="748066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QAD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6096000" y="3423556"/>
            <a:ext cx="904367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err="1"/>
              <a:t>Odoo</a:t>
            </a:r>
            <a:endParaRPr lang="en-IN" sz="1400" dirty="0"/>
          </a:p>
        </p:txBody>
      </p:sp>
      <p:sp>
        <p:nvSpPr>
          <p:cNvPr id="8" name="TextBox 6"/>
          <p:cNvSpPr txBox="1"/>
          <p:nvPr/>
        </p:nvSpPr>
        <p:spPr>
          <a:xfrm>
            <a:off x="1841622" y="1504996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Microsoft Dynamics</a:t>
            </a:r>
            <a:r>
              <a:rPr lang="en-IN" sz="1400" baseline="0" dirty="0"/>
              <a:t> 365</a:t>
            </a:r>
            <a:endParaRPr lang="en-IN" sz="1400" dirty="0"/>
          </a:p>
        </p:txBody>
      </p:sp>
      <p:sp>
        <p:nvSpPr>
          <p:cNvPr id="9" name="TextBox 7"/>
          <p:cNvSpPr txBox="1"/>
          <p:nvPr/>
        </p:nvSpPr>
        <p:spPr>
          <a:xfrm>
            <a:off x="5228579" y="2270910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Infor</a:t>
            </a:r>
            <a:r>
              <a:rPr lang="en-IN" sz="1400" baseline="0" dirty="0"/>
              <a:t> </a:t>
            </a:r>
            <a:r>
              <a:rPr lang="en-IN" sz="1400" baseline="0" dirty="0" err="1"/>
              <a:t>cloudsuite</a:t>
            </a:r>
            <a:endParaRPr lang="en-IN" sz="1400" dirty="0"/>
          </a:p>
        </p:txBody>
      </p:sp>
      <p:sp>
        <p:nvSpPr>
          <p:cNvPr id="10" name="TextBox 8"/>
          <p:cNvSpPr txBox="1"/>
          <p:nvPr/>
        </p:nvSpPr>
        <p:spPr>
          <a:xfrm>
            <a:off x="5348945" y="1239820"/>
            <a:ext cx="2183742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SAP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5228579" y="901245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Oracle </a:t>
            </a:r>
            <a:r>
              <a:rPr lang="en-IN" sz="1400" dirty="0" err="1"/>
              <a:t>Netsuite</a:t>
            </a:r>
            <a:endParaRPr lang="en-IN" sz="1400" dirty="0"/>
          </a:p>
        </p:txBody>
      </p:sp>
      <p:sp>
        <p:nvSpPr>
          <p:cNvPr id="12" name="TextBox 10"/>
          <p:cNvSpPr txBox="1"/>
          <p:nvPr/>
        </p:nvSpPr>
        <p:spPr>
          <a:xfrm>
            <a:off x="3288701" y="1474219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Financial Force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0523" y="2597668"/>
            <a:ext cx="1868926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err="1"/>
              <a:t>BizAutomation</a:t>
            </a:r>
            <a:endParaRPr lang="en-IN" sz="14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706568" y="577567"/>
                <a:ext cx="2825468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ER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IN" sz="2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IOT</a:t>
                </a:r>
                <a:endParaRPr lang="en-IN" sz="1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568" y="577567"/>
                <a:ext cx="28254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0" y="6573329"/>
            <a:ext cx="12192000" cy="2846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54356" y="6523171"/>
            <a:ext cx="420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“100 times 10 is better than 1 times 1000.”</a:t>
            </a:r>
            <a:endParaRPr lang="en-IN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7" y="4424498"/>
            <a:ext cx="10468878" cy="19752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Rectangle 22"/>
          <p:cNvSpPr/>
          <p:nvPr/>
        </p:nvSpPr>
        <p:spPr>
          <a:xfrm>
            <a:off x="7923483" y="205348"/>
            <a:ext cx="2816642" cy="38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57111" y="210313"/>
            <a:ext cx="35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www.g2crowd.com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577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www.enisa.europa.eu/news/enisa-news/diagnosing-cyber-threats-for-smart-hospitals/@@images/74bde0aa-edb2-4835-af7c-c3c3f792a2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23" y="176124"/>
            <a:ext cx="3639558" cy="2648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ontent4.jdmagicbox.com/comp/delhi/86/011p2038686/catalogue/jagdish-departmental-store-and-pharmacy-chanakya-puri-delhi-departmental-stores-z9p8t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7" y="3176823"/>
            <a:ext cx="3759680" cy="30001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sparklearning.in/wp-content/uploads/2013/05/ski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8" y="176124"/>
            <a:ext cx="6357019" cy="2648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arboarts.com/shirtdesigner/jpg_design_exports/bank-building-logo-vector-graphics_template_1371188310388O1P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-1116" b="7461"/>
          <a:stretch/>
        </p:blipFill>
        <p:spPr bwMode="auto">
          <a:xfrm>
            <a:off x="4648856" y="3171090"/>
            <a:ext cx="3226480" cy="3129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0" y="6564702"/>
            <a:ext cx="12192000" cy="2932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54356" y="6523171"/>
            <a:ext cx="330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“Vision is the art of the invisible.”</a:t>
            </a:r>
            <a:endParaRPr lang="en-IN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 descr="http://epaperbeta.timesofindia.com/NasData/PUBLICATIONS/THEECONOMICTIMES/KOLKATA/2014/06/08/Photographs/010/08_06_2014_010_006_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336" y="3212621"/>
            <a:ext cx="4400054" cy="2883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07342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0213"/>
            <a:ext cx="10515600" cy="4892173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>
              <a:buNone/>
            </a:pPr>
            <a:r>
              <a:rPr lang="en-IN" sz="7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 CRORE</a:t>
            </a:r>
            <a:r>
              <a:rPr lang="en-IN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RETURNS IN </a:t>
            </a:r>
          </a:p>
          <a:p>
            <a:pPr>
              <a:buNone/>
            </a:pPr>
            <a:r>
              <a:rPr lang="en-IN" sz="7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 YEARS</a:t>
            </a:r>
            <a:endParaRPr lang="en-IN" sz="72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246880"/>
            <a:ext cx="10835640" cy="193008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They compete –  Will </a:t>
            </a:r>
            <a:r>
              <a:rPr lang="en-US" b="1" i="1" dirty="0" smtClean="0"/>
              <a:t>innovate indefinitely</a:t>
            </a:r>
            <a:r>
              <a:rPr lang="en-US" dirty="0" smtClean="0"/>
              <a:t> and </a:t>
            </a:r>
            <a:r>
              <a:rPr lang="en-US" b="1" i="1" dirty="0" smtClean="0"/>
              <a:t>infinitely 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Fear of job loss – Will provide </a:t>
            </a:r>
            <a:r>
              <a:rPr lang="en-US" b="1" i="1" dirty="0" smtClean="0"/>
              <a:t>Skill Development Plans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collapses – Backup cloud storage for </a:t>
            </a:r>
            <a:r>
              <a:rPr lang="en-US" b="1" i="1" dirty="0" smtClean="0"/>
              <a:t>important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gets leaked – Use </a:t>
            </a:r>
            <a:r>
              <a:rPr lang="en-US" b="1" i="1" dirty="0" smtClean="0"/>
              <a:t>third party security services</a:t>
            </a:r>
          </a:p>
          <a:p>
            <a:pPr marL="514350" indent="-514350">
              <a:buAutoNum type="arabicPeriod"/>
            </a:pPr>
            <a:endParaRPr lang="en-US" b="1" i="1" dirty="0" smtClean="0"/>
          </a:p>
          <a:p>
            <a:pPr marL="514350" indent="-514350">
              <a:buAutoNum type="arabicPeriod"/>
            </a:pPr>
            <a:endParaRPr lang="en-US" b="1" i="1" dirty="0" smtClean="0"/>
          </a:p>
          <a:p>
            <a:pPr marL="514350" indent="-514350">
              <a:buAutoNum type="arabicPeriod"/>
            </a:pPr>
            <a:endParaRPr lang="en-US" b="1" i="1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6495060"/>
            <a:ext cx="12192000" cy="3543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7680" y="6495060"/>
            <a:ext cx="684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“Treatment without prevention is simply unsustainable “– Bill gates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87182" y="0"/>
            <a:ext cx="8639048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IF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5115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19272" y="4887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5791200"/>
            <a:ext cx="12192000" cy="10581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51352" y="5934670"/>
            <a:ext cx="760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Black" panose="02070A03080606020203" pitchFamily="18" charset="0"/>
              </a:rPr>
              <a:t>∏ - 3.14</a:t>
            </a:r>
            <a:r>
              <a:rPr lang="en-IN" sz="5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Black" panose="02070A03080606020203" pitchFamily="18" charset="0"/>
              </a:rPr>
              <a:t>159265 … </a:t>
            </a:r>
            <a:endParaRPr lang="en-US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82019" y="4028247"/>
                <a:ext cx="12774091" cy="17543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perspectiveRelaxedModerately"/>
                  <a:lightRig rig="threePt" dir="t"/>
                </a:scene3d>
              </a:bodyPr>
              <a:lstStyle/>
              <a:p>
                <a:pPr algn="ctr"/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3</a:t>
                </a:r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Issues </a:t>
                </a:r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1</a:t>
                </a:r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Vision </a:t>
                </a:r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4</a:t>
                </a:r>
                <a:r>
                  <a:rPr lang="en-US" sz="5400" b="1" dirty="0" err="1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Er</a:t>
                </a:r>
                <a14:m>
                  <m:oMath xmlns:m="http://schemas.openxmlformats.org/officeDocument/2006/math">
                    <m:r>
                      <a:rPr lang="el-GR" sz="5400" b="1" i="1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ioteers</a:t>
                </a:r>
              </a:p>
              <a:p>
                <a:pPr algn="ctr"/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Endless</a:t>
                </a:r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Service </a:t>
                </a:r>
                <a:endParaRPr lang="en-US" sz="5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9" y="4028247"/>
                <a:ext cx="12774091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71724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15445344"/>
              </p:ext>
            </p:extLst>
          </p:nvPr>
        </p:nvGraphicFramePr>
        <p:xfrm>
          <a:off x="173620" y="520864"/>
          <a:ext cx="11852476" cy="555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189"/>
                <a:gridCol w="2506153"/>
                <a:gridCol w="6065134"/>
              </a:tblGrid>
              <a:tr h="41828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ABOUT US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 GOOD AT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89956">
                <a:tc>
                  <a:txBody>
                    <a:bodyPr/>
                    <a:lstStyle/>
                    <a:p>
                      <a:pPr algn="ctr"/>
                      <a:endParaRPr lang="en-IN" b="1" dirty="0" smtClean="0"/>
                    </a:p>
                    <a:p>
                      <a:pPr algn="ctr"/>
                      <a:r>
                        <a:rPr lang="en-IN" b="1" dirty="0" smtClean="0"/>
                        <a:t> SRIVASTHAN</a:t>
                      </a:r>
                      <a:r>
                        <a:rPr lang="en-IN" b="1" baseline="0" dirty="0" smtClean="0"/>
                        <a:t> R</a:t>
                      </a:r>
                      <a:endParaRPr lang="en-IN" b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Software Programming, Sensor Interface and Leadership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95878">
                <a:tc>
                  <a:txBody>
                    <a:bodyPr/>
                    <a:lstStyle/>
                    <a:p>
                      <a:pPr algn="ctr"/>
                      <a:endParaRPr lang="en-IN" b="1" dirty="0" smtClean="0"/>
                    </a:p>
                    <a:p>
                      <a:pPr algn="ctr"/>
                      <a:r>
                        <a:rPr lang="en-IN" b="1" dirty="0" smtClean="0"/>
                        <a:t>AKILAN V</a:t>
                      </a:r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Sensor Interface , Controller</a:t>
                      </a:r>
                      <a:r>
                        <a:rPr lang="en-IN" baseline="0" dirty="0" smtClean="0"/>
                        <a:t> Programming  and Managing People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99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baseline="0" dirty="0" smtClean="0"/>
                        <a:t>KAVIYARASU E</a:t>
                      </a:r>
                      <a:endParaRPr lang="en-IN" b="1" dirty="0" smtClean="0"/>
                    </a:p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 of the</a:t>
                      </a:r>
                      <a:r>
                        <a:rPr lang="en-IN" baseline="0" dirty="0" smtClean="0"/>
                        <a:t> box thinking, Digital marketing, Web development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5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TAMILALAGAN</a:t>
                      </a:r>
                      <a:r>
                        <a:rPr lang="en-IN" b="1" baseline="0" dirty="0" smtClean="0"/>
                        <a:t> K</a:t>
                      </a:r>
                      <a:endParaRPr lang="en-IN" b="1" dirty="0" smtClean="0"/>
                    </a:p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Financial</a:t>
                      </a:r>
                      <a:r>
                        <a:rPr lang="en-IN" baseline="0" dirty="0" smtClean="0"/>
                        <a:t> and Accounting plans, Human Resource Management.</a:t>
                      </a:r>
                      <a:endParaRPr lang="en-IN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10" name="Picture 9" descr="IMG-20180317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72" y="948021"/>
            <a:ext cx="1202649" cy="1217825"/>
          </a:xfrm>
          <a:prstGeom prst="rect">
            <a:avLst/>
          </a:prstGeom>
        </p:spPr>
      </p:pic>
      <p:pic>
        <p:nvPicPr>
          <p:cNvPr id="11" name="Picture 10" descr="H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7989" y="2280920"/>
            <a:ext cx="1230832" cy="1175493"/>
          </a:xfrm>
          <a:prstGeom prst="rect">
            <a:avLst/>
          </a:prstGeom>
        </p:spPr>
      </p:pic>
      <p:pic>
        <p:nvPicPr>
          <p:cNvPr id="6" name="Picture 3" descr="C:\Users\Admin\Desktop\PHOTOS\IMG-20180317-WA00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2714" y="3611518"/>
            <a:ext cx="1196107" cy="1157252"/>
          </a:xfrm>
          <a:prstGeom prst="rect">
            <a:avLst/>
          </a:prstGeom>
          <a:noFill/>
        </p:spPr>
      </p:pic>
      <p:pic>
        <p:nvPicPr>
          <p:cNvPr id="7" name="Picture 2" descr="C:\Users\Admin\Desktop\PHOTOS\14M157 K.Tamilalagan B.E. Mechanical Engg.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6171" y="4874260"/>
            <a:ext cx="1202649" cy="1155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“We will Work Until We Don’t Need to Introduce Ourselves”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THANK YOU FOR HEARING US OUT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6821102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5400000">
            <a:off x="1686791" y="446810"/>
            <a:ext cx="2369127" cy="2265218"/>
          </a:xfrm>
          <a:prstGeom prst="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/>
          <p:cNvSpPr/>
          <p:nvPr/>
        </p:nvSpPr>
        <p:spPr>
          <a:xfrm rot="10800000">
            <a:off x="4055920" y="391391"/>
            <a:ext cx="2369127" cy="2265218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/>
          <p:cNvSpPr/>
          <p:nvPr/>
        </p:nvSpPr>
        <p:spPr>
          <a:xfrm>
            <a:off x="1769920" y="2857503"/>
            <a:ext cx="2109353" cy="2265218"/>
          </a:xfrm>
          <a:prstGeom prst="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03964" y="2784763"/>
            <a:ext cx="2452254" cy="234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64992" y="1481328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WHY?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27158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hindu.com/opinion/op-ed/article19253786.ece/alternates/FREE_660/Th11-Paper%20mone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848" y="1486103"/>
            <a:ext cx="1634810" cy="14614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167629" y="6495480"/>
            <a:ext cx="766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"Alone we can do so little, together we can do so </a:t>
            </a:r>
            <a:r>
              <a:rPr lang="en-IN" sz="2000" dirty="0" smtClean="0">
                <a:solidFill>
                  <a:schemeClr val="bg1"/>
                </a:solidFill>
              </a:rPr>
              <a:t>much"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3" name="Rectangle 1032"/>
          <p:cNvSpPr/>
          <p:nvPr/>
        </p:nvSpPr>
        <p:spPr>
          <a:xfrm>
            <a:off x="640051" y="4639487"/>
            <a:ext cx="3852256" cy="1283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DISINTEGRATION</a:t>
            </a:r>
          </a:p>
          <a:p>
            <a:r>
              <a:rPr lang="en-IN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MISMANAGEMENT</a:t>
            </a:r>
          </a:p>
        </p:txBody>
      </p:sp>
      <p:pic>
        <p:nvPicPr>
          <p:cNvPr id="1057" name="Picture 10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95" y="4222952"/>
            <a:ext cx="4159472" cy="2373673"/>
          </a:xfrm>
          <a:prstGeom prst="rect">
            <a:avLst/>
          </a:prstGeom>
        </p:spPr>
      </p:pic>
      <p:grpSp>
        <p:nvGrpSpPr>
          <p:cNvPr id="1075" name="Group 1074"/>
          <p:cNvGrpSpPr/>
          <p:nvPr/>
        </p:nvGrpSpPr>
        <p:grpSpPr>
          <a:xfrm>
            <a:off x="217533" y="457249"/>
            <a:ext cx="5071162" cy="4106948"/>
            <a:chOff x="219124" y="507255"/>
            <a:chExt cx="5071162" cy="4106948"/>
          </a:xfrm>
        </p:grpSpPr>
        <p:grpSp>
          <p:nvGrpSpPr>
            <p:cNvPr id="1073" name="Group 1072"/>
            <p:cNvGrpSpPr/>
            <p:nvPr/>
          </p:nvGrpSpPr>
          <p:grpSpPr>
            <a:xfrm>
              <a:off x="219124" y="507255"/>
              <a:ext cx="5071162" cy="3317817"/>
              <a:chOff x="219124" y="507255"/>
              <a:chExt cx="5071162" cy="3317817"/>
            </a:xfrm>
          </p:grpSpPr>
          <p:grpSp>
            <p:nvGrpSpPr>
              <p:cNvPr id="1045" name="Group 1044"/>
              <p:cNvGrpSpPr/>
              <p:nvPr/>
            </p:nvGrpSpPr>
            <p:grpSpPr>
              <a:xfrm>
                <a:off x="464234" y="773723"/>
                <a:ext cx="4826052" cy="2756412"/>
                <a:chOff x="464234" y="773723"/>
                <a:chExt cx="4826052" cy="275641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64234" y="773723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Man</a:t>
                  </a:r>
                  <a:endParaRPr lang="en-IN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59502" y="773723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Machine</a:t>
                  </a:r>
                  <a:endParaRPr lang="en-IN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0288" y="1870575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Material</a:t>
                  </a:r>
                  <a:endParaRPr lang="en-IN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448478" y="1862555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Measurement</a:t>
                  </a:r>
                  <a:endParaRPr lang="en-IN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90288" y="2967427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Method</a:t>
                  </a:r>
                  <a:endParaRPr lang="en-IN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459502" y="2951387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Environment</a:t>
                  </a:r>
                  <a:endParaRPr lang="en-IN" dirty="0"/>
                </a:p>
              </p:txBody>
            </p:sp>
            <p:cxnSp>
              <p:nvCxnSpPr>
                <p:cNvPr id="12" name="Straight Connector 11"/>
                <p:cNvCxnSpPr>
                  <a:stCxn id="19" idx="3"/>
                </p:cNvCxnSpPr>
                <p:nvPr/>
              </p:nvCxnSpPr>
              <p:spPr>
                <a:xfrm>
                  <a:off x="4133557" y="1055077"/>
                  <a:ext cx="874541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008098" y="1055077"/>
                  <a:ext cx="0" cy="1111086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133557" y="3232741"/>
                  <a:ext cx="88556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019122" y="2166163"/>
                  <a:ext cx="0" cy="106657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8" name="Straight Arrow Connector 1027"/>
                <p:cNvCxnSpPr>
                  <a:stCxn id="22" idx="3"/>
                </p:cNvCxnSpPr>
                <p:nvPr/>
              </p:nvCxnSpPr>
              <p:spPr>
                <a:xfrm>
                  <a:off x="4122533" y="2143909"/>
                  <a:ext cx="1167753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Rectangle 1030"/>
              <p:cNvSpPr/>
              <p:nvPr/>
            </p:nvSpPr>
            <p:spPr>
              <a:xfrm>
                <a:off x="219124" y="507255"/>
                <a:ext cx="4274774" cy="331781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65" name="Straight Arrow Connector 1064"/>
            <p:cNvCxnSpPr>
              <a:stCxn id="1031" idx="2"/>
            </p:cNvCxnSpPr>
            <p:nvPr/>
          </p:nvCxnSpPr>
          <p:spPr>
            <a:xfrm>
              <a:off x="2356511" y="3825072"/>
              <a:ext cx="0" cy="789131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1033" idx="3"/>
          </p:cNvCxnSpPr>
          <p:nvPr/>
        </p:nvCxnSpPr>
        <p:spPr>
          <a:xfrm flipV="1">
            <a:off x="4492307" y="5264592"/>
            <a:ext cx="797979" cy="1675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10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147" y="4681262"/>
            <a:ext cx="1675357" cy="1083397"/>
          </a:xfrm>
          <a:prstGeom prst="rect">
            <a:avLst/>
          </a:prstGeom>
        </p:spPr>
      </p:pic>
      <p:grpSp>
        <p:nvGrpSpPr>
          <p:cNvPr id="1074" name="Group 1073"/>
          <p:cNvGrpSpPr/>
          <p:nvPr/>
        </p:nvGrpSpPr>
        <p:grpSpPr>
          <a:xfrm>
            <a:off x="5299718" y="573848"/>
            <a:ext cx="4910877" cy="3084618"/>
            <a:chOff x="5468970" y="451103"/>
            <a:chExt cx="4910877" cy="3084618"/>
          </a:xfrm>
        </p:grpSpPr>
        <p:pic>
          <p:nvPicPr>
            <p:cNvPr id="15" name="Picture 2" descr="http://www.empoweredsalestraining.com/blog/wp-content/uploads/2011/05/photo_negotiation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970" y="451103"/>
              <a:ext cx="4134244" cy="308461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2" name="Straight Arrow Connector 1071"/>
            <p:cNvCxnSpPr/>
            <p:nvPr/>
          </p:nvCxnSpPr>
          <p:spPr>
            <a:xfrm>
              <a:off x="9827850" y="2094069"/>
              <a:ext cx="551997" cy="1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>
            <a:off x="9827851" y="5267680"/>
            <a:ext cx="551997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62035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72" y="1371600"/>
            <a:ext cx="9345168" cy="4023360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WITH WHAT?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937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68747"/>
            <a:ext cx="121920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“A Satisfied Customer is the Best Business Strategy of All”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1" name="Picture 7" descr="D:\education\Project_industry\TIE_coimbatore\images\custom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3273" y="2174240"/>
            <a:ext cx="1660525" cy="1660525"/>
          </a:xfrm>
          <a:prstGeom prst="rect">
            <a:avLst/>
          </a:prstGeom>
          <a:noFill/>
        </p:spPr>
      </p:pic>
      <p:sp>
        <p:nvSpPr>
          <p:cNvPr id="13" name="Cloud 12"/>
          <p:cNvSpPr/>
          <p:nvPr/>
        </p:nvSpPr>
        <p:spPr>
          <a:xfrm>
            <a:off x="4475089" y="2255520"/>
            <a:ext cx="3583211" cy="1792425"/>
          </a:xfrm>
          <a:prstGeom prst="cloud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7030A0"/>
                </a:solidFill>
              </a:rPr>
              <a:t>ER∏</a:t>
            </a:r>
            <a:r>
              <a:rPr lang="en-IN" sz="2400" b="1" dirty="0" smtClean="0">
                <a:solidFill>
                  <a:srgbClr val="FF0000"/>
                </a:solidFill>
              </a:rPr>
              <a:t>IOT</a:t>
            </a:r>
          </a:p>
          <a:p>
            <a:pPr algn="ctr"/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Cloud Solutions with ERP software</a:t>
            </a:r>
            <a:endParaRPr lang="en-IN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189037"/>
            <a:ext cx="3452292" cy="2705815"/>
            <a:chOff x="0" y="1189037"/>
            <a:chExt cx="3452292" cy="2705815"/>
          </a:xfrm>
        </p:grpSpPr>
        <p:pic>
          <p:nvPicPr>
            <p:cNvPr id="1032" name="Picture 8" descr="D:\education\Project_industry\TIE_coimbatore\images\sensor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79041" y="2840113"/>
              <a:ext cx="595428" cy="614288"/>
            </a:xfrm>
            <a:prstGeom prst="rect">
              <a:avLst/>
            </a:prstGeom>
            <a:noFill/>
          </p:spPr>
        </p:pic>
        <p:pic>
          <p:nvPicPr>
            <p:cNvPr id="1033" name="Picture 9" descr="D:\education\Project_industry\TIE_coimbatore\images\machine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189037"/>
              <a:ext cx="2438400" cy="2438401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55040" y="335280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B050"/>
                  </a:solidFill>
                  <a:latin typeface="Andalus"/>
                </a:rPr>
                <a:t>Machines</a:t>
              </a:r>
              <a:endParaRPr lang="en-IN" b="1" dirty="0">
                <a:solidFill>
                  <a:srgbClr val="00B050"/>
                </a:solidFill>
                <a:latin typeface="Andalu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7120" y="352552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1"/>
                  </a:solidFill>
                  <a:latin typeface="Andalus"/>
                </a:rPr>
                <a:t>Sensors</a:t>
              </a:r>
              <a:endParaRPr lang="en-IN" b="1" dirty="0">
                <a:solidFill>
                  <a:schemeClr val="accent1"/>
                </a:solidFill>
                <a:latin typeface="Andalu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997440" y="39928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Andalus"/>
              </a:rPr>
              <a:t>Customers</a:t>
            </a:r>
            <a:endParaRPr lang="en-IN" b="1" dirty="0">
              <a:solidFill>
                <a:srgbClr val="00B050"/>
              </a:solidFill>
              <a:latin typeface="Andalu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63100" y="99060"/>
            <a:ext cx="3595200" cy="2091452"/>
            <a:chOff x="4280219" y="99060"/>
            <a:chExt cx="3595200" cy="2091452"/>
          </a:xfrm>
        </p:grpSpPr>
        <p:pic>
          <p:nvPicPr>
            <p:cNvPr id="1026" name="Picture 2" descr="D:\education\Project_industry\TIE_coimbatore\images\logistics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0219" y="99060"/>
              <a:ext cx="2171382" cy="1770243"/>
            </a:xfrm>
            <a:prstGeom prst="rect">
              <a:avLst/>
            </a:prstGeom>
            <a:noFill/>
          </p:spPr>
        </p:pic>
        <p:pic>
          <p:nvPicPr>
            <p:cNvPr id="1028" name="Picture 4" descr="D:\education\Project_industry\TIE_coimbatore\images\gps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17959" y="1127760"/>
              <a:ext cx="593408" cy="593408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889304" y="182118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B050"/>
                  </a:solidFill>
                  <a:latin typeface="Andalus"/>
                </a:rPr>
                <a:t>Logistics</a:t>
              </a:r>
              <a:endParaRPr lang="en-IN" b="1" dirty="0">
                <a:solidFill>
                  <a:srgbClr val="00B050"/>
                </a:solidFill>
                <a:latin typeface="Andalu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03440" y="1422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1"/>
                  </a:solidFill>
                  <a:latin typeface="Andalus"/>
                </a:rPr>
                <a:t>GPS</a:t>
              </a:r>
              <a:endParaRPr lang="en-IN" b="1" dirty="0">
                <a:solidFill>
                  <a:schemeClr val="accent1"/>
                </a:solidFill>
                <a:latin typeface="Andalu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5089" y="4196080"/>
            <a:ext cx="3809707" cy="2188370"/>
            <a:chOff x="3697460" y="4175362"/>
            <a:chExt cx="3809707" cy="2188370"/>
          </a:xfrm>
        </p:grpSpPr>
        <p:pic>
          <p:nvPicPr>
            <p:cNvPr id="1030" name="Picture 6" descr="D:\education\Project_industry\TIE_coimbatore\images\rfid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11883" y="5151120"/>
              <a:ext cx="1495284" cy="813434"/>
            </a:xfrm>
            <a:prstGeom prst="rect">
              <a:avLst/>
            </a:prstGeom>
            <a:noFill/>
          </p:spPr>
        </p:pic>
        <p:pic>
          <p:nvPicPr>
            <p:cNvPr id="1027" name="Picture 3" descr="D:\education\Project_industry\TIE_coimbatore\images\hrm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97460" y="4175362"/>
              <a:ext cx="2201863" cy="19581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891280" y="5598160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B050"/>
                  </a:solidFill>
                  <a:latin typeface="Andalus"/>
                </a:rPr>
                <a:t>Human Resource</a:t>
              </a:r>
              <a:endParaRPr lang="en-IN" b="1" dirty="0">
                <a:solidFill>
                  <a:srgbClr val="00B050"/>
                </a:solidFill>
                <a:latin typeface="Andalu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61760" y="59944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1"/>
                  </a:solidFill>
                  <a:latin typeface="Andalus"/>
                </a:rPr>
                <a:t>RFID</a:t>
              </a:r>
              <a:endParaRPr lang="en-IN" b="1" dirty="0">
                <a:solidFill>
                  <a:schemeClr val="accent1"/>
                </a:solidFill>
                <a:latin typeface="Andalu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4312" y="1229360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HOW?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3873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978" y="939298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Connect</a:t>
            </a:r>
            <a:endParaRPr lang="en-IN" dirty="0">
              <a:latin typeface="Andalu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8011" y="953366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Collect</a:t>
            </a:r>
            <a:endParaRPr lang="en-IN" dirty="0">
              <a:latin typeface="Andalu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7044" y="933140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Correct</a:t>
            </a:r>
            <a:endParaRPr lang="en-IN" dirty="0">
              <a:latin typeface="Andalu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1881829"/>
            <a:ext cx="1772530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Network components</a:t>
            </a:r>
            <a:endParaRPr lang="en-IN" dirty="0">
              <a:latin typeface="Andalu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4524" y="1881828"/>
            <a:ext cx="1772530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Sensors</a:t>
            </a:r>
            <a:endParaRPr lang="en-IN" dirty="0">
              <a:latin typeface="Andalu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4758" y="1893559"/>
            <a:ext cx="1659988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Cleansing and transforming the data</a:t>
            </a:r>
            <a:endParaRPr lang="en-IN" dirty="0">
              <a:latin typeface="Andalu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362" y="3176051"/>
            <a:ext cx="1772530" cy="17186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Wired Connectivity</a:t>
            </a:r>
          </a:p>
          <a:p>
            <a:pPr algn="ctr"/>
            <a:r>
              <a:rPr lang="en-IN" dirty="0" smtClean="0">
                <a:latin typeface="Andalus"/>
              </a:rPr>
              <a:t>[Ethernet, CC link etc.]</a:t>
            </a:r>
          </a:p>
          <a:p>
            <a:pPr algn="ctr"/>
            <a:r>
              <a:rPr lang="en-IN" dirty="0" smtClean="0">
                <a:latin typeface="Andalus"/>
              </a:rPr>
              <a:t>Wireless Connectivity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1922" y="3200680"/>
            <a:ext cx="2225041" cy="17186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1. Machine performance measurement</a:t>
            </a:r>
          </a:p>
          <a:p>
            <a:pPr algn="ctr"/>
            <a:r>
              <a:rPr lang="en-IN" dirty="0" smtClean="0">
                <a:latin typeface="Andalus"/>
              </a:rPr>
              <a:t>2.Part tracking</a:t>
            </a:r>
          </a:p>
          <a:p>
            <a:pPr algn="ctr"/>
            <a:r>
              <a:rPr lang="en-IN" dirty="0" smtClean="0">
                <a:latin typeface="Andalus"/>
              </a:rPr>
              <a:t>3.Part Identification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04275" y="3214748"/>
            <a:ext cx="2225041" cy="5802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04275" y="3972497"/>
            <a:ext cx="2168770" cy="479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Gathering Server</a:t>
            </a:r>
            <a:endParaRPr lang="en-IN" dirty="0">
              <a:latin typeface="Andalu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0804" y="5217778"/>
            <a:ext cx="2168770" cy="991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Master/Standby DB Server</a:t>
            </a:r>
            <a:endParaRPr lang="en-IN" dirty="0">
              <a:latin typeface="Andalu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04145" y="3975420"/>
            <a:ext cx="2168770" cy="479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Edge analytics </a:t>
            </a:r>
            <a:endParaRPr lang="en-IN" dirty="0">
              <a:latin typeface="Andalu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0097" y="4525386"/>
            <a:ext cx="2696713" cy="5492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In house data analytics and prediction</a:t>
            </a:r>
            <a:endParaRPr lang="en-IN" dirty="0">
              <a:latin typeface="Andalu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1518" y="5217779"/>
            <a:ext cx="2168770" cy="991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Master data processing [Cloud]/Local] </a:t>
            </a:r>
            <a:endParaRPr lang="en-IN" dirty="0">
              <a:latin typeface="Andalu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34461" y="271182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13699" y="944575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Correlate</a:t>
            </a:r>
            <a:endParaRPr lang="en-IN" dirty="0">
              <a:latin typeface="Andalu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80059" y="1881827"/>
            <a:ext cx="2168770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1.Data display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Andalus"/>
              </a:rPr>
              <a:t>2.</a:t>
            </a:r>
            <a:r>
              <a:rPr lang="en-IN" dirty="0" smtClean="0">
                <a:latin typeface="Andalu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Andalus"/>
              </a:rPr>
              <a:t>Closed loop analysis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9320" y="3214747"/>
            <a:ext cx="2225041" cy="5802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Software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14276" y="2715918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63489" y="141144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97866" y="141144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29001" y="1431668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23075" y="141144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6" idx="1"/>
          </p:cNvCxnSpPr>
          <p:nvPr/>
        </p:nvCxnSpPr>
        <p:spPr>
          <a:xfrm>
            <a:off x="8384345" y="4451971"/>
            <a:ext cx="435752" cy="348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39951" y="2943936"/>
            <a:ext cx="243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39951" y="2943936"/>
            <a:ext cx="0" cy="27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055903" y="2943345"/>
            <a:ext cx="0" cy="27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46"/>
          <p:cNvCxnSpPr>
            <a:stCxn id="9" idx="3"/>
          </p:cNvCxnSpPr>
          <p:nvPr/>
        </p:nvCxnSpPr>
        <p:spPr>
          <a:xfrm>
            <a:off x="7774746" y="2308556"/>
            <a:ext cx="196772" cy="634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37607" y="3789170"/>
            <a:ext cx="2344" cy="1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36606" y="4462882"/>
            <a:ext cx="2344" cy="74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069971" y="3787932"/>
            <a:ext cx="2344" cy="1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0" y="0"/>
            <a:ext cx="12192000" cy="520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Enterprise Internet of Things </a:t>
            </a:r>
            <a:endParaRPr lang="en-IN" dirty="0">
              <a:latin typeface="Andalu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740229"/>
            <a:ext cx="1219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“Creativity is Just Connecting Things” – Steve Jobs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10764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education\Project_industry\TIE_coimbatore\images\moni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584" y="1154392"/>
            <a:ext cx="3427599" cy="250320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89813" y="1286633"/>
            <a:ext cx="3244906" cy="1770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556568" y="1395626"/>
            <a:ext cx="400630" cy="2897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M1</a:t>
            </a:r>
            <a:endParaRPr lang="en-IN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7225156" y="1395624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M2</a:t>
            </a:r>
            <a:endParaRPr lang="en-IN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7821228" y="1377271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M3</a:t>
            </a:r>
            <a:endParaRPr lang="en-IN" sz="900" dirty="0"/>
          </a:p>
        </p:txBody>
      </p:sp>
      <p:sp>
        <p:nvSpPr>
          <p:cNvPr id="10" name="Rounded Rectangle 9"/>
          <p:cNvSpPr/>
          <p:nvPr/>
        </p:nvSpPr>
        <p:spPr>
          <a:xfrm>
            <a:off x="8401553" y="1360859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M4</a:t>
            </a:r>
            <a:endParaRPr lang="en-IN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9078014" y="1360859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M5</a:t>
            </a:r>
            <a:endParaRPr lang="en-IN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6566614" y="1903026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M6</a:t>
            </a:r>
            <a:endParaRPr lang="en-IN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7223313" y="1879056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M7</a:t>
            </a:r>
            <a:endParaRPr lang="en-IN" sz="900" dirty="0"/>
          </a:p>
        </p:txBody>
      </p:sp>
      <p:sp>
        <p:nvSpPr>
          <p:cNvPr id="14" name="Rounded Rectangle 13"/>
          <p:cNvSpPr/>
          <p:nvPr/>
        </p:nvSpPr>
        <p:spPr>
          <a:xfrm>
            <a:off x="7840150" y="1878965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M8</a:t>
            </a:r>
            <a:endParaRPr lang="en-IN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8411597" y="1854687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M9</a:t>
            </a:r>
            <a:endParaRPr lang="en-IN" sz="900" dirty="0"/>
          </a:p>
        </p:txBody>
      </p:sp>
      <p:sp>
        <p:nvSpPr>
          <p:cNvPr id="16" name="Rectangle 15"/>
          <p:cNvSpPr/>
          <p:nvPr/>
        </p:nvSpPr>
        <p:spPr>
          <a:xfrm>
            <a:off x="6701330" y="2507542"/>
            <a:ext cx="1204590" cy="348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Machine M1 </a:t>
            </a:r>
            <a:r>
              <a:rPr lang="en-IN" sz="1100" dirty="0" smtClean="0">
                <a:solidFill>
                  <a:srgbClr val="FF0000"/>
                </a:solidFill>
              </a:rPr>
              <a:t>MALFUNCTIONS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4929" y="2548991"/>
            <a:ext cx="655457" cy="28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STOP</a:t>
            </a:r>
            <a:endParaRPr lang="en-IN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INTERNET OF THINGS FOR MANUFACTURING SECTOR 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“IF WE DONT AUTOMATE THE PROCESS THEN WE ARE WASTING OUR TIME”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7721" y="686329"/>
            <a:ext cx="3346462" cy="365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ndalus"/>
              </a:rPr>
              <a:t>Manufacturing Master</a:t>
            </a:r>
            <a:endParaRPr lang="en-IN" dirty="0">
              <a:solidFill>
                <a:schemeClr val="tx1"/>
              </a:solidFill>
              <a:latin typeface="Andalu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9813" y="3997466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303695" y="3795166"/>
            <a:ext cx="4385883" cy="2476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Production Real time data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Key parameter determination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Real time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Offline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Part tracking and traceability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Accounting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8" idx="2"/>
            <a:endCxn id="19" idx="0"/>
          </p:cNvCxnSpPr>
          <p:nvPr/>
        </p:nvCxnSpPr>
        <p:spPr>
          <a:xfrm rot="5400000">
            <a:off x="3110132" y="3506372"/>
            <a:ext cx="597173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71819" y="741415"/>
            <a:ext cx="3551568" cy="365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Tools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5334" y="1699956"/>
            <a:ext cx="3415451" cy="714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HTML , CSS , PHP, JS, Adobe Air and MySQL</a:t>
            </a:r>
            <a:endParaRPr lang="en-IN" sz="1600" dirty="0">
              <a:solidFill>
                <a:srgbClr val="00B050"/>
              </a:solidFill>
              <a:latin typeface="Andalu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3371" y="3176704"/>
            <a:ext cx="3487313" cy="76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Arduino /Raspberry Pi [any custom requirement]</a:t>
            </a:r>
            <a:endParaRPr lang="en-IN" sz="1600" dirty="0">
              <a:solidFill>
                <a:srgbClr val="00B050"/>
              </a:solidFill>
              <a:latin typeface="Andalu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63371" y="4736130"/>
            <a:ext cx="3387414" cy="772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Network[Server, Switch]</a:t>
            </a:r>
          </a:p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Machine [Sensors]</a:t>
            </a:r>
            <a:endParaRPr lang="en-IN" sz="1600" dirty="0">
              <a:solidFill>
                <a:srgbClr val="00B050"/>
              </a:solidFill>
              <a:latin typeface="Andalu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0295" y="1202290"/>
            <a:ext cx="16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Software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Phase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4779" y="267182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Controller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74779" y="4239110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0070C0"/>
                </a:solidFill>
              </a:rPr>
              <a:t>Hardwares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103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504</Words>
  <Application>Microsoft Office PowerPoint</Application>
  <PresentationFormat>Custom</PresentationFormat>
  <Paragraphs>161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WITH WHAT?</vt:lpstr>
      <vt:lpstr>Slide 6</vt:lpstr>
      <vt:lpstr>Slide 7</vt:lpstr>
      <vt:lpstr>Slide 8</vt:lpstr>
      <vt:lpstr>Slide 9</vt:lpstr>
      <vt:lpstr>Slide 10</vt:lpstr>
      <vt:lpstr>6 month budget:</vt:lpstr>
      <vt:lpstr>EXPECTED           EBITDA (6 months)– 4,41,000 (INR)</vt:lpstr>
      <vt:lpstr>Slide 13</vt:lpstr>
      <vt:lpstr> </vt:lpstr>
      <vt:lpstr>Slide 15</vt:lpstr>
      <vt:lpstr>Slide 16</vt:lpstr>
      <vt:lpstr>Slide 17</vt:lpstr>
      <vt:lpstr>Slide 18</vt:lpstr>
      <vt:lpstr>Slide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Akilan Veerabatheren</dc:creator>
  <cp:lastModifiedBy>HP</cp:lastModifiedBy>
  <cp:revision>94</cp:revision>
  <dcterms:created xsi:type="dcterms:W3CDTF">2018-03-17T14:15:45Z</dcterms:created>
  <dcterms:modified xsi:type="dcterms:W3CDTF">2018-04-20T16:22:40Z</dcterms:modified>
</cp:coreProperties>
</file>