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7" r:id="rId8"/>
    <p:sldId id="263" r:id="rId9"/>
    <p:sldId id="268" r:id="rId10"/>
    <p:sldId id="269"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FF"/>
    <a:srgbClr val="A100FF"/>
    <a:srgbClr val="883C84"/>
    <a:srgbClr val="461B49"/>
    <a:srgbClr val="963488"/>
    <a:srgbClr val="2831A2"/>
    <a:srgbClr val="2086AA"/>
    <a:srgbClr val="1994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2160" autoAdjust="0"/>
  </p:normalViewPr>
  <p:slideViewPr>
    <p:cSldViewPr>
      <p:cViewPr varScale="1">
        <p:scale>
          <a:sx n="48" d="100"/>
          <a:sy n="48" d="100"/>
        </p:scale>
        <p:origin x="10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Rahul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Travel and the 2nd most popular, culture, is the largest gap equal to 1.1%.</a:t>
            </a:r>
          </a:p>
          <a:p>
            <a:pPr lvl="0"/>
            <a:endParaRPr lang="en-US" dirty="0"/>
          </a:p>
          <a:p>
            <a:pPr lvl="0"/>
            <a:r>
              <a:rPr lang="en-US" dirty="0"/>
              <a:t>In business terms, this could suggest that the most popular category, Travel,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Travel, culture,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culture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Travel!</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11/12/2024</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8.jpe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77754"/>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383613" y="11653"/>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64900" y="3731087"/>
            <a:ext cx="5694400" cy="2839976"/>
            <a:chOff x="-22577" y="-208708"/>
            <a:chExt cx="7592533" cy="3786633"/>
          </a:xfrm>
        </p:grpSpPr>
        <p:sp>
          <p:nvSpPr>
            <p:cNvPr id="28" name="TextBox 8">
              <a:extLst>
                <a:ext uri="{FF2B5EF4-FFF2-40B4-BE49-F238E27FC236}">
                  <a16:creationId xmlns:a16="http://schemas.microsoft.com/office/drawing/2014/main" id="{269B9A6F-DC02-FD48-875A-DE49C95589FA}"/>
                </a:ext>
              </a:extLst>
            </p:cNvPr>
            <p:cNvSpPr txBox="1"/>
            <p:nvPr/>
          </p:nvSpPr>
          <p:spPr>
            <a:xfrm>
              <a:off x="-22577" y="392268"/>
              <a:ext cx="7569956" cy="3185657"/>
            </a:xfrm>
            <a:prstGeom prst="rect">
              <a:avLst/>
            </a:prstGeom>
          </p:spPr>
          <p:txBody>
            <a:bodyPr lIns="0" tIns="0" rIns="0" bIns="0" rtlCol="0" anchor="t">
              <a:spAutoFit/>
            </a:bodyPr>
            <a:lstStyle/>
            <a:p>
              <a:pPr>
                <a:lnSpc>
                  <a:spcPts val="2660"/>
                </a:lnSpc>
              </a:pPr>
              <a:r>
                <a:rPr lang="en-US" sz="1900" dirty="0"/>
                <a:t>Travel is a common theme, with 'Travel' ranking as the highest in popularity among the top 5 categories. This indicates a strong interest in exploration and adventure within your user base. You could leverage this insight to create campaigns with travel-related brands or tourism agencies to enhance user engagement</a:t>
              </a:r>
              <a:endParaRPr lang="en-US" sz="1900" spc="-19" dirty="0">
                <a:latin typeface="Gadugi" panose="020B0502040204020203" pitchFamily="34" charset="0"/>
                <a:ea typeface="Gadugi" panose="020B0502040204020203" pitchFamily="34" charset="0"/>
              </a:endParaRPr>
            </a:p>
          </p:txBody>
        </p:sp>
        <p:sp>
          <p:nvSpPr>
            <p:cNvPr id="29" name="TextBox 9">
              <a:extLst>
                <a:ext uri="{FF2B5EF4-FFF2-40B4-BE49-F238E27FC236}">
                  <a16:creationId xmlns:a16="http://schemas.microsoft.com/office/drawing/2014/main" id="{9BE98286-20D0-0F43-95FD-A7486B483CB2}"/>
                </a:ext>
              </a:extLst>
            </p:cNvPr>
            <p:cNvSpPr txBox="1"/>
            <p:nvPr/>
          </p:nvSpPr>
          <p:spPr>
            <a:xfrm>
              <a:off x="0" y="-208708"/>
              <a:ext cx="7569956" cy="453201"/>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gn="just">
                <a:lnSpc>
                  <a:spcPts val="2660"/>
                </a:lnSpc>
              </a:pPr>
              <a:r>
                <a:rPr lang="en-US" sz="1900" spc="-19" dirty="0">
                  <a:latin typeface="Gadugi" panose="020B0502040204020203" pitchFamily="34" charset="0"/>
                  <a:ea typeface="Gadugi" panose="020B0502040204020203" pitchFamily="34" charset="0"/>
                </a:rPr>
                <a:t>“Travel” and “Culture”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64900" y="7013203"/>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978811"/>
            <a:chOff x="0" y="0"/>
            <a:chExt cx="11564591" cy="663841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4340247"/>
            </a:xfrm>
            <a:prstGeom prst="rect">
              <a:avLst/>
            </a:prstGeom>
          </p:spPr>
          <p:txBody>
            <a:bodyPr lIns="0" tIns="0" rIns="0" bIns="0" rtlCol="0" anchor="t">
              <a:spAutoFit/>
            </a:bodyPr>
            <a:lstStyle/>
            <a:p>
              <a:pPr marL="342900" indent="-342900">
                <a:lnSpc>
                  <a:spcPct val="150000"/>
                </a:lnSpc>
                <a:buFont typeface="Arial" panose="020B0604020202020204" pitchFamily="34" charset="0"/>
                <a:buChar char="•"/>
              </a:pPr>
              <a:r>
                <a:rPr lang="en-US" sz="2400" spc="-19" dirty="0">
                  <a:latin typeface="Gadugi" panose="020B0502040204020203" pitchFamily="34" charset="0"/>
                  <a:ea typeface="Gadugi" panose="020B0502040204020203" pitchFamily="34" charset="0"/>
                </a:rPr>
                <a:t>Project recap</a:t>
              </a:r>
            </a:p>
            <a:p>
              <a:pPr marL="342900" indent="-342900">
                <a:lnSpc>
                  <a:spcPct val="150000"/>
                </a:lnSpc>
                <a:buFont typeface="Arial" panose="020B0604020202020204" pitchFamily="34" charset="0"/>
                <a:buChar char="•"/>
              </a:pPr>
              <a:r>
                <a:rPr lang="en-US" sz="2400" spc="-19" dirty="0">
                  <a:latin typeface="Gadugi" panose="020B0502040204020203" pitchFamily="34" charset="0"/>
                  <a:ea typeface="Gadugi" panose="020B0502040204020203" pitchFamily="34" charset="0"/>
                </a:rPr>
                <a:t>Problem</a:t>
              </a:r>
            </a:p>
            <a:p>
              <a:pPr marL="342900" indent="-342900">
                <a:lnSpc>
                  <a:spcPct val="150000"/>
                </a:lnSpc>
                <a:buFont typeface="Arial" panose="020B0604020202020204" pitchFamily="34" charset="0"/>
                <a:buChar char="•"/>
              </a:pPr>
              <a:r>
                <a:rPr lang="en-US" sz="2400" spc="-19" dirty="0">
                  <a:latin typeface="Gadugi" panose="020B0502040204020203" pitchFamily="34" charset="0"/>
                  <a:ea typeface="Gadugi" panose="020B0502040204020203" pitchFamily="34" charset="0"/>
                </a:rPr>
                <a:t>The Analytics team</a:t>
              </a:r>
            </a:p>
            <a:p>
              <a:pPr marL="342900" indent="-342900">
                <a:lnSpc>
                  <a:spcPct val="150000"/>
                </a:lnSpc>
                <a:buFont typeface="Arial" panose="020B0604020202020204" pitchFamily="34" charset="0"/>
                <a:buChar char="•"/>
              </a:pPr>
              <a:r>
                <a:rPr lang="en-US" sz="2400" spc="-19" dirty="0">
                  <a:latin typeface="Gadugi" panose="020B0502040204020203" pitchFamily="34" charset="0"/>
                  <a:ea typeface="Gadugi" panose="020B0502040204020203" pitchFamily="34" charset="0"/>
                </a:rPr>
                <a:t>Process</a:t>
              </a:r>
            </a:p>
            <a:p>
              <a:pPr marL="342900" indent="-342900">
                <a:lnSpc>
                  <a:spcPct val="150000"/>
                </a:lnSpc>
                <a:buFont typeface="Arial" panose="020B0604020202020204" pitchFamily="34" charset="0"/>
                <a:buChar char="•"/>
              </a:pPr>
              <a:r>
                <a:rPr lang="en-US" sz="2400" spc="-19" dirty="0">
                  <a:latin typeface="Gadugi" panose="020B0502040204020203" pitchFamily="34" charset="0"/>
                  <a:ea typeface="Gadugi" panose="020B0502040204020203" pitchFamily="34" charset="0"/>
                </a:rPr>
                <a:t>Insights</a:t>
              </a:r>
            </a:p>
            <a:p>
              <a:pPr marL="342900" indent="-342900">
                <a:lnSpc>
                  <a:spcPct val="150000"/>
                </a:lnSpc>
                <a:buFont typeface="Arial" panose="020B0604020202020204" pitchFamily="34" charset="0"/>
                <a:buChar char="•"/>
              </a:pPr>
              <a:r>
                <a:rPr lang="en-US" sz="24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82824" y="-1278998"/>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p:spPr>
      </p:sp>
      <p:sp>
        <p:nvSpPr>
          <p:cNvPr id="34" name="TextBox 33">
            <a:extLst>
              <a:ext uri="{FF2B5EF4-FFF2-40B4-BE49-F238E27FC236}">
                <a16:creationId xmlns:a16="http://schemas.microsoft.com/office/drawing/2014/main" id="{BA965198-9910-493B-BBC6-6E6D73A432EB}"/>
              </a:ext>
            </a:extLst>
          </p:cNvPr>
          <p:cNvSpPr txBox="1"/>
          <p:nvPr/>
        </p:nvSpPr>
        <p:spPr>
          <a:xfrm>
            <a:off x="8979713" y="3365153"/>
            <a:ext cx="6453905" cy="3962623"/>
          </a:xfrm>
          <a:prstGeom prst="rect">
            <a:avLst/>
          </a:prstGeom>
          <a:noFill/>
        </p:spPr>
        <p:txBody>
          <a:bodyPr wrap="square" rtlCol="0">
            <a:spAutoFit/>
          </a:bodyPr>
          <a:lstStyle/>
          <a:p>
            <a:pPr>
              <a:lnSpc>
                <a:spcPts val="2660"/>
              </a:lnSpc>
              <a:spcBef>
                <a:spcPts val="600"/>
              </a:spcBef>
            </a:pPr>
            <a:r>
              <a:rPr lang="en-US" sz="24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spcBef>
                <a:spcPts val="600"/>
              </a:spcBef>
            </a:pPr>
            <a:endParaRPr lang="en-US" sz="2400" spc="-19" dirty="0">
              <a:latin typeface="Gadugi" panose="020B0502040204020203" pitchFamily="34" charset="0"/>
              <a:ea typeface="Gadugi" panose="020B0502040204020203" pitchFamily="34" charset="0"/>
            </a:endParaRPr>
          </a:p>
          <a:p>
            <a:pPr marL="410211" lvl="1" indent="-205106">
              <a:lnSpc>
                <a:spcPts val="2660"/>
              </a:lnSpc>
              <a:spcBef>
                <a:spcPts val="600"/>
              </a:spcBef>
              <a:buFont typeface="Arial"/>
              <a:buChar char="•"/>
            </a:pPr>
            <a:r>
              <a:rPr lang="en-US" sz="24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spcBef>
                <a:spcPts val="600"/>
              </a:spcBef>
              <a:buFont typeface="Arial"/>
              <a:buChar char="•"/>
            </a:pPr>
            <a:r>
              <a:rPr lang="en-US" sz="2400" spc="-19" dirty="0">
                <a:latin typeface="Gadugi" panose="020B0502040204020203" pitchFamily="34" charset="0"/>
                <a:ea typeface="Gadugi" panose="020B0502040204020203" pitchFamily="34" charset="0"/>
              </a:rPr>
              <a:t>Recommendations for a successful IPO</a:t>
            </a:r>
          </a:p>
          <a:p>
            <a:pPr marL="410210" lvl="1" indent="-205105">
              <a:lnSpc>
                <a:spcPts val="2660"/>
              </a:lnSpc>
              <a:spcBef>
                <a:spcPts val="600"/>
              </a:spcBef>
              <a:buFont typeface="Arial"/>
              <a:buChar char="•"/>
            </a:pPr>
            <a:r>
              <a:rPr lang="en-US" sz="2400" spc="-19" dirty="0">
                <a:latin typeface="Gadugi" panose="020B0502040204020203" pitchFamily="34" charset="0"/>
                <a:ea typeface="Gadugi" panose="020B0502040204020203" pitchFamily="34" charset="0"/>
              </a:rPr>
              <a:t>Analysis to find Social Buzz's top 5 most popular categories of content </a:t>
            </a:r>
          </a:p>
          <a:p>
            <a:pPr>
              <a:spcBef>
                <a:spcPts val="600"/>
              </a:spcBef>
            </a:pPr>
            <a:endParaRPr lang="en-AU" sz="2400" dirty="0">
              <a:latin typeface="Gadugi" panose="020B0502040204020203" pitchFamily="34" charset="0"/>
              <a:ea typeface="Gadugi" panose="020B0502040204020203" pitchFamily="34" charset="0"/>
            </a:endParaRPr>
          </a:p>
        </p:txBody>
      </p:sp>
      <p:pic>
        <p:nvPicPr>
          <p:cNvPr id="36" name="Picture 32">
            <a:extLst>
              <a:ext uri="{FF2B5EF4-FFF2-40B4-BE49-F238E27FC236}">
                <a16:creationId xmlns:a16="http://schemas.microsoft.com/office/drawing/2014/main" id="{B29EBC80-4438-23BC-9A43-CACD0BB780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868207" y="1909668"/>
            <a:ext cx="6651423" cy="6467663"/>
          </a:xfrm>
          <a:prstGeom prst="rect">
            <a:avLst/>
          </a:prstGeom>
        </p:spPr>
      </p:pic>
      <p:pic>
        <p:nvPicPr>
          <p:cNvPr id="37" name="Picture 3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0799999">
            <a:off x="1452800" y="1439169"/>
            <a:ext cx="6651423" cy="6467663"/>
          </a:xfrm>
          <a:prstGeom prst="rect">
            <a:avLst/>
          </a:prstGeom>
        </p:spPr>
      </p:pic>
      <p:sp>
        <p:nvSpPr>
          <p:cNvPr id="38" name="TextBox 33"/>
          <p:cNvSpPr txBox="1"/>
          <p:nvPr/>
        </p:nvSpPr>
        <p:spPr>
          <a:xfrm>
            <a:off x="2537526" y="3441893"/>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3025300" y="7978047"/>
            <a:ext cx="5676287" cy="314894"/>
          </a:xfrm>
          <a:prstGeom prst="rect">
            <a:avLst/>
          </a:prstGeom>
        </p:spPr>
        <p:txBody>
          <a:bodyPr wrap="square"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chemeClr val="tx1">
              <a:lumMod val="95000"/>
            </a:schemeClr>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784441"/>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Rahul Maidamshetty</a:t>
              </a: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2390"/>
            <a:ext cx="2313476" cy="23134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892C04D3-8A72-DC8A-DF58-6EC8963BB60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3765" y="1281498"/>
            <a:ext cx="11364201" cy="7267951"/>
          </a:xfrm>
          <a:prstGeom prst="rect">
            <a:avLst/>
          </a:prstGeom>
        </p:spPr>
      </p:pic>
    </p:spTree>
    <p:extLst>
      <p:ext uri="{BB962C8B-B14F-4D97-AF65-F5344CB8AC3E}">
        <p14:creationId xmlns:p14="http://schemas.microsoft.com/office/powerpoint/2010/main" val="24538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49938E92-12F2-87A7-0FA3-DDF15FE8A1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14758" y="2010055"/>
            <a:ext cx="10295633" cy="60896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32728"/>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REACTIONS TO “Travel"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18051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2905</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369</TotalTime>
  <Words>1715</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 3</vt:lpstr>
      <vt:lpstr>Arial</vt:lpstr>
      <vt:lpstr>Calibri</vt:lpstr>
      <vt:lpstr>Century Gothic</vt:lpstr>
      <vt:lpstr>Gadugi</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Rahul Maidamshetty</cp:lastModifiedBy>
  <cp:revision>16</cp:revision>
  <dcterms:created xsi:type="dcterms:W3CDTF">2006-08-16T00:00:00Z</dcterms:created>
  <dcterms:modified xsi:type="dcterms:W3CDTF">2024-11-12T18:30:22Z</dcterms:modified>
  <dc:identifier>DAEhDyfaYKE</dc:identifier>
</cp:coreProperties>
</file>