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72" autoAdjust="0"/>
    <p:restoredTop sz="94660"/>
  </p:normalViewPr>
  <p:slideViewPr>
    <p:cSldViewPr snapToGrid="0">
      <p:cViewPr varScale="1">
        <p:scale>
          <a:sx n="47" d="100"/>
          <a:sy n="47" d="100"/>
        </p:scale>
        <p:origin x="1046" y="4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p>
            <a:endParaRPr dirty="0" lang="en-IN"/>
          </a:p>
        </p:txBody>
      </p:sp>
      <p:sp>
        <p:nvSpPr>
          <p:cNvPr id="1048612" name="Slide Number Placeholder 3"/>
          <p:cNvSpPr>
            <a:spLocks noGrp="1"/>
          </p:cNvSpPr>
          <p:nvPr>
            <p:ph type="sldNum" sz="quarter" idx="5"/>
          </p:nvPr>
        </p:nvSpPr>
        <p:spPr/>
        <p:txBody>
          <a:bodyPr/>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 TargetMode="External"/><Relationship Id="rId2" Type="http://schemas.openxmlformats.org/officeDocument/2006/relationships/hyperlink" Target="https://github.com/" TargetMode="External"/><Relationship Id="rId3" Type="http://schemas.openxmlformats.org/officeDocument/2006/relationships/hyperlink" Target="https://youtu.be/GsfT2sv_zCo?si=7oSQDYeac-0jdexA"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r>
              <a:rPr altLang="en-IN" b="1" dirty="0" sz="2000" lang="en-US">
                <a:solidFill>
                  <a:schemeClr val="accent1">
                    <a:lumMod val="75000"/>
                  </a:schemeClr>
                </a:solidFill>
                <a:latin typeface="Arial" panose="020B0604020202020204"/>
                <a:cs typeface="Arial" panose="020B0604020202020204"/>
              </a:rPr>
              <a:t>S</a:t>
            </a:r>
            <a:r>
              <a:rPr altLang="en-IN" b="1" dirty="0" sz="2000" lang="en-US">
                <a:solidFill>
                  <a:schemeClr val="accent1">
                    <a:lumMod val="75000"/>
                  </a:schemeClr>
                </a:solidFill>
                <a:latin typeface="Arial" panose="020B0604020202020204"/>
                <a:cs typeface="Arial" panose="020B0604020202020204"/>
              </a:rPr>
              <a:t>R</a:t>
            </a:r>
            <a:r>
              <a:rPr altLang="en-IN" b="1" dirty="0" sz="2000" lang="en-US">
                <a:solidFill>
                  <a:schemeClr val="accent1">
                    <a:lumMod val="75000"/>
                  </a:schemeClr>
                </a:solidFill>
                <a:latin typeface="Arial" panose="020B0604020202020204"/>
                <a:cs typeface="Arial" panose="020B0604020202020204"/>
              </a:rPr>
              <a:t>I</a:t>
            </a:r>
            <a:r>
              <a:rPr altLang="en-IN" b="1" dirty="0" sz="2000" lang="en-US">
                <a:solidFill>
                  <a:schemeClr val="accent1">
                    <a:lumMod val="75000"/>
                  </a:schemeClr>
                </a:solidFill>
                <a:latin typeface="Arial" panose="020B0604020202020204"/>
                <a:cs typeface="Arial" panose="020B0604020202020204"/>
              </a:rPr>
              <a:t> </a:t>
            </a:r>
            <a:r>
              <a:rPr altLang="en-IN" b="1" dirty="0" sz="2000" lang="en-US">
                <a:solidFill>
                  <a:schemeClr val="accent1">
                    <a:lumMod val="75000"/>
                  </a:schemeClr>
                </a:solidFill>
                <a:latin typeface="Arial" panose="020B0604020202020204"/>
                <a:cs typeface="Arial" panose="020B0604020202020204"/>
              </a:rPr>
              <a:t>V</a:t>
            </a:r>
            <a:r>
              <a:rPr altLang="en-IN" b="1" dirty="0" sz="2000" lang="en-US">
                <a:solidFill>
                  <a:schemeClr val="accent1">
                    <a:lumMod val="75000"/>
                  </a:schemeClr>
                </a:solidFill>
                <a:latin typeface="Arial" panose="020B0604020202020204"/>
                <a:cs typeface="Arial" panose="020B0604020202020204"/>
              </a:rPr>
              <a:t>A</a:t>
            </a:r>
            <a:r>
              <a:rPr altLang="en-IN" b="1" dirty="0" sz="2000" lang="en-US">
                <a:solidFill>
                  <a:schemeClr val="accent1">
                    <a:lumMod val="75000"/>
                  </a:schemeClr>
                </a:solidFill>
                <a:latin typeface="Arial" panose="020B0604020202020204"/>
                <a:cs typeface="Arial" panose="020B0604020202020204"/>
              </a:rPr>
              <a:t>S</a:t>
            </a:r>
            <a:r>
              <a:rPr altLang="en-IN" b="1" dirty="0" sz="2000" lang="en-US">
                <a:solidFill>
                  <a:schemeClr val="accent1">
                    <a:lumMod val="75000"/>
                  </a:schemeClr>
                </a:solidFill>
                <a:latin typeface="Arial" panose="020B0604020202020204"/>
                <a:cs typeface="Arial" panose="020B0604020202020204"/>
              </a:rPr>
              <a:t>U</a:t>
            </a:r>
            <a:r>
              <a:rPr altLang="en-IN" b="1" dirty="0" sz="2000" lang="en-US">
                <a:solidFill>
                  <a:schemeClr val="accent1">
                    <a:lumMod val="75000"/>
                  </a:schemeClr>
                </a:solidFill>
                <a:latin typeface="Arial" panose="020B0604020202020204"/>
                <a:cs typeface="Arial" panose="020B0604020202020204"/>
              </a:rPr>
              <a:t> </a:t>
            </a:r>
            <a:r>
              <a:rPr altLang="en-IN" b="1" dirty="0" sz="2000" lang="en-US">
                <a:solidFill>
                  <a:schemeClr val="accent1">
                    <a:lumMod val="75000"/>
                  </a:schemeClr>
                </a:solidFill>
                <a:latin typeface="Arial" panose="020B0604020202020204"/>
                <a:cs typeface="Arial" panose="020B0604020202020204"/>
              </a:rPr>
              <a:t>D</a:t>
            </a:r>
            <a:r>
              <a:rPr altLang="en-IN" b="1" dirty="0" sz="2000" lang="en-US">
                <a:solidFill>
                  <a:schemeClr val="accent1">
                    <a:lumMod val="75000"/>
                  </a:schemeClr>
                </a:solidFill>
                <a:latin typeface="Arial" panose="020B0604020202020204"/>
                <a:cs typeface="Arial" panose="020B0604020202020204"/>
              </a:rPr>
              <a:t>E</a:t>
            </a:r>
            <a:r>
              <a:rPr altLang="en-IN" b="1" dirty="0" sz="2000" lang="en-US">
                <a:solidFill>
                  <a:schemeClr val="accent1">
                    <a:lumMod val="75000"/>
                  </a:schemeClr>
                </a:solidFill>
                <a:latin typeface="Arial" panose="020B0604020202020204"/>
                <a:cs typeface="Arial" panose="020B0604020202020204"/>
              </a:rPr>
              <a:t>V</a:t>
            </a:r>
            <a:r>
              <a:rPr altLang="en-IN" b="1" dirty="0" sz="2000" lang="en-US">
                <a:solidFill>
                  <a:schemeClr val="accent1">
                    <a:lumMod val="75000"/>
                  </a:schemeClr>
                </a:solidFill>
                <a:latin typeface="Arial" panose="020B0604020202020204"/>
                <a:cs typeface="Arial" panose="020B0604020202020204"/>
              </a:rPr>
              <a:t>A</a:t>
            </a:r>
            <a:r>
              <a:rPr altLang="en-IN" b="1" dirty="0" sz="2000" lang="en-US">
                <a:solidFill>
                  <a:schemeClr val="accent1">
                    <a:lumMod val="75000"/>
                  </a:schemeClr>
                </a:solidFill>
                <a:latin typeface="Arial" panose="020B0604020202020204"/>
                <a:cs typeface="Arial" panose="020B0604020202020204"/>
              </a:rPr>
              <a:t>N</a:t>
            </a:r>
            <a:r>
              <a:rPr altLang="en-IN" b="1" dirty="0" sz="2000" lang="en-US">
                <a:solidFill>
                  <a:schemeClr val="accent1">
                    <a:lumMod val="75000"/>
                  </a:schemeClr>
                </a:solidFill>
                <a:latin typeface="Arial" panose="020B0604020202020204"/>
                <a:cs typeface="Arial" panose="020B0604020202020204"/>
              </a:rPr>
              <a:t> </a:t>
            </a:r>
            <a:r>
              <a:rPr altLang="en-IN" b="1" dirty="0" sz="2000" lang="en-US">
                <a:solidFill>
                  <a:schemeClr val="accent1">
                    <a:lumMod val="75000"/>
                  </a:schemeClr>
                </a:solidFill>
                <a:latin typeface="Arial" panose="020B0604020202020204"/>
                <a:cs typeface="Arial" panose="020B0604020202020204"/>
              </a:rPr>
              <a:t>S</a:t>
            </a:r>
            <a:endParaRPr b="1" dirty="0" sz="2000" lang="en-US">
              <a:solidFill>
                <a:schemeClr val="accent1">
                  <a:lumMod val="75000"/>
                </a:schemeClr>
              </a:solidFill>
              <a:latin typeface="Arial" panose="020B0604020202020204"/>
              <a:cs typeface="Arial" panose="020B0604020202020204"/>
            </a:endParaRPr>
          </a:p>
          <a:p>
            <a:r>
              <a:rPr b="1" dirty="0" sz="2000" lang="en-US">
                <a:solidFill>
                  <a:schemeClr val="accent1">
                    <a:lumMod val="75000"/>
                  </a:schemeClr>
                </a:solidFill>
                <a:latin typeface="Arial" panose="020B0604020202020204"/>
                <a:cs typeface="Arial" panose="020B0604020202020204"/>
              </a:rPr>
              <a:t>GRACE COLLEGE OF ENGINEERING </a:t>
            </a:r>
          </a:p>
          <a:p>
            <a:r>
              <a:rPr altLang="en-IN" b="1" dirty="0" sz="2000" lang="en-US">
                <a:solidFill>
                  <a:schemeClr val="accent1">
                    <a:lumMod val="75000"/>
                  </a:schemeClr>
                </a:solidFill>
                <a:latin typeface="Arial" panose="020B0604020202020204"/>
                <a:cs typeface="Arial" panose="020B0604020202020204"/>
              </a:rPr>
              <a:t>M</a:t>
            </a:r>
            <a:r>
              <a:rPr altLang="en-IN" b="1" dirty="0" sz="2000" lang="en-US">
                <a:solidFill>
                  <a:schemeClr val="accent1">
                    <a:lumMod val="75000"/>
                  </a:schemeClr>
                </a:solidFill>
                <a:latin typeface="Arial" panose="020B0604020202020204"/>
                <a:cs typeface="Arial" panose="020B0604020202020204"/>
              </a:rPr>
              <a:t>E</a:t>
            </a:r>
            <a:r>
              <a:rPr altLang="en-IN" b="1" dirty="0" sz="2000" lang="en-US">
                <a:solidFill>
                  <a:schemeClr val="accent1">
                    <a:lumMod val="75000"/>
                  </a:schemeClr>
                </a:solidFill>
                <a:latin typeface="Arial" panose="020B0604020202020204"/>
                <a:cs typeface="Arial" panose="020B0604020202020204"/>
              </a:rPr>
              <a:t>C</a:t>
            </a:r>
            <a:r>
              <a:rPr altLang="en-IN" b="1" dirty="0" sz="2000" lang="en-US">
                <a:solidFill>
                  <a:schemeClr val="accent1">
                    <a:lumMod val="75000"/>
                  </a:schemeClr>
                </a:solidFill>
                <a:latin typeface="Arial" panose="020B0604020202020204"/>
                <a:cs typeface="Arial" panose="020B0604020202020204"/>
              </a:rPr>
              <a:t>H</a:t>
            </a:r>
            <a:r>
              <a:rPr altLang="en-IN" b="1" dirty="0" sz="2000" lang="en-US">
                <a:solidFill>
                  <a:schemeClr val="accent1">
                    <a:lumMod val="75000"/>
                  </a:schemeClr>
                </a:solidFill>
                <a:latin typeface="Arial" panose="020B0604020202020204"/>
                <a:cs typeface="Arial" panose="020B0604020202020204"/>
              </a:rPr>
              <a:t>ANICAL</a:t>
            </a:r>
            <a:r>
              <a:rPr altLang="en-IN"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DEPARTMENT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indent="-305435" marL="305435"/>
            <a:r>
              <a:rPr dirty="0" sz="2400" lang="en-IN">
                <a:hlinkClick r:id="rId1"/>
              </a:rPr>
              <a:t>https://www.kaggle.com/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https://youtu.be/GsfT2sv_zCo?si=7oSQDYeac-0jdexA</a:t>
            </a:r>
            <a:endParaRPr dirty="0" sz="2400" lang="en-IN"/>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haroni" panose="02010803020104030203" pitchFamily="2" charset="-79"/>
                <a:ea typeface="+mn-lt"/>
                <a:cs typeface="Aharoni" panose="02010803020104030203" pitchFamily="2" charset="-79"/>
              </a:rPr>
              <a:t>Problem Statement </a:t>
            </a:r>
          </a:p>
          <a:p>
            <a:pPr indent="-305435" marL="305435"/>
            <a:r>
              <a:rPr b="1" dirty="0" sz="2000" lang="en-US">
                <a:latin typeface="Aharoni" panose="02010803020104030203" pitchFamily="2" charset="-79"/>
                <a:ea typeface="+mn-lt"/>
                <a:cs typeface="Aharoni" panose="02010803020104030203" pitchFamily="2" charset="-79"/>
              </a:rPr>
              <a:t>Proposed System/Solution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System Development Approach</a:t>
            </a:r>
            <a:endParaRPr dirty="0" sz="2000" lang="en-US">
              <a:latin typeface="Aharoni" panose="02010803020104030203" pitchFamily="2" charset="-79"/>
              <a:ea typeface="+mn-lt"/>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Algorithm &amp; Deployment  </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Result </a:t>
            </a:r>
          </a:p>
          <a:p>
            <a:pPr indent="-305435" marL="305435"/>
            <a:r>
              <a:rPr b="1" dirty="0" sz="2000" lang="en-US">
                <a:latin typeface="Aharoni" panose="02010803020104030203" pitchFamily="2" charset="-79"/>
                <a:ea typeface="+mn-lt"/>
                <a:cs typeface="Aharoni" panose="02010803020104030203" pitchFamily="2" charset="-79"/>
              </a:rPr>
              <a:t>Conclusion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Future Scope</a:t>
            </a:r>
          </a:p>
          <a:p>
            <a:pPr indent="-305435" marL="305435"/>
            <a:r>
              <a:rPr b="1" dirty="0" sz="2000" lang="en-US">
                <a:latin typeface="Aharoni" panose="02010803020104030203" pitchFamily="2" charset="-79"/>
                <a:ea typeface="+mn-lt"/>
                <a:cs typeface="Aharoni" panose="02010803020104030203" pitchFamily="2" charset="-79"/>
              </a:rPr>
              <a:t>References</a:t>
            </a:r>
            <a:endParaRPr dirty="0" sz="2000" lang="en-US">
              <a:latin typeface="Aharoni" panose="02010803020104030203" pitchFamily="2" charset="-79"/>
              <a:cs typeface="Aharoni" panose="02010803020104030203" pitchFamily="2" charset="-79"/>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Rectangle 1"/>
          <p:cNvSpPr>
            <a:spLocks noGrp="1" noChangeArrowheads="1"/>
          </p:cNvSpPr>
          <p:nvPr>
            <p:ph idx="1"/>
          </p:nvPr>
        </p:nvSpPr>
        <p:spPr bwMode="auto">
          <a:xfrm>
            <a:off x="581192" y="1600655"/>
            <a:ext cx="10687671" cy="2217675"/>
          </a:xfrm>
          <a:prstGeom prst="rect"/>
          <a:noFill/>
          <a:ln>
            <a:noFill/>
          </a:ln>
          <a:effectLst/>
        </p:spPr>
        <p:txBody>
          <a:bodyPr anchor="ctr" anchorCtr="0" bIns="0" compatLnSpc="1" lIns="0" numCol="1" rIns="0" tIns="198375"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b="0" dirty="0" sz="2000" i="0" lang="en-US">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altLang="en-US" baseline="0" b="0" cap="none" dirty="0" sz="2000" i="0" kumimoji="0" lang="en-US" normalizeH="0" strike="noStrike" u="none">
              <a:ln>
                <a:noFill/>
              </a:ln>
              <a:solidFill>
                <a:schemeClr val="tx1"/>
              </a:solidFill>
              <a:effectLst/>
              <a:latin typeface="Aharoni" panose="02010803020104030203" pitchFamily="2" charset="-79"/>
              <a:cs typeface="Aharoni" panose="02010803020104030203" pitchFamily="2" charset="-79"/>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0" name="TextBox 2"/>
          <p:cNvSpPr txBox="1"/>
          <p:nvPr/>
        </p:nvSpPr>
        <p:spPr>
          <a:xfrm>
            <a:off x="832756" y="1951672"/>
            <a:ext cx="9960429" cy="1938992"/>
          </a:xfrm>
          <a:prstGeom prst="rect"/>
          <a:noFill/>
        </p:spPr>
        <p:txBody>
          <a:bodyPr rtlCol="0" wrap="square">
            <a:spAutoFit/>
          </a:bodyPr>
          <a:p>
            <a:r>
              <a:rPr dirty="0" sz="2000" lang="en-US">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dirty="0" sz="2000" lang="en-IN">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Objective Definition</a:t>
            </a:r>
            <a:r>
              <a:rPr b="0" dirty="0" sz="2000" i="0" lang="en-US">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Collection</a:t>
            </a:r>
            <a:r>
              <a:rPr b="0" dirty="0" sz="2000" i="0" lang="en-US">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Preprocessing</a:t>
            </a:r>
            <a:r>
              <a:rPr b="0" dirty="0" sz="2000" i="0" lang="en-US">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Exploratory Data Analysis (EDA)</a:t>
            </a:r>
            <a:r>
              <a:rPr b="0" dirty="0" sz="2000" i="0" lang="en-US">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Statistical Analysis</a:t>
            </a:r>
            <a:r>
              <a:rPr b="0" dirty="0" sz="2000" i="0" lang="en-US">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Time Series Analysis</a:t>
            </a:r>
            <a:r>
              <a:rPr b="0" dirty="0" sz="2000" i="0" lang="en-US">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Sentiment Analysis</a:t>
            </a:r>
            <a:r>
              <a:rPr b="0" dirty="0" sz="2000" i="0" lang="en-US">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Insights and Recommendations</a:t>
            </a:r>
            <a:r>
              <a:rPr b="0" dirty="0" sz="2000" i="0" lang="en-US">
                <a:solidFill>
                  <a:srgbClr val="0D0D0D"/>
                </a:solidFill>
                <a:effectLst/>
                <a:latin typeface="Aharoni" panose="02010803020104030203" pitchFamily="2" charset="-79"/>
                <a:cs typeface="Aharoni" panose="02010803020104030203" pitchFamily="2" charset="-79"/>
              </a:rPr>
              <a:t>: Summarize findings and provide actionable insights.</a:t>
            </a: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panose="020B0604020202020204"/>
                <a:ea typeface="+mj-lt"/>
                <a:cs typeface="Arial" panose="020B0604020202020204"/>
              </a:rPr>
              <a:t>Algorithm &amp; Deployment</a:t>
            </a:r>
            <a:endParaRPr dirty="0" lang="en-US"/>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Algorithm</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Deployment</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Visualize results using libraries like Matplotlib, Seaborn, or </a:t>
            </a:r>
            <a:r>
              <a:rPr b="0" dirty="0" sz="2900" i="0" lang="en-IN" err="1">
                <a:solidFill>
                  <a:srgbClr val="0D0D0D"/>
                </a:solidFill>
                <a:effectLst/>
                <a:latin typeface="Aharoni" panose="02010803020104030203" pitchFamily="2" charset="-79"/>
                <a:cs typeface="Aharoni" panose="02010803020104030203" pitchFamily="2" charset="-79"/>
              </a:rPr>
              <a:t>Plotly</a:t>
            </a:r>
            <a:r>
              <a:rPr b="0" dirty="0" sz="2900" i="0" lang="en-IN">
                <a:solidFill>
                  <a:srgbClr val="0D0D0D"/>
                </a:solidFill>
                <a:effectLst/>
                <a:latin typeface="Aharoni" panose="02010803020104030203" pitchFamily="2" charset="-79"/>
                <a:cs typeface="Aharoni" panose="02010803020104030203" pitchFamily="2" charset="-79"/>
              </a:rPr>
              <a:t> for easy interpretation</a:t>
            </a: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424544" y="1518558"/>
            <a:ext cx="3494314" cy="1910442"/>
          </a:xfrm>
        </p:spPr>
      </p:pic>
      <p:pic>
        <p:nvPicPr>
          <p:cNvPr id="2097154" name="Picture 6"/>
          <p:cNvPicPr>
            <a:picLocks noChangeAspect="1"/>
          </p:cNvPicPr>
          <p:nvPr/>
        </p:nvPicPr>
        <p:blipFill>
          <a:blip xmlns:r="http://schemas.openxmlformats.org/officeDocument/2006/relationships" r:embed="rId2"/>
          <a:stretch>
            <a:fillRect/>
          </a:stretch>
        </p:blipFill>
        <p:spPr>
          <a:xfrm>
            <a:off x="4523015" y="1518558"/>
            <a:ext cx="3750129" cy="1910442"/>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8670471" y="1518559"/>
            <a:ext cx="3298372" cy="1910442"/>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424545" y="4367479"/>
            <a:ext cx="3494313" cy="1910442"/>
          </a:xfrm>
          <a:prstGeom prst="rect"/>
        </p:spPr>
      </p:pic>
      <p:pic>
        <p:nvPicPr>
          <p:cNvPr id="2097157" name="Picture 12"/>
          <p:cNvPicPr>
            <a:picLocks noChangeAspect="1"/>
          </p:cNvPicPr>
          <p:nvPr/>
        </p:nvPicPr>
        <p:blipFill>
          <a:blip xmlns:r="http://schemas.openxmlformats.org/officeDocument/2006/relationships" r:embed="rId5"/>
          <a:stretch>
            <a:fillRect/>
          </a:stretch>
        </p:blipFill>
        <p:spPr>
          <a:xfrm>
            <a:off x="4523015" y="4367478"/>
            <a:ext cx="3750129" cy="1910442"/>
          </a:xfrm>
          <a:prstGeom prst="rect"/>
        </p:spPr>
      </p:pic>
      <p:pic>
        <p:nvPicPr>
          <p:cNvPr id="2097158" name="Picture 14"/>
          <p:cNvPicPr>
            <a:picLocks noChangeAspect="1"/>
          </p:cNvPicPr>
          <p:nvPr/>
        </p:nvPicPr>
        <p:blipFill>
          <a:blip xmlns:r="http://schemas.openxmlformats.org/officeDocument/2006/relationships" r:embed="rId6"/>
          <a:stretch>
            <a:fillRect/>
          </a:stretch>
        </p:blipFill>
        <p:spPr>
          <a:xfrm>
            <a:off x="8670471" y="4367478"/>
            <a:ext cx="3298372" cy="191044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noFill/>
        </p:spPr>
        <p:txBody>
          <a:bodyPr rtlCol="0" wrap="square">
            <a:spAutoFit/>
          </a:bodyPr>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indent="0" marL="0">
              <a:buNone/>
            </a:pPr>
            <a:endParaRPr b="1" dirty="0" sz="2000" lang="en-US"/>
          </a:p>
          <a:p>
            <a:pPr indent="-305435" marL="305435"/>
            <a:endParaRPr dirty="0" lang="en-US"/>
          </a:p>
        </p:txBody>
      </p:sp>
      <p:sp>
        <p:nvSpPr>
          <p:cNvPr id="104861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noFill/>
        </p:spPr>
        <p:txBody>
          <a:bodyPr rtlCol="0" wrap="square">
            <a:spAutoFit/>
          </a:bodyPr>
          <a:p>
            <a:pPr algn="l"/>
            <a:r>
              <a:rPr b="0" dirty="0" sz="2000" i="0" lang="en-US">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Fandango Movie Rating Discrepancy Analysis using Python</dc:title>
  <dc:creator>Muruga Dharani</dc:creator>
  <cp:lastModifiedBy>Shanmuga Priya.M</cp:lastModifiedBy>
  <dcterms:created xsi:type="dcterms:W3CDTF">2024-04-03T03:51:24Z</dcterms:created>
  <dcterms:modified xsi:type="dcterms:W3CDTF">2024-04-05T06:13:52Z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735a49788a5f401a9c2c96f681ee0c25</vt:lpwstr>
  </property>
  <property fmtid="{D5CDD505-2E9C-101B-9397-08002B2CF9AE}" pid="4" name="KSOProductBuildVer">
    <vt:lpwstr>1033-12.2.0.13489</vt:lpwstr>
  </property>
</Properties>
</file>