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6"/>
  </p:notesMasterIdLst>
  <p:handoutMasterIdLst>
    <p:handoutMasterId r:id="rId17"/>
  </p:handoutMasterIdLst>
  <p:sldIdLst>
    <p:sldId id="529" r:id="rId2"/>
    <p:sldId id="495" r:id="rId3"/>
    <p:sldId id="563" r:id="rId4"/>
    <p:sldId id="564" r:id="rId5"/>
    <p:sldId id="516" r:id="rId6"/>
    <p:sldId id="517" r:id="rId7"/>
    <p:sldId id="530" r:id="rId8"/>
    <p:sldId id="565" r:id="rId9"/>
    <p:sldId id="566" r:id="rId10"/>
    <p:sldId id="532" r:id="rId11"/>
    <p:sldId id="544" r:id="rId12"/>
    <p:sldId id="545" r:id="rId13"/>
    <p:sldId id="534" r:id="rId14"/>
    <p:sldId id="528" r:id="rId15"/>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showGuides="1">
      <p:cViewPr varScale="1">
        <p:scale>
          <a:sx n="94" d="100"/>
          <a:sy n="94" d="100"/>
        </p:scale>
        <p:origin x="989" y="77"/>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handoutMaster" Target="handoutMasters/handoutMaster1.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t>12/16/2024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t>12/16/2024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16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16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16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16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16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16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16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16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16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16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16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16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anose="02020603050405020304" pitchFamily="18" charset="0"/>
                <a:cs typeface="Times New Roman" panose="02020603050405020304" pitchFamily="18" charset="0"/>
              </a:rPr>
              <a:t>CGB1201 – JAVA PROGRAMMING</a:t>
            </a:r>
            <a:br>
              <a:rPr lang="en-IN"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p:cNvSpPr txBox="1"/>
          <p:nvPr/>
        </p:nvSpPr>
        <p:spPr>
          <a:xfrm>
            <a:off x="762000" y="8953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latin typeface="Times New Roman" panose="02020603050405020304" pitchFamily="18" charset="0"/>
              <a:cs typeface="Times New Roman" panose="02020603050405020304" pitchFamily="18" charset="0"/>
            </a:endParaRPr>
          </a:p>
          <a:p>
            <a:pPr algn="ctr">
              <a:defRPr/>
            </a:pPr>
            <a:endParaRPr lang="en-US" sz="2500" b="1" dirty="0">
              <a:latin typeface="Times New Roman" panose="02020603050405020304" pitchFamily="18" charset="0"/>
              <a:cs typeface="Times New Roman" panose="02020603050405020304" pitchFamily="18" charset="0"/>
            </a:endParaRPr>
          </a:p>
          <a:p>
            <a:pPr algn="ctr">
              <a:defRPr/>
            </a:pPr>
            <a:endParaRPr lang="en-US" sz="2500" b="1" dirty="0">
              <a:latin typeface="Times New Roman" panose="02020603050405020304" pitchFamily="18" charset="0"/>
              <a:cs typeface="Times New Roman" panose="02020603050405020304" pitchFamily="18" charset="0"/>
            </a:endParaRPr>
          </a:p>
          <a:p>
            <a:pPr algn="ctr">
              <a:defRPr/>
            </a:pPr>
            <a:r>
              <a:rPr lang="en-US" sz="2500" b="1" dirty="0">
                <a:solidFill>
                  <a:schemeClr val="tx1"/>
                </a:solidFill>
                <a:latin typeface="Times New Roman" panose="02020603050405020304" pitchFamily="18" charset="0"/>
                <a:cs typeface="Times New Roman" panose="02020603050405020304" pitchFamily="18" charset="0"/>
              </a:rPr>
              <a:t>Department of </a:t>
            </a:r>
            <a:r>
              <a:rPr lang="en-US" sz="2500" b="1" dirty="0">
                <a:latin typeface="Times New Roman" panose="02020603050405020304" pitchFamily="18" charset="0"/>
                <a:cs typeface="Times New Roman" panose="02020603050405020304" pitchFamily="18" charset="0"/>
                <a:sym typeface="+mn-ea"/>
              </a:rPr>
              <a:t>Artificial Intelligence and Data Science</a:t>
            </a:r>
            <a:endParaRPr lang="en-US" sz="2500" b="1" dirty="0">
              <a:solidFill>
                <a:schemeClr val="tx1"/>
              </a:solidFill>
              <a:latin typeface="Times New Roman" panose="02020603050405020304" pitchFamily="18" charset="0"/>
              <a:cs typeface="Times New Roman" panose="02020603050405020304" pitchFamily="18" charset="0"/>
            </a:endParaRPr>
          </a:p>
          <a:p>
            <a:pPr algn="ctr">
              <a:defRPr/>
            </a:pPr>
            <a:r>
              <a:rPr lang="en-US" sz="2500" b="1" dirty="0">
                <a:solidFill>
                  <a:schemeClr val="tx1"/>
                </a:solidFill>
                <a:latin typeface="Times New Roman" panose="02020603050405020304" pitchFamily="18" charset="0"/>
                <a:cs typeface="Times New Roman" panose="02020603050405020304" pitchFamily="18" charset="0"/>
              </a:rPr>
              <a:t>Academic Year: 2024 – 2025 (Odd Semester)</a:t>
            </a:r>
          </a:p>
          <a:p>
            <a:pPr algn="ctr">
              <a:defRPr/>
            </a:pP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Register Number	: 2303811724321108</a:t>
            </a:r>
          </a:p>
          <a:p>
            <a:pPr>
              <a:defRPr/>
            </a:pPr>
            <a:r>
              <a:rPr lang="en-US" sz="2500" b="1" dirty="0">
                <a:solidFill>
                  <a:schemeClr val="tx1"/>
                </a:solidFill>
                <a:latin typeface="Times New Roman" panose="02020603050405020304" pitchFamily="18" charset="0"/>
                <a:cs typeface="Times New Roman" panose="02020603050405020304" pitchFamily="18" charset="0"/>
              </a:rPr>
              <a:t>Name					: </a:t>
            </a:r>
            <a:r>
              <a:rPr lang="en-US" sz="2500" b="1" dirty="0" err="1">
                <a:solidFill>
                  <a:schemeClr val="tx1"/>
                </a:solidFill>
                <a:latin typeface="Times New Roman" panose="02020603050405020304" pitchFamily="18" charset="0"/>
                <a:cs typeface="Times New Roman" panose="02020603050405020304" pitchFamily="18" charset="0"/>
              </a:rPr>
              <a:t>SRIVATHSAN S</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Year					: II</a:t>
            </a:r>
          </a:p>
          <a:p>
            <a:pPr>
              <a:defRPr/>
            </a:pPr>
            <a:r>
              <a:rPr lang="en-US" sz="2500" b="1" dirty="0">
                <a:solidFill>
                  <a:schemeClr val="tx1"/>
                </a:solidFill>
                <a:latin typeface="Times New Roman" panose="02020603050405020304" pitchFamily="18" charset="0"/>
                <a:cs typeface="Times New Roman" panose="02020603050405020304" pitchFamily="18" charset="0"/>
              </a:rPr>
              <a:t>Semester				: III</a:t>
            </a:r>
          </a:p>
          <a:p>
            <a:pPr>
              <a:defRPr/>
            </a:pPr>
            <a:r>
              <a:rPr lang="en-US" sz="2500" b="1" dirty="0">
                <a:solidFill>
                  <a:schemeClr val="tx1"/>
                </a:solidFill>
                <a:latin typeface="Times New Roman" panose="02020603050405020304" pitchFamily="18" charset="0"/>
                <a:cs typeface="Times New Roman" panose="02020603050405020304" pitchFamily="18" charset="0"/>
              </a:rPr>
              <a:t>Section				: B</a:t>
            </a:r>
          </a:p>
          <a:p>
            <a:pPr>
              <a:defRPr/>
            </a:pPr>
            <a:r>
              <a:rPr lang="en-US" sz="2500" b="1" dirty="0">
                <a:solidFill>
                  <a:schemeClr val="tx1"/>
                </a:solidFill>
                <a:latin typeface="Times New Roman" panose="02020603050405020304" pitchFamily="18" charset="0"/>
                <a:cs typeface="Times New Roman" panose="02020603050405020304" pitchFamily="18" charset="0"/>
              </a:rPr>
              <a:t>Date					: 3/12/24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t>1</a:t>
            </a:fld>
            <a:endParaRPr lang="en-US" altLang="en-US" dirty="0"/>
          </a:p>
        </p:txBody>
      </p:sp>
      <p:sp>
        <p:nvSpPr>
          <p:cNvPr id="6" name="Footer Placeholder 4"/>
          <p:cNvSpPr>
            <a:spLocks noGrp="1"/>
          </p:cNvSpPr>
          <p:nvPr>
            <p:ph type="ftr" sz="quarter" idx="11"/>
          </p:nvPr>
        </p:nvSpPr>
        <p:spPr>
          <a:xfrm>
            <a:off x="17526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AND DISCUSSION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10</a:t>
            </a:fld>
            <a:endParaRPr lang="en-US" altLang="en-US"/>
          </a:p>
        </p:txBody>
      </p:sp>
      <p:sp>
        <p:nvSpPr>
          <p:cNvPr id="6" name="Footer Placeholder 4"/>
          <p:cNvSpPr>
            <a:spLocks noGrp="1"/>
          </p:cNvSpPr>
          <p:nvPr>
            <p:ph type="ftr" sz="quarter" idx="11"/>
          </p:nvPr>
        </p:nvSpPr>
        <p:spPr>
          <a:xfrm>
            <a:off x="31242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–PROJECT REVIEW 2 </a:t>
            </a:r>
          </a:p>
        </p:txBody>
      </p:sp>
      <p:pic>
        <p:nvPicPr>
          <p:cNvPr id="3" name="Picture 2" descr="C:/Users/visha/Pictures/Screenshots/Screenshot 2024-11-29 114815.pngScreenshot 2024-11-29 114815"/>
          <p:cNvPicPr>
            <a:picLocks noChangeAspect="1"/>
          </p:cNvPicPr>
          <p:nvPr/>
        </p:nvPicPr>
        <p:blipFill>
          <a:blip r:embed="rId2"/>
          <a:srcRect l="-1688" t="-967" r="449" b="634"/>
          <a:stretch>
            <a:fillRect/>
          </a:stretch>
        </p:blipFill>
        <p:spPr>
          <a:xfrm>
            <a:off x="228600" y="1276350"/>
            <a:ext cx="4572000" cy="2108835"/>
          </a:xfrm>
          <a:prstGeom prst="rect">
            <a:avLst/>
          </a:prstGeom>
        </p:spPr>
      </p:pic>
      <p:pic>
        <p:nvPicPr>
          <p:cNvPr id="7" name="Picture 6" descr="C:/Users/visha/Pictures/Screenshots/Screenshot 2024-11-29 114828.pngScreenshot 2024-11-29 114828"/>
          <p:cNvPicPr>
            <a:picLocks noChangeAspect="1"/>
          </p:cNvPicPr>
          <p:nvPr/>
        </p:nvPicPr>
        <p:blipFill>
          <a:blip r:embed="rId3"/>
          <a:srcRect t="-1230" b="226"/>
          <a:stretch>
            <a:fillRect/>
          </a:stretch>
        </p:blipFill>
        <p:spPr>
          <a:xfrm>
            <a:off x="5105400" y="1200150"/>
            <a:ext cx="3515360" cy="28194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AND DISCUSSION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11</a:t>
            </a:fld>
            <a:endParaRPr lang="en-US" altLang="en-US"/>
          </a:p>
        </p:txBody>
      </p:sp>
      <p:sp>
        <p:nvSpPr>
          <p:cNvPr id="6" name="Footer Placeholder 4"/>
          <p:cNvSpPr>
            <a:spLocks noGrp="1"/>
          </p:cNvSpPr>
          <p:nvPr>
            <p:ph type="ftr" sz="quarter" idx="11"/>
          </p:nvPr>
        </p:nvSpPr>
        <p:spPr>
          <a:xfrm>
            <a:off x="31242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–PROJECT REVIEW 2 </a:t>
            </a:r>
          </a:p>
        </p:txBody>
      </p:sp>
      <p:pic>
        <p:nvPicPr>
          <p:cNvPr id="3" name="Picture 2" descr="C:/Users/visha/Pictures/Screenshots/Screenshot 2024-11-29 114849.pngScreenshot 2024-11-29 114849"/>
          <p:cNvPicPr>
            <a:picLocks noChangeAspect="1"/>
          </p:cNvPicPr>
          <p:nvPr/>
        </p:nvPicPr>
        <p:blipFill>
          <a:blip r:embed="rId2"/>
          <a:srcRect l="-1252" r="592"/>
          <a:stretch>
            <a:fillRect/>
          </a:stretch>
        </p:blipFill>
        <p:spPr>
          <a:xfrm>
            <a:off x="304800" y="996315"/>
            <a:ext cx="4495800" cy="3632200"/>
          </a:xfrm>
          <a:prstGeom prst="rect">
            <a:avLst/>
          </a:prstGeom>
        </p:spPr>
      </p:pic>
      <p:pic>
        <p:nvPicPr>
          <p:cNvPr id="7" name="Picture 6" descr="C:/Users/visha/Pictures/Screenshots/Screenshot 2024-11-29 114900.pngScreenshot 2024-11-29 114900"/>
          <p:cNvPicPr>
            <a:picLocks noChangeAspect="1"/>
          </p:cNvPicPr>
          <p:nvPr/>
        </p:nvPicPr>
        <p:blipFill>
          <a:blip r:embed="rId3"/>
          <a:srcRect t="-910" b="539"/>
          <a:stretch>
            <a:fillRect/>
          </a:stretch>
        </p:blipFill>
        <p:spPr>
          <a:xfrm>
            <a:off x="5029200" y="1402715"/>
            <a:ext cx="3515360" cy="2819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AND DISCUSSION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12</a:t>
            </a:fld>
            <a:endParaRPr lang="en-US" altLang="en-US"/>
          </a:p>
        </p:txBody>
      </p:sp>
      <p:sp>
        <p:nvSpPr>
          <p:cNvPr id="6" name="Footer Placeholder 4"/>
          <p:cNvSpPr>
            <a:spLocks noGrp="1"/>
          </p:cNvSpPr>
          <p:nvPr>
            <p:ph type="ftr" sz="quarter" idx="11"/>
          </p:nvPr>
        </p:nvSpPr>
        <p:spPr>
          <a:xfrm>
            <a:off x="31242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–PROJECT REVIEW 2 </a:t>
            </a:r>
          </a:p>
        </p:txBody>
      </p:sp>
      <p:pic>
        <p:nvPicPr>
          <p:cNvPr id="3" name="Picture 2" descr="C:/Users/visha/Pictures/Screenshots/Screenshot 2024-11-29 114911.pngScreenshot 2024-11-29 114911"/>
          <p:cNvPicPr>
            <a:picLocks noChangeAspect="1"/>
          </p:cNvPicPr>
          <p:nvPr/>
        </p:nvPicPr>
        <p:blipFill>
          <a:blip r:embed="rId2"/>
          <a:srcRect l="1552" r="19"/>
          <a:stretch>
            <a:fillRect/>
          </a:stretch>
        </p:blipFill>
        <p:spPr>
          <a:xfrm>
            <a:off x="381000" y="996315"/>
            <a:ext cx="4495800" cy="3632200"/>
          </a:xfrm>
          <a:prstGeom prst="rect">
            <a:avLst/>
          </a:prstGeom>
        </p:spPr>
      </p:pic>
      <p:pic>
        <p:nvPicPr>
          <p:cNvPr id="7" name="Picture 6" descr="C:/Users/visha/Pictures/Screenshots/Screenshot 2024-11-29 114922.pngScreenshot 2024-11-29 114922"/>
          <p:cNvPicPr>
            <a:picLocks noChangeAspect="1"/>
          </p:cNvPicPr>
          <p:nvPr/>
        </p:nvPicPr>
        <p:blipFill>
          <a:blip r:embed="rId3"/>
          <a:srcRect t="-2472" b="1597"/>
          <a:stretch>
            <a:fillRect/>
          </a:stretch>
        </p:blipFill>
        <p:spPr>
          <a:xfrm>
            <a:off x="5181600" y="1428750"/>
            <a:ext cx="3515360" cy="28956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13</a:t>
            </a:fld>
            <a:endParaRPr lang="en-US" altLang="en-US"/>
          </a:p>
        </p:txBody>
      </p:sp>
      <p:sp>
        <p:nvSpPr>
          <p:cNvPr id="5" name="Content Placeholder 4"/>
          <p:cNvSpPr>
            <a:spLocks noGrp="1"/>
          </p:cNvSpPr>
          <p:nvPr>
            <p:ph sz="quarter"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This project effectively simulates a basic ATM system, providing users with essential banking functionalities in a secure and straightforward manner. Through the use of Java programming concepts such as conditionals, loops, and modular design, the project achieves its objectives while serving as an educational tool for understanding real-world banking processes. While the current implementation is functional, it offers potential for future enhancements, such as integrating additional features or improving usability through advanced interfaces. This project demonstrates the importance of structured programming in building reliable and user-friendly applications.</a:t>
            </a:r>
          </a:p>
        </p:txBody>
      </p:sp>
      <p:sp>
        <p:nvSpPr>
          <p:cNvPr id="6" name="Footer Placeholder 4"/>
          <p:cNvSpPr>
            <a:spLocks noGrp="1"/>
          </p:cNvSpPr>
          <p:nvPr>
            <p:ph type="ftr" sz="quarter" idx="11"/>
          </p:nvPr>
        </p:nvSpPr>
        <p:spPr>
          <a:xfrm>
            <a:off x="31242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–PROJECT REVIEW 2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038350"/>
            <a:ext cx="8229600" cy="685800"/>
          </a:xfrm>
          <a:solidFill>
            <a:schemeClr val="bg2">
              <a:lumMod val="75000"/>
            </a:schemeClr>
          </a:solidFill>
        </p:spPr>
        <p:txBody>
          <a:bodyPr>
            <a:normAutofit fontScale="90000"/>
          </a:bodyPr>
          <a:lstStyle/>
          <a:p>
            <a:pPr algn="ctr"/>
            <a:r>
              <a:rPr lang="en-IN" sz="44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CE540F1-D866-4735-9E65-A1952EADD02D}" type="slidenum">
              <a:rPr lang="en-US" altLang="en-US" smtClean="0"/>
              <a:t>14</a:t>
            </a:fld>
            <a:endParaRPr lang="en-US" altLang="en-US" dirty="0"/>
          </a:p>
        </p:txBody>
      </p:sp>
      <p:sp>
        <p:nvSpPr>
          <p:cNvPr id="8" name="Footer Placeholder 4"/>
          <p:cNvSpPr>
            <a:spLocks noGrp="1"/>
          </p:cNvSpPr>
          <p:nvPr>
            <p:ph type="ftr" sz="quarter" idx="11"/>
          </p:nvPr>
        </p:nvSpPr>
        <p:spPr>
          <a:xfrm>
            <a:off x="31242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–PROJECT REVIEW 2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TITLE OF THE PROJECT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t>2</a:t>
            </a:fld>
            <a:endParaRPr lang="en-US" altLang="en-US"/>
          </a:p>
        </p:txBody>
      </p:sp>
      <p:sp>
        <p:nvSpPr>
          <p:cNvPr id="7" name="Footer Placeholder 4"/>
          <p:cNvSpPr txBox="1"/>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p>
        </p:txBody>
      </p:sp>
      <p:sp>
        <p:nvSpPr>
          <p:cNvPr id="6" name="Content Placeholder 2"/>
          <p:cNvSpPr>
            <a:spLocks noGrp="1"/>
          </p:cNvSpPr>
          <p:nvPr>
            <p:ph sz="quarter" idx="1"/>
          </p:nvPr>
        </p:nvSpPr>
        <p:spPr>
          <a:xfrm>
            <a:off x="457200" y="914400"/>
            <a:ext cx="8229600" cy="3703320"/>
          </a:xfrm>
        </p:spPr>
        <p: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ATM SIMULATION SYSTEM</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2" name="Footer Placeholder 4"/>
          <p:cNvSpPr>
            <a:spLocks noGrp="1"/>
          </p:cNvSpPr>
          <p:nvPr>
            <p:ph type="ftr" sz="quarter" idx="11"/>
          </p:nvPr>
        </p:nvSpPr>
        <p:spPr>
          <a:xfrm>
            <a:off x="17526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solidFill>
            <a:schemeClr val="bg2">
              <a:lumMod val="75000"/>
            </a:schemeClr>
          </a:solidFill>
        </p:spPr>
        <p:txBody>
          <a:bodyPr>
            <a:normAutofit fontScale="90000"/>
          </a:bodyPr>
          <a:lstStyle/>
          <a:p>
            <a:pPr algn="ctr"/>
            <a:r>
              <a:rPr lang="en-US" altLang="en-IN" sz="4000" b="1" dirty="0">
                <a:solidFill>
                  <a:schemeClr val="tx1"/>
                </a:solidFill>
                <a:latin typeface="Times New Roman" panose="02020603050405020304" pitchFamily="18" charset="0"/>
                <a:cs typeface="Times New Roman" panose="02020603050405020304" pitchFamily="18" charset="0"/>
              </a:rPr>
              <a:t>PROBLEM IDENTIFICATION</a:t>
            </a:r>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t>3</a:t>
            </a:fld>
            <a:endParaRPr lang="en-US" altLang="en-US"/>
          </a:p>
        </p:txBody>
      </p:sp>
      <p:sp>
        <p:nvSpPr>
          <p:cNvPr id="7" name="Footer Placeholder 4"/>
          <p:cNvSpPr txBox="1"/>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p>
        </p:txBody>
      </p:sp>
      <p:sp>
        <p:nvSpPr>
          <p:cNvPr id="6" name="Content Placeholder 2"/>
          <p:cNvSpPr>
            <a:spLocks noGrp="1"/>
          </p:cNvSpPr>
          <p:nvPr>
            <p:ph sz="quarter" idx="1"/>
          </p:nvPr>
        </p:nvSpPr>
        <p:spPr>
          <a:xfrm>
            <a:off x="457200" y="914400"/>
            <a:ext cx="8229600" cy="3703320"/>
          </a:xfrm>
        </p:spPr>
        <p:txBody>
          <a:bodyPr>
            <a:noAutofit/>
          </a:bodyPr>
          <a:lstStyle/>
          <a:p>
            <a:pPr>
              <a:lnSpc>
                <a:spcPct val="70000"/>
              </a:lnSpc>
            </a:pPr>
            <a:r>
              <a:rPr lang="en-US" sz="1500" b="1" dirty="0">
                <a:latin typeface="Times New Roman" panose="02020603050405020304" pitchFamily="18" charset="0"/>
                <a:cs typeface="Times New Roman" panose="02020603050405020304" pitchFamily="18" charset="0"/>
                <a:sym typeface="+mn-ea"/>
              </a:rPr>
              <a:t>1)Authentication Issues:</a:t>
            </a:r>
            <a:endParaRPr lang="en-US" sz="1500" b="1" dirty="0">
              <a:latin typeface="Times New Roman" panose="02020603050405020304" pitchFamily="18" charset="0"/>
              <a:cs typeface="Times New Roman" panose="02020603050405020304" pitchFamily="18" charset="0"/>
            </a:endParaRPr>
          </a:p>
          <a:p>
            <a:pPr lvl="1">
              <a:lnSpc>
                <a:spcPct val="7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sym typeface="+mn-ea"/>
              </a:rPr>
              <a:t>Card Reader Failures:</a:t>
            </a:r>
            <a:r>
              <a:rPr lang="en-US" sz="1500" dirty="0">
                <a:latin typeface="Times New Roman" panose="02020603050405020304" pitchFamily="18" charset="0"/>
                <a:cs typeface="Times New Roman" panose="02020603050405020304" pitchFamily="18" charset="0"/>
                <a:sym typeface="+mn-ea"/>
              </a:rPr>
              <a:t> The system may face problems reading card information	.</a:t>
            </a:r>
            <a:endParaRPr lang="en-US" sz="1500" dirty="0">
              <a:latin typeface="Times New Roman" panose="02020603050405020304" pitchFamily="18" charset="0"/>
              <a:cs typeface="Times New Roman" panose="02020603050405020304" pitchFamily="18" charset="0"/>
            </a:endParaRPr>
          </a:p>
          <a:p>
            <a:pPr lvl="1">
              <a:lnSpc>
                <a:spcPct val="7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sym typeface="+mn-ea"/>
              </a:rPr>
              <a:t>PIN Verification Errors:</a:t>
            </a:r>
            <a:r>
              <a:rPr lang="en-US" sz="1500" dirty="0">
                <a:latin typeface="Times New Roman" panose="02020603050405020304" pitchFamily="18" charset="0"/>
                <a:cs typeface="Times New Roman" panose="02020603050405020304" pitchFamily="18" charset="0"/>
                <a:sym typeface="+mn-ea"/>
              </a:rPr>
              <a:t> Incorrect handling of PIN inputs could lead to user lockout or unauthorized access.</a:t>
            </a:r>
            <a:endParaRPr lang="en-US" sz="1500" dirty="0">
              <a:latin typeface="Times New Roman" panose="02020603050405020304" pitchFamily="18" charset="0"/>
              <a:cs typeface="Times New Roman" panose="02020603050405020304" pitchFamily="18" charset="0"/>
            </a:endParaRPr>
          </a:p>
          <a:p>
            <a:pPr>
              <a:lnSpc>
                <a:spcPct val="70000"/>
              </a:lnSpc>
            </a:pPr>
            <a:endParaRPr lang="en-US" sz="1500" dirty="0">
              <a:latin typeface="Times New Roman" panose="02020603050405020304" pitchFamily="18" charset="0"/>
              <a:cs typeface="Times New Roman" panose="02020603050405020304" pitchFamily="18" charset="0"/>
            </a:endParaRPr>
          </a:p>
          <a:p>
            <a:pPr>
              <a:lnSpc>
                <a:spcPct val="70000"/>
              </a:lnSpc>
            </a:pPr>
            <a:r>
              <a:rPr lang="en-US" sz="1500" b="1" dirty="0">
                <a:latin typeface="Times New Roman" panose="02020603050405020304" pitchFamily="18" charset="0"/>
                <a:cs typeface="Times New Roman" panose="02020603050405020304" pitchFamily="18" charset="0"/>
                <a:sym typeface="+mn-ea"/>
              </a:rPr>
              <a:t>2)Transaction Handling:</a:t>
            </a:r>
            <a:endParaRPr lang="en-US" sz="1500" b="1" dirty="0">
              <a:latin typeface="Times New Roman" panose="02020603050405020304" pitchFamily="18" charset="0"/>
              <a:cs typeface="Times New Roman" panose="02020603050405020304" pitchFamily="18" charset="0"/>
            </a:endParaRPr>
          </a:p>
          <a:p>
            <a:pPr lvl="1">
              <a:lnSpc>
                <a:spcPct val="7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sym typeface="+mn-ea"/>
              </a:rPr>
              <a:t>Inconsistent Balance Updates:</a:t>
            </a:r>
            <a:r>
              <a:rPr lang="en-US" sz="1500" dirty="0">
                <a:latin typeface="Times New Roman" panose="02020603050405020304" pitchFamily="18" charset="0"/>
                <a:cs typeface="Times New Roman" panose="02020603050405020304" pitchFamily="18" charset="0"/>
                <a:sym typeface="+mn-ea"/>
              </a:rPr>
              <a:t> Balance might not get updated correctly after transactions (e.g., withdrawal, deposit).</a:t>
            </a:r>
            <a:endParaRPr lang="en-US" sz="1500" dirty="0">
              <a:latin typeface="Times New Roman" panose="02020603050405020304" pitchFamily="18" charset="0"/>
              <a:cs typeface="Times New Roman" panose="02020603050405020304" pitchFamily="18" charset="0"/>
            </a:endParaRPr>
          </a:p>
          <a:p>
            <a:pPr lvl="1">
              <a:lnSpc>
                <a:spcPct val="7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sym typeface="+mn-ea"/>
              </a:rPr>
              <a:t>Multiple Transactions at Once:</a:t>
            </a:r>
            <a:r>
              <a:rPr lang="en-US" sz="1500" dirty="0">
                <a:latin typeface="Times New Roman" panose="02020603050405020304" pitchFamily="18" charset="0"/>
                <a:cs typeface="Times New Roman" panose="02020603050405020304" pitchFamily="18" charset="0"/>
                <a:sym typeface="+mn-ea"/>
              </a:rPr>
              <a:t> Concurrent access or multiple transactions in a networked environment can lead to inconsistencies.</a:t>
            </a:r>
            <a:endParaRPr lang="en-US" sz="1500" dirty="0">
              <a:latin typeface="Times New Roman" panose="02020603050405020304" pitchFamily="18" charset="0"/>
              <a:cs typeface="Times New Roman" panose="02020603050405020304" pitchFamily="18" charset="0"/>
            </a:endParaRPr>
          </a:p>
          <a:p>
            <a:pPr lvl="1">
              <a:lnSpc>
                <a:spcPct val="7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sym typeface="+mn-ea"/>
              </a:rPr>
              <a:t>Insufficient Funds Handling:</a:t>
            </a:r>
            <a:r>
              <a:rPr lang="en-US" sz="1500" dirty="0">
                <a:latin typeface="Times New Roman" panose="02020603050405020304" pitchFamily="18" charset="0"/>
                <a:cs typeface="Times New Roman" panose="02020603050405020304" pitchFamily="18" charset="0"/>
                <a:sym typeface="+mn-ea"/>
              </a:rPr>
              <a:t> Correct feedback mechanisms when balance is insufficient must be ensured.</a:t>
            </a:r>
            <a:endParaRPr lang="en-US" sz="1500" dirty="0">
              <a:latin typeface="Times New Roman" panose="02020603050405020304" pitchFamily="18" charset="0"/>
              <a:cs typeface="Times New Roman" panose="02020603050405020304" pitchFamily="18" charset="0"/>
            </a:endParaRPr>
          </a:p>
          <a:p>
            <a:pPr>
              <a:lnSpc>
                <a:spcPct val="70000"/>
              </a:lnSpc>
            </a:pPr>
            <a:endParaRPr lang="en-US" sz="1500" dirty="0">
              <a:latin typeface="Times New Roman" panose="02020603050405020304" pitchFamily="18" charset="0"/>
              <a:cs typeface="Times New Roman" panose="02020603050405020304" pitchFamily="18" charset="0"/>
            </a:endParaRPr>
          </a:p>
          <a:p>
            <a:pPr>
              <a:lnSpc>
                <a:spcPct val="70000"/>
              </a:lnSpc>
            </a:pPr>
            <a:r>
              <a:rPr lang="en-US" sz="1500" b="1" dirty="0">
                <a:latin typeface="Times New Roman" panose="02020603050405020304" pitchFamily="18" charset="0"/>
                <a:cs typeface="Times New Roman" panose="02020603050405020304" pitchFamily="18" charset="0"/>
                <a:sym typeface="+mn-ea"/>
              </a:rPr>
              <a:t>3)Security Concerns:</a:t>
            </a:r>
            <a:endParaRPr lang="en-US" sz="1500" b="1" dirty="0">
              <a:latin typeface="Times New Roman" panose="02020603050405020304" pitchFamily="18" charset="0"/>
              <a:cs typeface="Times New Roman" panose="02020603050405020304" pitchFamily="18" charset="0"/>
            </a:endParaRPr>
          </a:p>
          <a:p>
            <a:pPr lvl="1">
              <a:lnSpc>
                <a:spcPct val="7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sym typeface="+mn-ea"/>
              </a:rPr>
              <a:t>Data Encryption Failures:</a:t>
            </a:r>
            <a:r>
              <a:rPr lang="en-US" sz="1500" dirty="0">
                <a:latin typeface="Times New Roman" panose="02020603050405020304" pitchFamily="18" charset="0"/>
                <a:cs typeface="Times New Roman" panose="02020603050405020304" pitchFamily="18" charset="0"/>
                <a:sym typeface="+mn-ea"/>
              </a:rPr>
              <a:t> Improper encryption of sensitive data (card details, PINs) during transmission.</a:t>
            </a:r>
            <a:endParaRPr lang="en-US" sz="1500" dirty="0">
              <a:latin typeface="Times New Roman" panose="02020603050405020304" pitchFamily="18" charset="0"/>
              <a:cs typeface="Times New Roman" panose="02020603050405020304" pitchFamily="18" charset="0"/>
            </a:endParaRPr>
          </a:p>
          <a:p>
            <a:pPr lvl="1">
              <a:lnSpc>
                <a:spcPct val="7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sym typeface="+mn-ea"/>
              </a:rPr>
              <a:t>Unauthorized Access:</a:t>
            </a:r>
            <a:r>
              <a:rPr lang="en-US" sz="1500" dirty="0">
                <a:latin typeface="Times New Roman" panose="02020603050405020304" pitchFamily="18" charset="0"/>
                <a:cs typeface="Times New Roman" panose="02020603050405020304" pitchFamily="18" charset="0"/>
                <a:sym typeface="+mn-ea"/>
              </a:rPr>
              <a:t> Simulated attacks may reveal weaknesses in access controls or firewalls.</a:t>
            </a:r>
            <a:endParaRPr lang="en-US" sz="1500" b="1" dirty="0">
              <a:solidFill>
                <a:srgbClr val="7030A0"/>
              </a:solidFill>
              <a:latin typeface="Times New Roman" panose="02020603050405020304" pitchFamily="18" charset="0"/>
              <a:cs typeface="Times New Roman" panose="02020603050405020304" pitchFamily="18" charset="0"/>
              <a:sym typeface="+mn-ea"/>
            </a:endParaRPr>
          </a:p>
        </p:txBody>
      </p:sp>
      <p:sp>
        <p:nvSpPr>
          <p:cNvPr id="2" name="Footer Placeholder 4"/>
          <p:cNvSpPr>
            <a:spLocks noGrp="1"/>
          </p:cNvSpPr>
          <p:nvPr>
            <p:ph type="ftr" sz="quarter" idx="11"/>
          </p:nvPr>
        </p:nvSpPr>
        <p:spPr>
          <a:xfrm>
            <a:off x="17526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solidFill>
            <a:schemeClr val="bg2">
              <a:lumMod val="75000"/>
            </a:schemeClr>
          </a:solidFill>
        </p:spPr>
        <p:txBody>
          <a:bodyPr>
            <a:normAutofit/>
          </a:bodyPr>
          <a:lstStyle/>
          <a:p>
            <a:pPr algn="ctr"/>
            <a:r>
              <a:rPr lang="en-US" altLang="en-IN" b="1" dirty="0">
                <a:solidFill>
                  <a:schemeClr val="tx1"/>
                </a:solidFill>
                <a:latin typeface="Times New Roman" panose="02020603050405020304" pitchFamily="18" charset="0"/>
                <a:cs typeface="Times New Roman" panose="02020603050405020304" pitchFamily="18" charset="0"/>
              </a:rPr>
              <a:t>OBJECTIVE</a:t>
            </a:r>
            <a:endParaRPr lang="en-US" altLang="en-IN" sz="4000" b="1" dirty="0">
              <a:solidFill>
                <a:schemeClr val="tx1"/>
              </a:solidFill>
              <a:latin typeface="Times New Roman" panose="02020603050405020304" pitchFamily="18" charset="0"/>
              <a:cs typeface="Times New Roman" panose="02020603050405020304" pitchFamily="18" charset="0"/>
            </a:endParaRPr>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t>4</a:t>
            </a:fld>
            <a:endParaRPr lang="en-US" altLang="en-US"/>
          </a:p>
        </p:txBody>
      </p:sp>
      <p:sp>
        <p:nvSpPr>
          <p:cNvPr id="7" name="Footer Placeholder 4"/>
          <p:cNvSpPr txBox="1"/>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p>
        </p:txBody>
      </p:sp>
      <p:sp>
        <p:nvSpPr>
          <p:cNvPr id="6" name="Content Placeholder 2"/>
          <p:cNvSpPr>
            <a:spLocks noGrp="1"/>
          </p:cNvSpPr>
          <p:nvPr>
            <p:ph sz="quarter" idx="1"/>
          </p:nvPr>
        </p:nvSpPr>
        <p:spPr>
          <a:xfrm>
            <a:off x="457200" y="914400"/>
            <a:ext cx="8229600" cy="3703320"/>
          </a:xfrm>
        </p:spPr>
        <p:txBody>
          <a:bodyPr>
            <a:noAutofit/>
          </a:bodyPr>
          <a:lstStyle/>
          <a:p>
            <a:pPr marL="114300" indent="0">
              <a:buNone/>
            </a:pPr>
            <a:r>
              <a:rPr lang="en-US" sz="1100" b="1" dirty="0">
                <a:latin typeface="Times New Roman" panose="02020603050405020304" pitchFamily="18" charset="0"/>
                <a:cs typeface="Times New Roman" panose="02020603050405020304" pitchFamily="18" charset="0"/>
                <a:sym typeface="+mn-ea"/>
              </a:rPr>
              <a:t>1)Testing and Development:</a:t>
            </a:r>
            <a:endParaRPr lang="en-US" sz="1100" b="1"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100" b="1" dirty="0">
                <a:latin typeface="Times New Roman" panose="02020603050405020304" pitchFamily="18" charset="0"/>
                <a:cs typeface="Times New Roman" panose="02020603050405020304" pitchFamily="18" charset="0"/>
                <a:sym typeface="+mn-ea"/>
              </a:rPr>
              <a:t>System Testing:</a:t>
            </a:r>
            <a:r>
              <a:rPr lang="en-US" sz="1100" dirty="0">
                <a:latin typeface="Times New Roman" panose="02020603050405020304" pitchFamily="18" charset="0"/>
                <a:cs typeface="Times New Roman" panose="02020603050405020304" pitchFamily="18" charset="0"/>
                <a:sym typeface="+mn-ea"/>
              </a:rPr>
              <a:t> To allow developers to test different components of ATM software, including authentication, transaction handling, and error recovery, without using physical hardware.</a:t>
            </a:r>
            <a:endParaRPr lang="en-US" sz="11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100" b="1" dirty="0">
                <a:latin typeface="Times New Roman" panose="02020603050405020304" pitchFamily="18" charset="0"/>
                <a:cs typeface="Times New Roman" panose="02020603050405020304" pitchFamily="18" charset="0"/>
                <a:sym typeface="+mn-ea"/>
              </a:rPr>
              <a:t>Error Handling Simulation:</a:t>
            </a:r>
            <a:r>
              <a:rPr lang="en-US" sz="1100" dirty="0">
                <a:latin typeface="Times New Roman" panose="02020603050405020304" pitchFamily="18" charset="0"/>
                <a:cs typeface="Times New Roman" panose="02020603050405020304" pitchFamily="18" charset="0"/>
                <a:sym typeface="+mn-ea"/>
              </a:rPr>
              <a:t> To simulate real-world scenarios like network failure, insufficient funds, incorrect PIN entries, etc., and ensure the ATM system handles these gracefully.</a:t>
            </a:r>
            <a:endParaRPr lang="en-US" sz="11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1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100" b="1" dirty="0">
                <a:latin typeface="Times New Roman" panose="02020603050405020304" pitchFamily="18" charset="0"/>
                <a:cs typeface="Times New Roman" panose="02020603050405020304" pitchFamily="18" charset="0"/>
                <a:sym typeface="+mn-ea"/>
              </a:rPr>
              <a:t>2)Training and Learning:</a:t>
            </a:r>
            <a:endParaRPr lang="en-US" sz="1100" b="1"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100" b="1" dirty="0">
                <a:latin typeface="Times New Roman" panose="02020603050405020304" pitchFamily="18" charset="0"/>
                <a:cs typeface="Times New Roman" panose="02020603050405020304" pitchFamily="18" charset="0"/>
                <a:sym typeface="+mn-ea"/>
              </a:rPr>
              <a:t>User Training:</a:t>
            </a:r>
            <a:r>
              <a:rPr lang="en-US" sz="1100" dirty="0">
                <a:latin typeface="Times New Roman" panose="02020603050405020304" pitchFamily="18" charset="0"/>
                <a:cs typeface="Times New Roman" panose="02020603050405020304" pitchFamily="18" charset="0"/>
                <a:sym typeface="+mn-ea"/>
              </a:rPr>
              <a:t> To familiarize users with the operation of ATMs in a risk-free, virtual environment, reducing errors in real-world use.</a:t>
            </a:r>
            <a:endParaRPr lang="en-US" sz="11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100" b="1" dirty="0">
                <a:latin typeface="Times New Roman" panose="02020603050405020304" pitchFamily="18" charset="0"/>
                <a:cs typeface="Times New Roman" panose="02020603050405020304" pitchFamily="18" charset="0"/>
                <a:sym typeface="+mn-ea"/>
              </a:rPr>
              <a:t>Operator Training:</a:t>
            </a:r>
            <a:r>
              <a:rPr lang="en-US" sz="1100" dirty="0">
                <a:latin typeface="Times New Roman" panose="02020603050405020304" pitchFamily="18" charset="0"/>
                <a:cs typeface="Times New Roman" panose="02020603050405020304" pitchFamily="18" charset="0"/>
                <a:sym typeface="+mn-ea"/>
              </a:rPr>
              <a:t> To train bank employees or technical staff on handling operational issues, such as troubleshooting, system crashes, or cash refill processes, through realistic simulations.</a:t>
            </a:r>
            <a:endParaRPr lang="en-US" sz="11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1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100" b="1" dirty="0">
                <a:latin typeface="Times New Roman" panose="02020603050405020304" pitchFamily="18" charset="0"/>
                <a:cs typeface="Times New Roman" panose="02020603050405020304" pitchFamily="18" charset="0"/>
                <a:sym typeface="+mn-ea"/>
              </a:rPr>
              <a:t>3) Error and Risk Mitigation:</a:t>
            </a:r>
            <a:endParaRPr lang="en-US" sz="1100" b="1"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100" b="1" dirty="0">
                <a:latin typeface="Times New Roman" panose="02020603050405020304" pitchFamily="18" charset="0"/>
                <a:cs typeface="Times New Roman" panose="02020603050405020304" pitchFamily="18" charset="0"/>
                <a:sym typeface="+mn-ea"/>
              </a:rPr>
              <a:t>Detecting Flaws Early:</a:t>
            </a:r>
            <a:r>
              <a:rPr lang="en-US" sz="1100" dirty="0">
                <a:latin typeface="Times New Roman" panose="02020603050405020304" pitchFamily="18" charset="0"/>
                <a:cs typeface="Times New Roman" panose="02020603050405020304" pitchFamily="18" charset="0"/>
                <a:sym typeface="+mn-ea"/>
              </a:rPr>
              <a:t> To identify potential design flaws, errors, and vulnerabilities in the ATM system during the development phase, avoiding costly errors in the final product.</a:t>
            </a:r>
            <a:endParaRPr lang="en-US" sz="11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100" b="1" dirty="0">
                <a:latin typeface="Times New Roman" panose="02020603050405020304" pitchFamily="18" charset="0"/>
                <a:cs typeface="Times New Roman" panose="02020603050405020304" pitchFamily="18" charset="0"/>
                <a:sym typeface="+mn-ea"/>
              </a:rPr>
              <a:t>Simulating Failure Scenarios:</a:t>
            </a:r>
            <a:r>
              <a:rPr lang="en-US" sz="1100" dirty="0">
                <a:latin typeface="Times New Roman" panose="02020603050405020304" pitchFamily="18" charset="0"/>
                <a:cs typeface="Times New Roman" panose="02020603050405020304" pitchFamily="18" charset="0"/>
                <a:sym typeface="+mn-ea"/>
              </a:rPr>
              <a:t> To simulate system crashes, card jams, or dispenser malfunctions and measure the system’s resilience in terms of recovery and user experience.</a:t>
            </a:r>
            <a:endParaRPr lang="en-US" sz="11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1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1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400" b="1" dirty="0">
              <a:solidFill>
                <a:schemeClr val="tx1"/>
              </a:solidFill>
              <a:latin typeface="Times New Roman" panose="02020603050405020304" pitchFamily="18" charset="0"/>
              <a:cs typeface="Times New Roman" panose="02020603050405020304" pitchFamily="18" charset="0"/>
            </a:endParaRPr>
          </a:p>
        </p:txBody>
      </p:sp>
      <p:sp>
        <p:nvSpPr>
          <p:cNvPr id="2" name="Footer Placeholder 4"/>
          <p:cNvSpPr>
            <a:spLocks noGrp="1"/>
          </p:cNvSpPr>
          <p:nvPr>
            <p:ph type="ftr" sz="quarter" idx="11"/>
          </p:nvPr>
        </p:nvSpPr>
        <p:spPr>
          <a:xfrm>
            <a:off x="17526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JAVA PROGRAMMING  - CONCEPTS USED</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4767263"/>
            <a:ext cx="40355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–PROJECT REVIEW 2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5</a:t>
            </a:fld>
            <a:endParaRPr lang="en-US" altLang="en-US"/>
          </a:p>
        </p:txBody>
      </p:sp>
      <p:sp>
        <p:nvSpPr>
          <p:cNvPr id="3" name="Content Placeholder 2"/>
          <p:cNvSpPr>
            <a:spLocks noGrp="1"/>
          </p:cNvSpPr>
          <p:nvPr>
            <p:ph sz="quarter" idx="1"/>
          </p:nvPr>
        </p:nvSpPr>
        <p:spPr/>
        <p:txBody>
          <a:bodyPr/>
          <a:lstStyle/>
          <a:p>
            <a:pPr algn="just">
              <a:buNone/>
            </a:pPr>
            <a:r>
              <a:rPr lang="en-IN" sz="1800" b="1" dirty="0">
                <a:latin typeface="Times New Roman" panose="02020603050405020304" pitchFamily="18" charset="0"/>
                <a:cs typeface="Times New Roman" panose="02020603050405020304" pitchFamily="18" charset="0"/>
              </a:rPr>
              <a:t>1.Variables and Data Types: </a:t>
            </a:r>
            <a:r>
              <a:rPr lang="en-US" sz="1800" dirty="0">
                <a:latin typeface="Times New Roman" panose="02020603050405020304" pitchFamily="18" charset="0"/>
                <a:cs typeface="Times New Roman" panose="02020603050405020304" pitchFamily="18" charset="0"/>
              </a:rPr>
              <a:t>For storing account details and managing financial data.</a:t>
            </a:r>
          </a:p>
          <a:p>
            <a:pPr marL="0" indent="0" algn="just">
              <a:buNone/>
            </a:pPr>
            <a:r>
              <a:rPr lang="en-IN" sz="1800" b="1" dirty="0">
                <a:latin typeface="Times New Roman" panose="02020603050405020304" pitchFamily="18" charset="0"/>
                <a:cs typeface="Times New Roman" panose="02020603050405020304" pitchFamily="18" charset="0"/>
              </a:rPr>
              <a:t>2. Control Statements: </a:t>
            </a:r>
            <a:r>
              <a:rPr lang="en-US" sz="1800" dirty="0">
                <a:latin typeface="Times New Roman" panose="02020603050405020304" pitchFamily="18" charset="0"/>
                <a:cs typeface="Times New Roman" panose="02020603050405020304" pitchFamily="18" charset="0"/>
              </a:rPr>
              <a:t>If-Else for validations , Switch-Case for menu options.</a:t>
            </a:r>
          </a:p>
          <a:p>
            <a:pPr marL="0" indent="0" algn="just">
              <a:buNone/>
            </a:pPr>
            <a:r>
              <a:rPr lang="en-IN" sz="1800" b="1" dirty="0">
                <a:latin typeface="Times New Roman" panose="02020603050405020304" pitchFamily="18" charset="0"/>
                <a:cs typeface="Times New Roman" panose="02020603050405020304" pitchFamily="18" charset="0"/>
              </a:rPr>
              <a:t>3. Loops: </a:t>
            </a:r>
            <a:r>
              <a:rPr lang="en-US" sz="1800" dirty="0">
                <a:latin typeface="Times New Roman" panose="02020603050405020304" pitchFamily="18" charset="0"/>
                <a:cs typeface="Times New Roman" panose="02020603050405020304" pitchFamily="18" charset="0"/>
              </a:rPr>
              <a:t>While loop for repeatedly displaying the ATM menu.</a:t>
            </a:r>
          </a:p>
          <a:p>
            <a:pPr marL="0" indent="0" algn="just">
              <a:buNone/>
            </a:pPr>
            <a:r>
              <a:rPr lang="en-IN" sz="1800" b="1" dirty="0">
                <a:latin typeface="Times New Roman" panose="02020603050405020304" pitchFamily="18" charset="0"/>
                <a:cs typeface="Times New Roman" panose="02020603050405020304" pitchFamily="18" charset="0"/>
              </a:rPr>
              <a:t>4.Input Handling: </a:t>
            </a:r>
            <a:r>
              <a:rPr lang="en-US" sz="1800" dirty="0">
                <a:latin typeface="Times New Roman" panose="02020603050405020304" pitchFamily="18" charset="0"/>
                <a:cs typeface="Times New Roman" panose="02020603050405020304" pitchFamily="18" charset="0"/>
              </a:rPr>
              <a:t>Scanner class for user inputs.</a:t>
            </a:r>
          </a:p>
          <a:p>
            <a:pPr marL="0" indent="0" algn="just">
              <a:buNone/>
            </a:pPr>
            <a:r>
              <a:rPr lang="en-IN" sz="1800" b="1" dirty="0">
                <a:latin typeface="Times New Roman" panose="02020603050405020304" pitchFamily="18" charset="0"/>
                <a:cs typeface="Times New Roman" panose="02020603050405020304" pitchFamily="18" charset="0"/>
              </a:rPr>
              <a:t>5. Arithmetic Operations: </a:t>
            </a:r>
            <a:r>
              <a:rPr lang="en-US" sz="1800" dirty="0">
                <a:latin typeface="Times New Roman" panose="02020603050405020304" pitchFamily="18" charset="0"/>
                <a:cs typeface="Times New Roman" panose="02020603050405020304" pitchFamily="18" charset="0"/>
              </a:rPr>
              <a:t>For updating balances during transactions.</a:t>
            </a:r>
          </a:p>
          <a:p>
            <a:pPr marL="0" indent="0" algn="just">
              <a:buNone/>
            </a:pPr>
            <a:r>
              <a:rPr lang="en-IN" sz="1800" b="1" dirty="0">
                <a:latin typeface="Times New Roman" panose="02020603050405020304" pitchFamily="18" charset="0"/>
                <a:cs typeface="Times New Roman" panose="02020603050405020304" pitchFamily="18" charset="0"/>
              </a:rPr>
              <a:t>6.Conditionals: </a:t>
            </a:r>
            <a:r>
              <a:rPr lang="en-US" sz="1800" dirty="0">
                <a:latin typeface="Times New Roman" panose="02020603050405020304" pitchFamily="18" charset="0"/>
                <a:cs typeface="Times New Roman" panose="02020603050405020304" pitchFamily="18" charset="0"/>
              </a:rPr>
              <a:t>Validates sufficient balance and input correctness.</a:t>
            </a:r>
          </a:p>
          <a:p>
            <a:pPr marL="0" indent="0" algn="just">
              <a:buNone/>
            </a:pPr>
            <a:r>
              <a:rPr lang="en-IN" sz="1800" b="1" dirty="0">
                <a:latin typeface="Times New Roman" panose="02020603050405020304" pitchFamily="18" charset="0"/>
                <a:cs typeface="Times New Roman" panose="02020603050405020304" pitchFamily="18" charset="0"/>
              </a:rPr>
              <a:t>7. System Class: </a:t>
            </a:r>
            <a:r>
              <a:rPr lang="en-US" sz="1800" dirty="0" err="1">
                <a:latin typeface="Times New Roman" panose="02020603050405020304" pitchFamily="18" charset="0"/>
                <a:cs typeface="Times New Roman" panose="02020603050405020304" pitchFamily="18" charset="0"/>
              </a:rPr>
              <a:t>System.out</a:t>
            </a:r>
            <a:r>
              <a:rPr lang="en-US" sz="1800" dirty="0">
                <a:latin typeface="Times New Roman" panose="02020603050405020304" pitchFamily="18" charset="0"/>
                <a:cs typeface="Times New Roman" panose="02020603050405020304" pitchFamily="18" charset="0"/>
              </a:rPr>
              <a:t> for </a:t>
            </a:r>
            <a:r>
              <a:rPr lang="en-US" sz="1800" dirty="0" err="1">
                <a:latin typeface="Times New Roman" panose="02020603050405020304" pitchFamily="18" charset="0"/>
                <a:cs typeface="Times New Roman" panose="02020603050405020304" pitchFamily="18" charset="0"/>
              </a:rPr>
              <a:t>messages.System.exit</a:t>
            </a:r>
            <a:r>
              <a:rPr lang="en-US" sz="1800" dirty="0">
                <a:latin typeface="Times New Roman" panose="02020603050405020304" pitchFamily="18" charset="0"/>
                <a:cs typeface="Times New Roman" panose="02020603050405020304" pitchFamily="18" charset="0"/>
              </a:rPr>
              <a:t>() to terminate the program.</a:t>
            </a:r>
          </a:p>
          <a:p>
            <a:pPr marL="0" indent="0" algn="just">
              <a:buNone/>
            </a:pPr>
            <a:r>
              <a:rPr lang="en-IN" sz="1800" b="1" dirty="0">
                <a:latin typeface="Times New Roman" panose="02020603050405020304" pitchFamily="18" charset="0"/>
                <a:cs typeface="Times New Roman" panose="02020603050405020304" pitchFamily="18" charset="0"/>
              </a:rPr>
              <a:t>8. Exception Handling (Implicit):</a:t>
            </a:r>
            <a:r>
              <a:rPr lang="en-IN" sz="1800" dirty="0">
                <a:latin typeface="Times New Roman" panose="02020603050405020304" pitchFamily="18" charset="0"/>
                <a:cs typeface="Times New Roman" panose="02020603050405020304" pitchFamily="18" charset="0"/>
              </a:rPr>
              <a:t> Handles invalid input types during runtime.</a:t>
            </a:r>
          </a:p>
          <a:p>
            <a:pPr>
              <a:buNone/>
            </a:pPr>
            <a:endParaRPr lang="en-IN" sz="2000" dirty="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3351"/>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667000" y="4781550"/>
            <a:ext cx="4035552" cy="228599"/>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–PROJECT REVIEW 2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6</a:t>
            </a:fld>
            <a:endParaRPr lang="en-US" altLang="en-US"/>
          </a:p>
        </p:txBody>
      </p:sp>
      <p:pic>
        <p:nvPicPr>
          <p:cNvPr id="11" name="Content Placeholder 10"/>
          <p:cNvPicPr>
            <a:picLocks noGrp="1" noChangeAspect="1"/>
          </p:cNvPicPr>
          <p:nvPr>
            <p:ph sz="quarter" idx="1"/>
          </p:nvPr>
        </p:nvPicPr>
        <p:blipFill>
          <a:blip r:embed="rId2"/>
          <a:srcRect/>
          <a:stretch>
            <a:fillRect/>
          </a:stretch>
        </p:blipFill>
        <p:spPr>
          <a:xfrm>
            <a:off x="1517379" y="962820"/>
            <a:ext cx="5804441" cy="370363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89" y="122972"/>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7</a:t>
            </a:fld>
            <a:endParaRPr lang="en-US" altLang="en-US"/>
          </a:p>
        </p:txBody>
      </p:sp>
      <p:sp>
        <p:nvSpPr>
          <p:cNvPr id="5" name="Content Placeholder 4"/>
          <p:cNvSpPr>
            <a:spLocks noGrp="1"/>
          </p:cNvSpPr>
          <p:nvPr>
            <p:ph sz="quarter" idx="1"/>
          </p:nvPr>
        </p:nvSpPr>
        <p:spPr/>
        <p:txBody>
          <a:bodyPr>
            <a:noAutofit/>
          </a:bodyPr>
          <a:lstStyle/>
          <a:p>
            <a:pPr algn="just"/>
            <a:r>
              <a:rPr lang="en-US" sz="1800" b="1" dirty="0">
                <a:latin typeface="Times New Roman" panose="02020603050405020304" pitchFamily="18" charset="0"/>
                <a:cs typeface="Times New Roman" panose="02020603050405020304" pitchFamily="18" charset="0"/>
              </a:rPr>
              <a:t>Authentication :</a:t>
            </a:r>
            <a:r>
              <a:rPr lang="en-US" sz="1800" dirty="0">
                <a:latin typeface="Times New Roman" panose="02020603050405020304" pitchFamily="18" charset="0"/>
                <a:cs typeface="Times New Roman" panose="02020603050405020304" pitchFamily="18" charset="0"/>
              </a:rPr>
              <a:t> User inputs account number and PIN for verification. Only authorized users can proceed to the next step.</a:t>
            </a:r>
          </a:p>
          <a:p>
            <a:pPr algn="just"/>
            <a:r>
              <a:rPr lang="en-US" sz="1800" b="1" dirty="0">
                <a:latin typeface="Times New Roman" panose="02020603050405020304" pitchFamily="18" charset="0"/>
                <a:cs typeface="Times New Roman" panose="02020603050405020304" pitchFamily="18" charset="0"/>
              </a:rPr>
              <a:t>ATM Menu : </a:t>
            </a:r>
            <a:r>
              <a:rPr lang="en-US" sz="1800" dirty="0">
                <a:latin typeface="Times New Roman" panose="02020603050405020304" pitchFamily="18" charset="0"/>
                <a:cs typeface="Times New Roman" panose="02020603050405020304" pitchFamily="18" charset="0"/>
              </a:rPr>
              <a:t>After successful login, a menu offers options: Withdraw, Deposit, Check Balance, and Exit.</a:t>
            </a:r>
          </a:p>
          <a:p>
            <a:pPr algn="just"/>
            <a:r>
              <a:rPr lang="en-US" sz="1800" b="1" dirty="0">
                <a:latin typeface="Times New Roman" panose="02020603050405020304" pitchFamily="18" charset="0"/>
                <a:cs typeface="Times New Roman" panose="02020603050405020304" pitchFamily="18" charset="0"/>
              </a:rPr>
              <a:t>Withdraw :</a:t>
            </a:r>
            <a:r>
              <a:rPr lang="en-US" sz="1800" dirty="0">
                <a:latin typeface="Times New Roman" panose="02020603050405020304" pitchFamily="18" charset="0"/>
                <a:cs typeface="Times New Roman" panose="02020603050405020304" pitchFamily="18" charset="0"/>
              </a:rPr>
              <a:t> Checks if the balance is sufficient for withdrawal. If sufficient, balance is updated, and cash is dispensed. If insufficient, an error message is displayed.</a:t>
            </a:r>
          </a:p>
          <a:p>
            <a:pPr algn="just"/>
            <a:r>
              <a:rPr lang="en-US" sz="1800" b="1" dirty="0">
                <a:latin typeface="Times New Roman" panose="02020603050405020304" pitchFamily="18" charset="0"/>
                <a:cs typeface="Times New Roman" panose="02020603050405020304" pitchFamily="18" charset="0"/>
              </a:rPr>
              <a:t>Deposit : </a:t>
            </a:r>
            <a:r>
              <a:rPr lang="en-US" sz="1800" dirty="0">
                <a:latin typeface="Times New Roman" panose="02020603050405020304" pitchFamily="18" charset="0"/>
                <a:cs typeface="Times New Roman" panose="02020603050405020304" pitchFamily="18" charset="0"/>
              </a:rPr>
              <a:t>Adds the deposited amount to the balance. Confirms successful deposit.</a:t>
            </a:r>
          </a:p>
          <a:p>
            <a:pPr algn="just"/>
            <a:r>
              <a:rPr lang="en-US" sz="1800" b="1" dirty="0">
                <a:latin typeface="Times New Roman" panose="02020603050405020304" pitchFamily="18" charset="0"/>
                <a:cs typeface="Times New Roman" panose="02020603050405020304" pitchFamily="18" charset="0"/>
              </a:rPr>
              <a:t>Check Balance : </a:t>
            </a:r>
            <a:r>
              <a:rPr lang="en-US" sz="1800" dirty="0">
                <a:latin typeface="Times New Roman" panose="02020603050405020304" pitchFamily="18" charset="0"/>
                <a:cs typeface="Times New Roman" panose="02020603050405020304" pitchFamily="18" charset="0"/>
              </a:rPr>
              <a:t>Displays the current account balance to the user.</a:t>
            </a:r>
          </a:p>
          <a:p>
            <a:pPr algn="just"/>
            <a:r>
              <a:rPr lang="en-US" sz="1800" b="1" dirty="0">
                <a:latin typeface="Times New Roman" panose="02020603050405020304" pitchFamily="18" charset="0"/>
                <a:cs typeface="Times New Roman" panose="02020603050405020304" pitchFamily="18" charset="0"/>
              </a:rPr>
              <a:t>Exit :</a:t>
            </a:r>
            <a:r>
              <a:rPr lang="en-US" sz="1800" dirty="0">
                <a:latin typeface="Times New Roman" panose="02020603050405020304" pitchFamily="18" charset="0"/>
                <a:cs typeface="Times New Roman" panose="02020603050405020304" pitchFamily="18" charset="0"/>
              </a:rPr>
              <a:t> The user can exit the program, ending the session.</a:t>
            </a:r>
          </a:p>
        </p:txBody>
      </p:sp>
      <p:sp>
        <p:nvSpPr>
          <p:cNvPr id="6" name="Footer Placeholder 4"/>
          <p:cNvSpPr>
            <a:spLocks noGrp="1"/>
          </p:cNvSpPr>
          <p:nvPr>
            <p:ph type="ftr" sz="quarter" idx="11"/>
          </p:nvPr>
        </p:nvSpPr>
        <p:spPr>
          <a:xfrm>
            <a:off x="3124200" y="4767263"/>
            <a:ext cx="4038600"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 –PROJECT REVIEW 2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4000" cy="5143500"/>
            </a:xfrm>
            <a:prstGeom prst="rect">
              <a:avLst/>
            </a:prstGeom>
          </p:spPr>
        </p:pic>
        <p:sp>
          <p:nvSpPr>
            <p:cNvPr id="4" name="object 4"/>
            <p:cNvSpPr/>
            <p:nvPr/>
          </p:nvSpPr>
          <p:spPr>
            <a:xfrm>
              <a:off x="457200" y="4764875"/>
              <a:ext cx="8229600" cy="635"/>
            </a:xfrm>
            <a:custGeom>
              <a:avLst/>
              <a:gdLst/>
              <a:ahLst/>
              <a:cxnLst/>
              <a:rect l="l" t="t" r="r" b="b"/>
              <a:pathLst>
                <a:path w="8229600" h="635">
                  <a:moveTo>
                    <a:pt x="0" y="0"/>
                  </a:moveTo>
                  <a:lnTo>
                    <a:pt x="8229600" y="12"/>
                  </a:lnTo>
                </a:path>
              </a:pathLst>
            </a:custGeom>
            <a:ln w="9525">
              <a:solidFill>
                <a:srgbClr val="9FB8CD"/>
              </a:solidFill>
              <a:prstDash val="sysDash"/>
            </a:ln>
          </p:spPr>
          <p:txBody>
            <a:bodyPr wrap="square" lIns="0" tIns="0" rIns="0" bIns="0" rtlCol="0"/>
            <a:lstStyle/>
            <a:p>
              <a:endParaRPr/>
            </a:p>
          </p:txBody>
        </p:sp>
      </p:grpSp>
      <p:sp>
        <p:nvSpPr>
          <p:cNvPr id="5" name="object 5"/>
          <p:cNvSpPr/>
          <p:nvPr/>
        </p:nvSpPr>
        <p:spPr>
          <a:xfrm>
            <a:off x="457200" y="857250"/>
            <a:ext cx="8229600" cy="0"/>
          </a:xfrm>
          <a:custGeom>
            <a:avLst/>
            <a:gdLst/>
            <a:ahLst/>
            <a:cxnLst/>
            <a:rect l="l" t="t" r="r" b="b"/>
            <a:pathLst>
              <a:path w="8229600">
                <a:moveTo>
                  <a:pt x="0" y="0"/>
                </a:moveTo>
                <a:lnTo>
                  <a:pt x="8229600" y="0"/>
                </a:lnTo>
              </a:path>
            </a:pathLst>
          </a:custGeom>
          <a:ln w="9525">
            <a:solidFill>
              <a:srgbClr val="9FB8CD"/>
            </a:solidFill>
            <a:prstDash val="sysDash"/>
          </a:ln>
        </p:spPr>
        <p:txBody>
          <a:bodyPr wrap="square" lIns="0" tIns="0" rIns="0" bIns="0" rtlCol="0"/>
          <a:lstStyle/>
          <a:p>
            <a:endParaRPr/>
          </a:p>
        </p:txBody>
      </p:sp>
      <p:sp>
        <p:nvSpPr>
          <p:cNvPr id="6" name="object 6"/>
          <p:cNvSpPr/>
          <p:nvPr/>
        </p:nvSpPr>
        <p:spPr>
          <a:xfrm>
            <a:off x="454367" y="4824158"/>
            <a:ext cx="120650" cy="143510"/>
          </a:xfrm>
          <a:custGeom>
            <a:avLst/>
            <a:gdLst/>
            <a:ahLst/>
            <a:cxnLst/>
            <a:rect l="l" t="t" r="r" b="b"/>
            <a:pathLst>
              <a:path w="120650" h="143510">
                <a:moveTo>
                  <a:pt x="0" y="0"/>
                </a:moveTo>
                <a:lnTo>
                  <a:pt x="0" y="143128"/>
                </a:lnTo>
                <a:lnTo>
                  <a:pt x="120319" y="71564"/>
                </a:lnTo>
                <a:lnTo>
                  <a:pt x="0" y="0"/>
                </a:lnTo>
                <a:close/>
              </a:path>
            </a:pathLst>
          </a:custGeom>
          <a:solidFill>
            <a:srgbClr val="9FB8CD"/>
          </a:solidFill>
        </p:spPr>
        <p:txBody>
          <a:bodyPr wrap="square" lIns="0" tIns="0" rIns="0" bIns="0" rtlCol="0"/>
          <a:lstStyle/>
          <a:p>
            <a:endParaRPr/>
          </a:p>
        </p:txBody>
      </p:sp>
      <p:sp>
        <p:nvSpPr>
          <p:cNvPr id="7" name="object 7"/>
          <p:cNvSpPr/>
          <p:nvPr/>
        </p:nvSpPr>
        <p:spPr>
          <a:xfrm>
            <a:off x="453186" y="122936"/>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a:p>
        </p:txBody>
      </p:sp>
      <p:sp>
        <p:nvSpPr>
          <p:cNvPr id="8" name="object 8"/>
          <p:cNvSpPr txBox="1">
            <a:spLocks noGrp="1"/>
          </p:cNvSpPr>
          <p:nvPr>
            <p:ph type="title"/>
          </p:nvPr>
        </p:nvSpPr>
        <p:spPr>
          <a:xfrm>
            <a:off x="457200" y="297256"/>
            <a:ext cx="8229600" cy="505460"/>
          </a:xfrm>
          <a:prstGeom prst="rect">
            <a:avLst/>
          </a:prstGeom>
        </p:spPr>
        <p:txBody>
          <a:bodyPr vert="horz" wrap="square" lIns="0" tIns="13335" rIns="0" bIns="0" rtlCol="0">
            <a:spAutoFit/>
          </a:bodyPr>
          <a:lstStyle/>
          <a:p>
            <a:pPr algn="ctr">
              <a:lnSpc>
                <a:spcPct val="100000"/>
              </a:lnSpc>
              <a:spcBef>
                <a:spcPts val="105"/>
              </a:spcBef>
            </a:pPr>
            <a:r>
              <a:rPr lang="en-US" dirty="0"/>
              <a:t>SOURCE CODE</a:t>
            </a:r>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35" dirty="0"/>
              <a:t>8</a:t>
            </a:fld>
            <a:endParaRPr spc="-35" dirty="0"/>
          </a:p>
        </p:txBody>
      </p:sp>
      <p:sp>
        <p:nvSpPr>
          <p:cNvPr id="11" name="object 11"/>
          <p:cNvSpPr txBox="1">
            <a:spLocks noGrp="1"/>
          </p:cNvSpPr>
          <p:nvPr>
            <p:ph type="ftr" sz="quarter" idx="5"/>
          </p:nvPr>
        </p:nvSpPr>
        <p:spPr>
          <a:xfrm>
            <a:off x="3256915" y="4813638"/>
            <a:ext cx="3825875" cy="180340"/>
          </a:xfrm>
          <a:prstGeom prst="rect">
            <a:avLst/>
          </a:prstGeom>
        </p:spPr>
        <p:txBody>
          <a:bodyPr vert="horz" wrap="square" lIns="0" tIns="0" rIns="0" bIns="0" rtlCol="0">
            <a:spAutoFit/>
          </a:bodyPr>
          <a:lstStyle/>
          <a:p>
            <a:pPr marL="12700">
              <a:lnSpc>
                <a:spcPts val="1410"/>
              </a:lnSpc>
            </a:pPr>
            <a:r>
              <a:rPr dirty="0"/>
              <a:t>C</a:t>
            </a:r>
            <a:r>
              <a:rPr spc="-5" dirty="0"/>
              <a:t>G</a:t>
            </a:r>
            <a:r>
              <a:rPr spc="-20" dirty="0"/>
              <a:t>B</a:t>
            </a:r>
            <a:r>
              <a:rPr dirty="0"/>
              <a:t>1201 – </a:t>
            </a:r>
            <a:r>
              <a:rPr spc="5" dirty="0"/>
              <a:t>J</a:t>
            </a:r>
            <a:r>
              <a:rPr spc="-165" dirty="0"/>
              <a:t>AV</a:t>
            </a:r>
            <a:r>
              <a:rPr spc="-5" dirty="0"/>
              <a:t>A</a:t>
            </a:r>
            <a:r>
              <a:rPr spc="-90" dirty="0"/>
              <a:t> </a:t>
            </a:r>
            <a:r>
              <a:rPr spc="-5" dirty="0"/>
              <a:t>P</a:t>
            </a:r>
            <a:r>
              <a:rPr dirty="0"/>
              <a:t>R</a:t>
            </a:r>
            <a:r>
              <a:rPr spc="-5" dirty="0"/>
              <a:t>O</a:t>
            </a:r>
            <a:r>
              <a:rPr spc="-10" dirty="0"/>
              <a:t>G</a:t>
            </a:r>
            <a:r>
              <a:rPr dirty="0"/>
              <a:t>R</a:t>
            </a:r>
            <a:r>
              <a:rPr spc="-5" dirty="0"/>
              <a:t>AMM</a:t>
            </a:r>
            <a:r>
              <a:rPr spc="-35" dirty="0"/>
              <a:t>I</a:t>
            </a:r>
            <a:r>
              <a:rPr spc="-5" dirty="0"/>
              <a:t>NG</a:t>
            </a:r>
            <a:r>
              <a:rPr spc="-35" dirty="0"/>
              <a:t> </a:t>
            </a:r>
            <a:endParaRPr dirty="0"/>
          </a:p>
        </p:txBody>
      </p:sp>
      <p:sp>
        <p:nvSpPr>
          <p:cNvPr id="9" name="object 9"/>
          <p:cNvSpPr txBox="1"/>
          <p:nvPr/>
        </p:nvSpPr>
        <p:spPr>
          <a:xfrm>
            <a:off x="459740" y="1011555"/>
            <a:ext cx="7957820" cy="4023360"/>
          </a:xfrm>
          <a:prstGeom prst="rect">
            <a:avLst/>
          </a:prstGeom>
        </p:spPr>
        <p:txBody>
          <a:bodyPr vert="horz" wrap="square" lIns="0" tIns="13335" rIns="0" bIns="0" rtlCol="0">
            <a:noAutofit/>
          </a:bodyPr>
          <a:lstStyle/>
          <a:p>
            <a:pPr marL="469900" indent="-457200">
              <a:lnSpc>
                <a:spcPct val="150000"/>
              </a:lnSpc>
              <a:buClr>
                <a:srgbClr val="717BA2"/>
              </a:buClr>
              <a:buSzPct val="75000"/>
              <a:buFont typeface="Wingdings" panose="05000000000000000000" charset="0"/>
              <a:buChar char="Ø"/>
              <a:tabLst>
                <a:tab pos="286385" algn="l"/>
                <a:tab pos="287020" algn="l"/>
              </a:tabLst>
            </a:pPr>
            <a:endParaRPr lang="en-US" altLang="en-US" sz="2200">
              <a:latin typeface="Times New Roman" panose="02020603050405020304"/>
              <a:cs typeface="Times New Roman" panose="02020603050405020304"/>
            </a:endParaRPr>
          </a:p>
        </p:txBody>
      </p:sp>
      <p:pic>
        <p:nvPicPr>
          <p:cNvPr id="12" name="Picture 11" descr="C:/Users/visha/Pictures/Screenshots/Screenshot 2024-12-03 011951.pngScreenshot 2024-12-03 011951"/>
          <p:cNvPicPr>
            <a:picLocks noChangeAspect="1"/>
          </p:cNvPicPr>
          <p:nvPr/>
        </p:nvPicPr>
        <p:blipFill>
          <a:blip r:embed="rId3"/>
          <a:srcRect l="766" r="766"/>
          <a:stretch>
            <a:fillRect/>
          </a:stretch>
        </p:blipFill>
        <p:spPr>
          <a:xfrm>
            <a:off x="459740" y="885825"/>
            <a:ext cx="3463290" cy="3852545"/>
          </a:xfrm>
          <a:prstGeom prst="rect">
            <a:avLst/>
          </a:prstGeom>
        </p:spPr>
      </p:pic>
      <p:pic>
        <p:nvPicPr>
          <p:cNvPr id="13" name="Picture 12" descr="C:/Users/visha/Pictures/Screenshots/Screenshot 2024-12-03 012017.pngScreenshot 2024-12-03 012017"/>
          <p:cNvPicPr>
            <a:picLocks noChangeAspect="1"/>
          </p:cNvPicPr>
          <p:nvPr/>
        </p:nvPicPr>
        <p:blipFill>
          <a:blip r:embed="rId4"/>
          <a:srcRect t="997" b="19457"/>
          <a:stretch>
            <a:fillRect/>
          </a:stretch>
        </p:blipFill>
        <p:spPr>
          <a:xfrm>
            <a:off x="4552950" y="854710"/>
            <a:ext cx="4141470" cy="38614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4000" cy="5143500"/>
            </a:xfrm>
            <a:prstGeom prst="rect">
              <a:avLst/>
            </a:prstGeom>
          </p:spPr>
        </p:pic>
        <p:sp>
          <p:nvSpPr>
            <p:cNvPr id="4" name="object 4"/>
            <p:cNvSpPr/>
            <p:nvPr/>
          </p:nvSpPr>
          <p:spPr>
            <a:xfrm>
              <a:off x="457200" y="4764875"/>
              <a:ext cx="8229600" cy="635"/>
            </a:xfrm>
            <a:custGeom>
              <a:avLst/>
              <a:gdLst/>
              <a:ahLst/>
              <a:cxnLst/>
              <a:rect l="l" t="t" r="r" b="b"/>
              <a:pathLst>
                <a:path w="8229600" h="635">
                  <a:moveTo>
                    <a:pt x="0" y="0"/>
                  </a:moveTo>
                  <a:lnTo>
                    <a:pt x="8229600" y="12"/>
                  </a:lnTo>
                </a:path>
              </a:pathLst>
            </a:custGeom>
            <a:ln w="9525">
              <a:solidFill>
                <a:srgbClr val="9FB8CD"/>
              </a:solidFill>
              <a:prstDash val="sysDash"/>
            </a:ln>
          </p:spPr>
          <p:txBody>
            <a:bodyPr wrap="square" lIns="0" tIns="0" rIns="0" bIns="0" rtlCol="0"/>
            <a:lstStyle/>
            <a:p>
              <a:endParaRPr/>
            </a:p>
          </p:txBody>
        </p:sp>
      </p:grpSp>
      <p:sp>
        <p:nvSpPr>
          <p:cNvPr id="5" name="object 5"/>
          <p:cNvSpPr/>
          <p:nvPr/>
        </p:nvSpPr>
        <p:spPr>
          <a:xfrm>
            <a:off x="457200" y="857250"/>
            <a:ext cx="8229600" cy="0"/>
          </a:xfrm>
          <a:custGeom>
            <a:avLst/>
            <a:gdLst/>
            <a:ahLst/>
            <a:cxnLst/>
            <a:rect l="l" t="t" r="r" b="b"/>
            <a:pathLst>
              <a:path w="8229600">
                <a:moveTo>
                  <a:pt x="0" y="0"/>
                </a:moveTo>
                <a:lnTo>
                  <a:pt x="8229600" y="0"/>
                </a:lnTo>
              </a:path>
            </a:pathLst>
          </a:custGeom>
          <a:ln w="9525">
            <a:solidFill>
              <a:srgbClr val="9FB8CD"/>
            </a:solidFill>
            <a:prstDash val="sysDash"/>
          </a:ln>
        </p:spPr>
        <p:txBody>
          <a:bodyPr wrap="square" lIns="0" tIns="0" rIns="0" bIns="0" rtlCol="0"/>
          <a:lstStyle/>
          <a:p>
            <a:endParaRPr/>
          </a:p>
        </p:txBody>
      </p:sp>
      <p:sp>
        <p:nvSpPr>
          <p:cNvPr id="6" name="object 6"/>
          <p:cNvSpPr/>
          <p:nvPr/>
        </p:nvSpPr>
        <p:spPr>
          <a:xfrm>
            <a:off x="454367" y="4824158"/>
            <a:ext cx="120650" cy="143510"/>
          </a:xfrm>
          <a:custGeom>
            <a:avLst/>
            <a:gdLst/>
            <a:ahLst/>
            <a:cxnLst/>
            <a:rect l="l" t="t" r="r" b="b"/>
            <a:pathLst>
              <a:path w="120650" h="143510">
                <a:moveTo>
                  <a:pt x="0" y="0"/>
                </a:moveTo>
                <a:lnTo>
                  <a:pt x="0" y="143128"/>
                </a:lnTo>
                <a:lnTo>
                  <a:pt x="120319" y="71564"/>
                </a:lnTo>
                <a:lnTo>
                  <a:pt x="0" y="0"/>
                </a:lnTo>
                <a:close/>
              </a:path>
            </a:pathLst>
          </a:custGeom>
          <a:solidFill>
            <a:srgbClr val="9FB8CD"/>
          </a:solidFill>
        </p:spPr>
        <p:txBody>
          <a:bodyPr wrap="square" lIns="0" tIns="0" rIns="0" bIns="0" rtlCol="0"/>
          <a:lstStyle/>
          <a:p>
            <a:endParaRPr/>
          </a:p>
        </p:txBody>
      </p:sp>
      <p:sp>
        <p:nvSpPr>
          <p:cNvPr id="7" name="object 7"/>
          <p:cNvSpPr/>
          <p:nvPr/>
        </p:nvSpPr>
        <p:spPr>
          <a:xfrm>
            <a:off x="453186" y="122936"/>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a:p>
        </p:txBody>
      </p:sp>
      <p:sp>
        <p:nvSpPr>
          <p:cNvPr id="8" name="object 8"/>
          <p:cNvSpPr txBox="1">
            <a:spLocks noGrp="1"/>
          </p:cNvSpPr>
          <p:nvPr>
            <p:ph type="title"/>
          </p:nvPr>
        </p:nvSpPr>
        <p:spPr>
          <a:xfrm>
            <a:off x="457200" y="297256"/>
            <a:ext cx="8229600" cy="505460"/>
          </a:xfrm>
          <a:prstGeom prst="rect">
            <a:avLst/>
          </a:prstGeom>
        </p:spPr>
        <p:txBody>
          <a:bodyPr vert="horz" wrap="square" lIns="0" tIns="13335" rIns="0" bIns="0" rtlCol="0">
            <a:spAutoFit/>
          </a:bodyPr>
          <a:lstStyle/>
          <a:p>
            <a:pPr algn="ctr">
              <a:lnSpc>
                <a:spcPct val="100000"/>
              </a:lnSpc>
              <a:spcBef>
                <a:spcPts val="105"/>
              </a:spcBef>
            </a:pPr>
            <a:r>
              <a:rPr lang="en-US" dirty="0"/>
              <a:t>SOURCE CODE</a:t>
            </a:r>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35" dirty="0"/>
              <a:t>9</a:t>
            </a:fld>
            <a:endParaRPr spc="-35" dirty="0"/>
          </a:p>
        </p:txBody>
      </p:sp>
      <p:sp>
        <p:nvSpPr>
          <p:cNvPr id="11" name="object 11"/>
          <p:cNvSpPr txBox="1">
            <a:spLocks noGrp="1"/>
          </p:cNvSpPr>
          <p:nvPr>
            <p:ph type="ftr" sz="quarter" idx="5"/>
          </p:nvPr>
        </p:nvSpPr>
        <p:spPr>
          <a:xfrm>
            <a:off x="3256915" y="4813638"/>
            <a:ext cx="3825875" cy="180340"/>
          </a:xfrm>
          <a:prstGeom prst="rect">
            <a:avLst/>
          </a:prstGeom>
        </p:spPr>
        <p:txBody>
          <a:bodyPr vert="horz" wrap="square" lIns="0" tIns="0" rIns="0" bIns="0" rtlCol="0">
            <a:spAutoFit/>
          </a:bodyPr>
          <a:lstStyle/>
          <a:p>
            <a:pPr marL="12700">
              <a:lnSpc>
                <a:spcPts val="1410"/>
              </a:lnSpc>
            </a:pPr>
            <a:r>
              <a:rPr dirty="0"/>
              <a:t>C</a:t>
            </a:r>
            <a:r>
              <a:rPr spc="-5" dirty="0"/>
              <a:t>G</a:t>
            </a:r>
            <a:r>
              <a:rPr spc="-20" dirty="0"/>
              <a:t>B</a:t>
            </a:r>
            <a:r>
              <a:rPr dirty="0"/>
              <a:t>1201 – </a:t>
            </a:r>
            <a:r>
              <a:rPr spc="5" dirty="0"/>
              <a:t>J</a:t>
            </a:r>
            <a:r>
              <a:rPr spc="-165" dirty="0"/>
              <a:t>AV</a:t>
            </a:r>
            <a:r>
              <a:rPr spc="-5" dirty="0"/>
              <a:t>A</a:t>
            </a:r>
            <a:r>
              <a:rPr spc="-90" dirty="0"/>
              <a:t> </a:t>
            </a:r>
            <a:r>
              <a:rPr spc="-5" dirty="0"/>
              <a:t>P</a:t>
            </a:r>
            <a:r>
              <a:rPr dirty="0"/>
              <a:t>R</a:t>
            </a:r>
            <a:r>
              <a:rPr spc="-5" dirty="0"/>
              <a:t>O</a:t>
            </a:r>
            <a:r>
              <a:rPr spc="-10" dirty="0"/>
              <a:t>G</a:t>
            </a:r>
            <a:r>
              <a:rPr dirty="0"/>
              <a:t>R</a:t>
            </a:r>
            <a:r>
              <a:rPr spc="-5" dirty="0"/>
              <a:t>AMM</a:t>
            </a:r>
            <a:r>
              <a:rPr spc="-35" dirty="0"/>
              <a:t>I</a:t>
            </a:r>
            <a:r>
              <a:rPr spc="-5" dirty="0"/>
              <a:t>NG</a:t>
            </a:r>
            <a:r>
              <a:rPr spc="-35" dirty="0"/>
              <a:t> </a:t>
            </a:r>
            <a:endParaRPr dirty="0"/>
          </a:p>
        </p:txBody>
      </p:sp>
      <p:sp>
        <p:nvSpPr>
          <p:cNvPr id="9" name="object 9"/>
          <p:cNvSpPr txBox="1"/>
          <p:nvPr/>
        </p:nvSpPr>
        <p:spPr>
          <a:xfrm>
            <a:off x="459740" y="1011555"/>
            <a:ext cx="7957820" cy="4023360"/>
          </a:xfrm>
          <a:prstGeom prst="rect">
            <a:avLst/>
          </a:prstGeom>
        </p:spPr>
        <p:txBody>
          <a:bodyPr vert="horz" wrap="square" lIns="0" tIns="13335" rIns="0" bIns="0" rtlCol="0">
            <a:noAutofit/>
          </a:bodyPr>
          <a:lstStyle/>
          <a:p>
            <a:pPr marL="469900" indent="-457200">
              <a:lnSpc>
                <a:spcPct val="150000"/>
              </a:lnSpc>
              <a:buClr>
                <a:srgbClr val="717BA2"/>
              </a:buClr>
              <a:buSzPct val="75000"/>
              <a:buFont typeface="Wingdings" panose="05000000000000000000" charset="0"/>
              <a:buChar char="Ø"/>
              <a:tabLst>
                <a:tab pos="286385" algn="l"/>
                <a:tab pos="287020" algn="l"/>
              </a:tabLst>
            </a:pPr>
            <a:endParaRPr lang="en-US" altLang="en-US" sz="2200">
              <a:latin typeface="Times New Roman" panose="02020603050405020304"/>
              <a:cs typeface="Times New Roman" panose="02020603050405020304"/>
            </a:endParaRPr>
          </a:p>
        </p:txBody>
      </p:sp>
      <p:pic>
        <p:nvPicPr>
          <p:cNvPr id="12" name="Picture 11" descr="C:/Users/visha/Pictures/Screenshots/Screenshot 2024-12-03 012038.pngScreenshot 2024-12-03 012038"/>
          <p:cNvPicPr>
            <a:picLocks noChangeAspect="1"/>
          </p:cNvPicPr>
          <p:nvPr/>
        </p:nvPicPr>
        <p:blipFill>
          <a:blip r:embed="rId3"/>
          <a:srcRect t="76" b="3354"/>
          <a:stretch>
            <a:fillRect/>
          </a:stretch>
        </p:blipFill>
        <p:spPr>
          <a:xfrm>
            <a:off x="459740" y="871220"/>
            <a:ext cx="3463290" cy="3818255"/>
          </a:xfrm>
          <a:prstGeom prst="rect">
            <a:avLst/>
          </a:prstGeom>
        </p:spPr>
      </p:pic>
      <p:pic>
        <p:nvPicPr>
          <p:cNvPr id="13" name="Picture 12" descr="C:/Users/visha/Pictures/Screenshots/Screenshot 2024-12-03 012055.pngScreenshot 2024-12-03 012055"/>
          <p:cNvPicPr>
            <a:picLocks noChangeAspect="1"/>
          </p:cNvPicPr>
          <p:nvPr/>
        </p:nvPicPr>
        <p:blipFill>
          <a:blip r:embed="rId4"/>
          <a:srcRect l="3222" r="6933"/>
          <a:stretch>
            <a:fillRect/>
          </a:stretch>
        </p:blipFill>
        <p:spPr>
          <a:xfrm>
            <a:off x="4205605" y="866775"/>
            <a:ext cx="4466590" cy="384937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4791</Words>
  <Application>Microsoft Office PowerPoint</Application>
  <PresentationFormat>On-screen Show (16:9)</PresentationFormat>
  <Paragraphs>148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Origin</vt:lpstr>
      <vt:lpstr>CGB1201 – JAVA PROGRAMMING </vt:lpstr>
      <vt:lpstr>TITLE OF THE PROJECT</vt:lpstr>
      <vt:lpstr>PROBLEM IDENTIFICATION</vt:lpstr>
      <vt:lpstr>OBJECTIVE</vt:lpstr>
      <vt:lpstr>JAVA PROGRAMMING  - CONCEPTS USED</vt:lpstr>
      <vt:lpstr>PROPOSED ARCHITECTURE</vt:lpstr>
      <vt:lpstr>MODULE DESCRIPTION</vt:lpstr>
      <vt:lpstr>SOURCE CODE</vt:lpstr>
      <vt:lpstr>SOURCE CODE</vt:lpstr>
      <vt:lpstr>RESULTS AND DISCUSSION</vt:lpstr>
      <vt:lpstr>RESULTS AND DISCUSSION</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PROJECT REVIEW-2</dc:title>
  <dc:creator/>
  <cp:lastModifiedBy>Sibi chakkaravarthi .s</cp:lastModifiedBy>
  <cp:revision>7</cp:revision>
  <dcterms:created xsi:type="dcterms:W3CDTF">2024-11-29T06:11:00Z</dcterms:created>
  <dcterms:modified xsi:type="dcterms:W3CDTF">2024-12-16T15:03:18Z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969C998AC5754BFF9CFC1A7AD4A1D5A7_12</vt:lpwstr>
  </property>
  <property fmtid="{D5CDD505-2E9C-101B-9397-08002B2CF9AE}" pid="3" name="KSOProductBuildVer">
    <vt:lpwstr>1033-12.2.0.18911</vt:lpwstr>
  </property>
</Properties>
</file>