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1" r:id="rId6"/>
    <p:sldId id="280" r:id="rId7"/>
    <p:sldId id="275" r:id="rId8"/>
    <p:sldId id="262" r:id="rId9"/>
    <p:sldId id="274" r:id="rId10"/>
    <p:sldId id="272"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p:cViewPr varScale="1">
        <p:scale>
          <a:sx n="91" d="100"/>
          <a:sy n="91" d="100"/>
        </p:scale>
        <p:origin x="365" y="58"/>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1D7A53A-48A1-4A5E-9E06-619B86036DB9}" type="datetimeFigureOut">
              <a:rPr lang="en-IN" smtClean="0"/>
              <a:t>28-05-2025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7ECEE57-6374-411C-B034-45693EE06C13}" type="slidenum">
              <a:rPr lang="en-IN" smtClean="0"/>
              <a:t>‹#›</a:t>
            </a:fld>
            <a:endParaRPr lang="en-IN"/>
          </a:p>
        </p:txBody>
      </p:sp>
    </p:spTree>
    <p:extLst>
      <p:ext uri="{BB962C8B-B14F-4D97-AF65-F5344CB8AC3E}">
        <p14:creationId xmlns:p14="http://schemas.microsoft.com/office/powerpoint/2010/main" val="66334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a:xfrm>
            <a:off x="597204" y="1479444"/>
            <a:ext cx="10424795" cy="463486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5/28/2025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71353" y="5336452"/>
            <a:ext cx="5423035" cy="609782"/>
          </a:xfrm>
          <a:prstGeom prst="rect">
            <a:avLst/>
          </a:prstGeom>
        </p:spPr>
        <p:txBody>
          <a:bodyPr vert="horz" wrap="square" lIns="0" tIns="12065" rIns="0" bIns="0" rtlCol="0" anchor="t">
            <a:spAutoFit/>
          </a:bodyPr>
          <a:lstStyle/>
          <a:p>
            <a:pPr marL="635" algn="ctr">
              <a:lnSpc>
                <a:spcPct val="100000"/>
              </a:lnSpc>
              <a:spcBef>
                <a:spcPts val="95"/>
              </a:spcBef>
            </a:pPr>
            <a:r>
              <a:rPr lang="en-IN" sz="1900" b="1" dirty="0">
                <a:solidFill>
                  <a:srgbClr val="00AFEF"/>
                </a:solidFill>
                <a:latin typeface="Arial"/>
                <a:cs typeface="Arial"/>
              </a:rPr>
              <a:t>PRESENTED</a:t>
            </a:r>
            <a:r>
              <a:rPr sz="1900" b="1" spc="-80" dirty="0">
                <a:solidFill>
                  <a:srgbClr val="00AFEF"/>
                </a:solidFill>
                <a:latin typeface="Arial"/>
                <a:cs typeface="Arial"/>
              </a:rPr>
              <a:t> </a:t>
            </a:r>
            <a:r>
              <a:rPr sz="1900" b="1" spc="-25" dirty="0">
                <a:solidFill>
                  <a:srgbClr val="00AFEF"/>
                </a:solidFill>
                <a:latin typeface="Arial"/>
                <a:cs typeface="Arial"/>
              </a:rPr>
              <a:t>BY</a:t>
            </a:r>
            <a:endParaRPr lang="en-US" sz="1900" b="1" spc="-25" dirty="0">
              <a:solidFill>
                <a:srgbClr val="00AFEF"/>
              </a:solidFill>
              <a:latin typeface="Arial"/>
              <a:cs typeface="Arial"/>
            </a:endParaRPr>
          </a:p>
          <a:p>
            <a:pPr marL="635" algn="ctr">
              <a:spcBef>
                <a:spcPts val="95"/>
              </a:spcBef>
            </a:pPr>
            <a:r>
              <a:rPr lang="en-IN" sz="1900" b="1" spc="-25" dirty="0">
                <a:solidFill>
                  <a:srgbClr val="00AFEF"/>
                </a:solidFill>
                <a:latin typeface="Arial"/>
                <a:cs typeface="Arial"/>
              </a:rPr>
              <a:t>SRIVATHSAN  S - 2303811724321108</a:t>
            </a:r>
            <a:endParaRPr sz="1900" dirty="0">
              <a:latin typeface="Arial"/>
              <a:cs typeface="Arial"/>
            </a:endParaRPr>
          </a:p>
        </p:txBody>
      </p:sp>
      <p:pic>
        <p:nvPicPr>
          <p:cNvPr id="3" name="object 3"/>
          <p:cNvPicPr/>
          <p:nvPr/>
        </p:nvPicPr>
        <p:blipFill>
          <a:blip r:embed="rId2" cstate="print"/>
          <a:stretch>
            <a:fillRect/>
          </a:stretch>
        </p:blipFill>
        <p:spPr>
          <a:xfrm>
            <a:off x="841714" y="222888"/>
            <a:ext cx="1057189" cy="1048127"/>
          </a:xfrm>
          <a:prstGeom prst="rect">
            <a:avLst/>
          </a:prstGeom>
        </p:spPr>
      </p:pic>
      <p:sp>
        <p:nvSpPr>
          <p:cNvPr id="4" name="object 4"/>
          <p:cNvSpPr txBox="1">
            <a:spLocks noGrp="1"/>
          </p:cNvSpPr>
          <p:nvPr>
            <p:ph type="title"/>
          </p:nvPr>
        </p:nvSpPr>
        <p:spPr>
          <a:prstGeom prst="rect">
            <a:avLst/>
          </a:prstGeom>
        </p:spPr>
        <p:txBody>
          <a:bodyPr vert="horz" wrap="square" lIns="0" tIns="11430" rIns="0" bIns="0" rtlCol="0">
            <a:spAutoFit/>
          </a:bodyPr>
          <a:lstStyle/>
          <a:p>
            <a:pPr marL="2306320" marR="5080" indent="-1417955">
              <a:lnSpc>
                <a:spcPct val="100000"/>
              </a:lnSpc>
              <a:spcBef>
                <a:spcPts val="90"/>
              </a:spcBef>
            </a:pPr>
            <a:r>
              <a:rPr sz="2000" dirty="0"/>
              <a:t>K.RAMAKRISHNAN</a:t>
            </a:r>
            <a:r>
              <a:rPr sz="2000" spc="-10" dirty="0"/>
              <a:t> </a:t>
            </a:r>
            <a:r>
              <a:rPr sz="2000" dirty="0"/>
              <a:t>COLLEGE</a:t>
            </a:r>
            <a:r>
              <a:rPr sz="2000" spc="-90" dirty="0"/>
              <a:t> </a:t>
            </a:r>
            <a:r>
              <a:rPr sz="2000" dirty="0"/>
              <a:t>OF</a:t>
            </a:r>
            <a:r>
              <a:rPr sz="2000" spc="-100" dirty="0"/>
              <a:t> </a:t>
            </a:r>
            <a:r>
              <a:rPr sz="2000" spc="-10" dirty="0"/>
              <a:t>TECHNOLOGY (AUTONOMOUS),</a:t>
            </a:r>
            <a:r>
              <a:rPr sz="2000" spc="-35" dirty="0"/>
              <a:t> </a:t>
            </a:r>
            <a:r>
              <a:rPr sz="2000" spc="-10" dirty="0"/>
              <a:t>TRICHY</a:t>
            </a:r>
            <a:endParaRPr sz="2000" dirty="0"/>
          </a:p>
        </p:txBody>
      </p:sp>
      <p:sp>
        <p:nvSpPr>
          <p:cNvPr id="5" name="object 5"/>
          <p:cNvSpPr txBox="1"/>
          <p:nvPr/>
        </p:nvSpPr>
        <p:spPr>
          <a:xfrm>
            <a:off x="2016632" y="1698193"/>
            <a:ext cx="9870568" cy="566822"/>
          </a:xfrm>
          <a:prstGeom prst="rect">
            <a:avLst/>
          </a:prstGeom>
        </p:spPr>
        <p:txBody>
          <a:bodyPr vert="horz" wrap="square" lIns="0" tIns="12700" rIns="0" bIns="0" rtlCol="0">
            <a:spAutoFit/>
          </a:bodyPr>
          <a:lstStyle/>
          <a:p>
            <a:pPr marL="1911350" marR="5080" indent="-1899285" algn="just">
              <a:lnSpc>
                <a:spcPct val="100000"/>
              </a:lnSpc>
              <a:spcBef>
                <a:spcPts val="100"/>
              </a:spcBef>
            </a:pPr>
            <a:r>
              <a:rPr lang="en-US" sz="3600" dirty="0"/>
              <a:t>        </a:t>
            </a:r>
            <a:endParaRPr lang="en-US" sz="3600" b="1" dirty="0">
              <a:latin typeface="Arial" panose="020B0604020202020204" pitchFamily="34" charset="0"/>
              <a:cs typeface="Arial" panose="020B0604020202020204" pitchFamily="34" charset="0"/>
            </a:endParaRPr>
          </a:p>
        </p:txBody>
      </p:sp>
      <p:pic>
        <p:nvPicPr>
          <p:cNvPr id="6" name="object 6"/>
          <p:cNvPicPr/>
          <p:nvPr/>
        </p:nvPicPr>
        <p:blipFill>
          <a:blip r:embed="rId3" cstate="print"/>
          <a:stretch>
            <a:fillRect/>
          </a:stretch>
        </p:blipFill>
        <p:spPr>
          <a:xfrm>
            <a:off x="10335768" y="259079"/>
            <a:ext cx="1155192" cy="1103376"/>
          </a:xfrm>
          <a:prstGeom prst="rect">
            <a:avLst/>
          </a:prstGeom>
        </p:spPr>
      </p:pic>
      <p:sp>
        <p:nvSpPr>
          <p:cNvPr id="7" name="Rectangle 6">
            <a:extLst>
              <a:ext uri="{FF2B5EF4-FFF2-40B4-BE49-F238E27FC236}">
                <a16:creationId xmlns:a16="http://schemas.microsoft.com/office/drawing/2014/main" id="{2376CB27-6084-1003-8A54-C0ACDFB54BB0}"/>
              </a:ext>
            </a:extLst>
          </p:cNvPr>
          <p:cNvSpPr/>
          <p:nvPr/>
        </p:nvSpPr>
        <p:spPr>
          <a:xfrm>
            <a:off x="1073109" y="2072546"/>
            <a:ext cx="10045780" cy="2123658"/>
          </a:xfrm>
          <a:prstGeom prst="rect">
            <a:avLst/>
          </a:prstGeom>
          <a:noFill/>
        </p:spPr>
        <p:txBody>
          <a:bodyPr wrap="square" lIns="91440" tIns="45720" rIns="91440" bIns="45720" anchor="t">
            <a:spAutoFit/>
          </a:bodyPr>
          <a:lstStyle/>
          <a:p>
            <a:pPr algn="ctr" rtl="0"/>
            <a:r>
              <a:rPr lang="en-US" sz="4400" dirty="0"/>
              <a:t> </a:t>
            </a:r>
            <a:r>
              <a:rPr lang="en-US" sz="4400" b="1" i="1" u="none" strike="noStrike" cap="none" dirty="0">
                <a:solidFill>
                  <a:schemeClr val="tx1"/>
                </a:solidFill>
                <a:latin typeface="Times New Roman" panose="02020603050405020304" pitchFamily="18" charset="0"/>
                <a:cs typeface="Times New Roman" panose="02020603050405020304" pitchFamily="18" charset="0"/>
              </a:rPr>
              <a:t>Analyzing Rainfall Patterns Over the Last Decade in a Region </a:t>
            </a:r>
          </a:p>
          <a:p>
            <a:pPr algn="ctr"/>
            <a:endParaRPr lang="en-US" sz="4400" dirty="0"/>
          </a:p>
        </p:txBody>
      </p:sp>
      <p:sp>
        <p:nvSpPr>
          <p:cNvPr id="8" name="object 2">
            <a:extLst>
              <a:ext uri="{FF2B5EF4-FFF2-40B4-BE49-F238E27FC236}">
                <a16:creationId xmlns:a16="http://schemas.microsoft.com/office/drawing/2014/main" id="{9970E4B5-5ADA-E1B7-E8B4-5380DC7379EA}"/>
              </a:ext>
            </a:extLst>
          </p:cNvPr>
          <p:cNvSpPr txBox="1"/>
          <p:nvPr/>
        </p:nvSpPr>
        <p:spPr>
          <a:xfrm>
            <a:off x="1447800" y="5336452"/>
            <a:ext cx="3155950" cy="609782"/>
          </a:xfrm>
          <a:prstGeom prst="rect">
            <a:avLst/>
          </a:prstGeom>
        </p:spPr>
        <p:txBody>
          <a:bodyPr vert="horz" wrap="square" lIns="0" tIns="12065" rIns="0" bIns="0" rtlCol="0">
            <a:spAutoFit/>
          </a:bodyPr>
          <a:lstStyle/>
          <a:p>
            <a:pPr marL="635" algn="ctr">
              <a:lnSpc>
                <a:spcPct val="100000"/>
              </a:lnSpc>
              <a:spcBef>
                <a:spcPts val="95"/>
              </a:spcBef>
            </a:pPr>
            <a:r>
              <a:rPr lang="en-IN" sz="1900" b="1" dirty="0">
                <a:solidFill>
                  <a:srgbClr val="00AFEF"/>
                </a:solidFill>
                <a:latin typeface="Arial"/>
                <a:cs typeface="Arial"/>
              </a:rPr>
              <a:t>GUDI</a:t>
            </a:r>
            <a:r>
              <a:rPr sz="1900" b="1" dirty="0">
                <a:solidFill>
                  <a:srgbClr val="00AFEF"/>
                </a:solidFill>
                <a:latin typeface="Arial"/>
                <a:cs typeface="Arial"/>
              </a:rPr>
              <a:t>ED</a:t>
            </a:r>
            <a:r>
              <a:rPr sz="1900" b="1" spc="-80" dirty="0">
                <a:solidFill>
                  <a:srgbClr val="00AFEF"/>
                </a:solidFill>
                <a:latin typeface="Arial"/>
                <a:cs typeface="Arial"/>
              </a:rPr>
              <a:t> </a:t>
            </a:r>
            <a:r>
              <a:rPr sz="1900" b="1" spc="-25" dirty="0">
                <a:solidFill>
                  <a:srgbClr val="00AFEF"/>
                </a:solidFill>
                <a:latin typeface="Arial"/>
                <a:cs typeface="Arial"/>
              </a:rPr>
              <a:t>BY</a:t>
            </a:r>
            <a:endParaRPr lang="en-IN" sz="1900" b="1" spc="-25" dirty="0">
              <a:solidFill>
                <a:srgbClr val="00AFEF"/>
              </a:solidFill>
              <a:latin typeface="Arial"/>
              <a:cs typeface="Arial"/>
            </a:endParaRPr>
          </a:p>
          <a:p>
            <a:pPr marL="635" algn="ctr">
              <a:lnSpc>
                <a:spcPct val="100000"/>
              </a:lnSpc>
              <a:spcBef>
                <a:spcPts val="95"/>
              </a:spcBef>
            </a:pPr>
            <a:r>
              <a:rPr lang="en-IN" sz="1900" b="1" spc="-25" dirty="0">
                <a:solidFill>
                  <a:srgbClr val="00AFEF"/>
                </a:solidFill>
                <a:latin typeface="Arial"/>
                <a:cs typeface="Arial"/>
              </a:rPr>
              <a:t>MRS.MURUGAVALLI</a:t>
            </a:r>
            <a:endParaRPr lang="en-US" sz="1900" b="1" spc="-25" dirty="0">
              <a:solidFill>
                <a:srgbClr val="00AFEF"/>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rot="5400000">
            <a:off x="11734800" y="1752600"/>
            <a:ext cx="3342004" cy="135293"/>
          </a:xfrm>
          <a:prstGeom prst="rect">
            <a:avLst/>
          </a:prstGeom>
        </p:spPr>
        <p:txBody>
          <a:bodyPr vert="horz" wrap="square" lIns="0" tIns="12065" rIns="0" bIns="0" rtlCol="0">
            <a:spAutoFit/>
          </a:bodyPr>
          <a:lstStyle/>
          <a:p>
            <a:pPr marL="12700">
              <a:lnSpc>
                <a:spcPct val="100000"/>
              </a:lnSpc>
              <a:spcBef>
                <a:spcPts val="95"/>
              </a:spcBef>
            </a:pPr>
            <a:endParaRPr sz="800" dirty="0"/>
          </a:p>
        </p:txBody>
      </p:sp>
      <p:pic>
        <p:nvPicPr>
          <p:cNvPr id="3" name="object 2">
            <a:extLst>
              <a:ext uri="{FF2B5EF4-FFF2-40B4-BE49-F238E27FC236}">
                <a16:creationId xmlns:a16="http://schemas.microsoft.com/office/drawing/2014/main" id="{D53778C0-1159-4211-CA5F-535E768BCB0D}"/>
              </a:ext>
            </a:extLst>
          </p:cNvPr>
          <p:cNvPicPr/>
          <p:nvPr/>
        </p:nvPicPr>
        <p:blipFill>
          <a:blip r:embed="rId2" cstate="print"/>
          <a:stretch>
            <a:fillRect/>
          </a:stretch>
        </p:blipFill>
        <p:spPr>
          <a:xfrm>
            <a:off x="4191000" y="1447800"/>
            <a:ext cx="3696292" cy="35527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8233" rIns="0" bIns="0" rtlCol="0">
            <a:spAutoFit/>
          </a:bodyPr>
          <a:lstStyle/>
          <a:p>
            <a:pPr marL="1304925">
              <a:lnSpc>
                <a:spcPct val="100000"/>
              </a:lnSpc>
              <a:spcBef>
                <a:spcPts val="100"/>
              </a:spcBef>
            </a:pPr>
            <a:r>
              <a:rPr sz="3000" spc="-30" dirty="0">
                <a:solidFill>
                  <a:srgbClr val="000000"/>
                </a:solidFill>
              </a:rPr>
              <a:t>PRESENTATION</a:t>
            </a:r>
            <a:r>
              <a:rPr sz="3000" spc="-140" dirty="0">
                <a:solidFill>
                  <a:srgbClr val="000000"/>
                </a:solidFill>
              </a:rPr>
              <a:t> </a:t>
            </a:r>
            <a:r>
              <a:rPr sz="3000" spc="-10" dirty="0">
                <a:solidFill>
                  <a:srgbClr val="000000"/>
                </a:solidFill>
              </a:rPr>
              <a:t>OVERVIEW</a:t>
            </a:r>
            <a:endParaRPr sz="3000"/>
          </a:p>
        </p:txBody>
      </p:sp>
      <p:sp>
        <p:nvSpPr>
          <p:cNvPr id="3" name="object 3"/>
          <p:cNvSpPr txBox="1"/>
          <p:nvPr/>
        </p:nvSpPr>
        <p:spPr>
          <a:xfrm>
            <a:off x="910844" y="1795652"/>
            <a:ext cx="4998085" cy="3992118"/>
          </a:xfrm>
          <a:prstGeom prst="rect">
            <a:avLst/>
          </a:prstGeom>
        </p:spPr>
        <p:txBody>
          <a:bodyPr vert="horz" wrap="square" lIns="0" tIns="11430" rIns="0" bIns="0" rtlCol="0">
            <a:spAutoFit/>
          </a:bodyPr>
          <a:lstStyle/>
          <a:p>
            <a:pPr marL="356870" indent="-344170">
              <a:lnSpc>
                <a:spcPct val="100000"/>
              </a:lnSpc>
              <a:spcBef>
                <a:spcPts val="90"/>
              </a:spcBef>
              <a:buClr>
                <a:srgbClr val="000000"/>
              </a:buClr>
              <a:buFont typeface="Wingdings"/>
              <a:buChar char=""/>
              <a:tabLst>
                <a:tab pos="356870" algn="l"/>
              </a:tabLst>
            </a:pPr>
            <a:r>
              <a:rPr sz="2200" b="1" dirty="0">
                <a:solidFill>
                  <a:schemeClr val="tx1"/>
                </a:solidFill>
                <a:latin typeface="Times New Roman" pitchFamily="18" charset="0"/>
                <a:cs typeface="Times New Roman" pitchFamily="18" charset="0"/>
              </a:rPr>
              <a:t>Problem</a:t>
            </a:r>
            <a:r>
              <a:rPr sz="2200" b="1" spc="-70" dirty="0">
                <a:solidFill>
                  <a:schemeClr val="tx1"/>
                </a:solidFill>
                <a:latin typeface="Times New Roman" pitchFamily="18" charset="0"/>
                <a:cs typeface="Times New Roman" pitchFamily="18" charset="0"/>
              </a:rPr>
              <a:t> </a:t>
            </a:r>
            <a:r>
              <a:rPr sz="2200" b="1" spc="-10" dirty="0">
                <a:solidFill>
                  <a:schemeClr val="tx1"/>
                </a:solidFill>
                <a:latin typeface="Times New Roman" pitchFamily="18" charset="0"/>
                <a:cs typeface="Times New Roman" pitchFamily="18" charset="0"/>
              </a:rPr>
              <a:t>Identification</a:t>
            </a:r>
            <a:endParaRPr sz="2200" dirty="0">
              <a:solidFill>
                <a:schemeClr val="tx1"/>
              </a:solidFill>
              <a:latin typeface="Times New Roman" pitchFamily="18" charset="0"/>
              <a:cs typeface="Times New Roman" pitchFamily="18" charset="0"/>
            </a:endParaRPr>
          </a:p>
          <a:p>
            <a:pPr>
              <a:lnSpc>
                <a:spcPct val="100000"/>
              </a:lnSpc>
              <a:spcBef>
                <a:spcPts val="409"/>
              </a:spcBef>
              <a:buFont typeface="Wingdings"/>
              <a:buChar char=""/>
            </a:pPr>
            <a:endParaRPr sz="2200" dirty="0">
              <a:solidFill>
                <a:schemeClr val="tx1"/>
              </a:solidFill>
              <a:latin typeface="Times New Roman" pitchFamily="18" charset="0"/>
              <a:cs typeface="Times New Roman" pitchFamily="18" charset="0"/>
            </a:endParaRPr>
          </a:p>
          <a:p>
            <a:pPr marL="356870" indent="-344170">
              <a:lnSpc>
                <a:spcPct val="100000"/>
              </a:lnSpc>
              <a:spcBef>
                <a:spcPts val="5"/>
              </a:spcBef>
              <a:buClr>
                <a:srgbClr val="000000"/>
              </a:buClr>
              <a:buFont typeface="Wingdings"/>
              <a:buChar char=""/>
              <a:tabLst>
                <a:tab pos="356870" algn="l"/>
              </a:tabLst>
            </a:pPr>
            <a:r>
              <a:rPr sz="2200" b="1" spc="-10" dirty="0">
                <a:solidFill>
                  <a:schemeClr val="tx1"/>
                </a:solidFill>
                <a:latin typeface="Times New Roman" pitchFamily="18" charset="0"/>
                <a:cs typeface="Times New Roman" pitchFamily="18" charset="0"/>
              </a:rPr>
              <a:t>Objective</a:t>
            </a:r>
            <a:endParaRPr sz="2200" dirty="0">
              <a:solidFill>
                <a:schemeClr val="tx1"/>
              </a:solidFill>
              <a:latin typeface="Times New Roman" pitchFamily="18" charset="0"/>
              <a:cs typeface="Times New Roman" pitchFamily="18" charset="0"/>
            </a:endParaRPr>
          </a:p>
          <a:p>
            <a:pPr>
              <a:lnSpc>
                <a:spcPct val="100000"/>
              </a:lnSpc>
              <a:spcBef>
                <a:spcPts val="390"/>
              </a:spcBef>
              <a:buFont typeface="Wingdings"/>
              <a:buChar char=""/>
            </a:pPr>
            <a:endParaRPr sz="2200" dirty="0">
              <a:solidFill>
                <a:schemeClr val="tx1"/>
              </a:solidFill>
              <a:latin typeface="Times New Roman" pitchFamily="18" charset="0"/>
              <a:cs typeface="Times New Roman" pitchFamily="18" charset="0"/>
            </a:endParaRPr>
          </a:p>
          <a:p>
            <a:pPr marL="356870" indent="-344170">
              <a:lnSpc>
                <a:spcPct val="100000"/>
              </a:lnSpc>
              <a:buClr>
                <a:srgbClr val="000000"/>
              </a:buClr>
              <a:buFont typeface="Wingdings"/>
              <a:buChar char=""/>
              <a:tabLst>
                <a:tab pos="356870" algn="l"/>
              </a:tabLst>
            </a:pPr>
            <a:r>
              <a:rPr sz="2200" b="1" dirty="0">
                <a:solidFill>
                  <a:schemeClr val="tx1"/>
                </a:solidFill>
                <a:latin typeface="Times New Roman" pitchFamily="18" charset="0"/>
                <a:cs typeface="Times New Roman" pitchFamily="18" charset="0"/>
              </a:rPr>
              <a:t>Proposed</a:t>
            </a:r>
            <a:r>
              <a:rPr sz="2200" b="1" spc="-50" dirty="0">
                <a:solidFill>
                  <a:schemeClr val="tx1"/>
                </a:solidFill>
                <a:latin typeface="Times New Roman" pitchFamily="18" charset="0"/>
                <a:cs typeface="Times New Roman" pitchFamily="18" charset="0"/>
              </a:rPr>
              <a:t> </a:t>
            </a:r>
            <a:r>
              <a:rPr sz="2200" b="1" spc="-10" dirty="0">
                <a:solidFill>
                  <a:schemeClr val="tx1"/>
                </a:solidFill>
                <a:latin typeface="Times New Roman" pitchFamily="18" charset="0"/>
                <a:cs typeface="Times New Roman" pitchFamily="18" charset="0"/>
              </a:rPr>
              <a:t>system</a:t>
            </a:r>
            <a:endParaRPr sz="2200" dirty="0">
              <a:solidFill>
                <a:schemeClr val="tx1"/>
              </a:solidFill>
              <a:latin typeface="Times New Roman" pitchFamily="18" charset="0"/>
              <a:cs typeface="Times New Roman" pitchFamily="18" charset="0"/>
            </a:endParaRPr>
          </a:p>
          <a:p>
            <a:pPr>
              <a:lnSpc>
                <a:spcPct val="100000"/>
              </a:lnSpc>
              <a:spcBef>
                <a:spcPts val="409"/>
              </a:spcBef>
              <a:buFont typeface="Wingdings"/>
              <a:buChar char=""/>
            </a:pPr>
            <a:endParaRPr sz="2200" dirty="0">
              <a:solidFill>
                <a:schemeClr val="tx1"/>
              </a:solidFill>
              <a:latin typeface="Times New Roman" pitchFamily="18" charset="0"/>
              <a:cs typeface="Times New Roman" pitchFamily="18" charset="0"/>
            </a:endParaRPr>
          </a:p>
          <a:p>
            <a:pPr marL="755650" lvl="1" indent="-285750">
              <a:lnSpc>
                <a:spcPct val="100000"/>
              </a:lnSpc>
              <a:spcBef>
                <a:spcPts val="5"/>
              </a:spcBef>
              <a:buClr>
                <a:srgbClr val="000000"/>
              </a:buClr>
              <a:buFont typeface="Wingdings"/>
              <a:buChar char=""/>
              <a:tabLst>
                <a:tab pos="755650" algn="l"/>
              </a:tabLst>
            </a:pPr>
            <a:r>
              <a:rPr sz="2200" b="1" dirty="0">
                <a:solidFill>
                  <a:schemeClr val="tx1"/>
                </a:solidFill>
                <a:latin typeface="Times New Roman" pitchFamily="18" charset="0"/>
                <a:cs typeface="Times New Roman" pitchFamily="18" charset="0"/>
              </a:rPr>
              <a:t>Block</a:t>
            </a:r>
            <a:r>
              <a:rPr sz="2200" b="1" spc="-50" dirty="0">
                <a:solidFill>
                  <a:schemeClr val="tx1"/>
                </a:solidFill>
                <a:latin typeface="Times New Roman" pitchFamily="18" charset="0"/>
                <a:cs typeface="Times New Roman" pitchFamily="18" charset="0"/>
              </a:rPr>
              <a:t> </a:t>
            </a:r>
            <a:r>
              <a:rPr sz="2200" b="1" dirty="0">
                <a:solidFill>
                  <a:schemeClr val="tx1"/>
                </a:solidFill>
                <a:latin typeface="Times New Roman" pitchFamily="18" charset="0"/>
                <a:cs typeface="Times New Roman" pitchFamily="18" charset="0"/>
              </a:rPr>
              <a:t>diagram</a:t>
            </a:r>
            <a:r>
              <a:rPr sz="2200" b="1" spc="-40" dirty="0">
                <a:solidFill>
                  <a:schemeClr val="tx1"/>
                </a:solidFill>
                <a:latin typeface="Times New Roman" pitchFamily="18" charset="0"/>
                <a:cs typeface="Times New Roman" pitchFamily="18" charset="0"/>
              </a:rPr>
              <a:t> </a:t>
            </a:r>
            <a:r>
              <a:rPr sz="2200" b="1" dirty="0">
                <a:solidFill>
                  <a:schemeClr val="tx1"/>
                </a:solidFill>
                <a:latin typeface="Times New Roman" pitchFamily="18" charset="0"/>
                <a:cs typeface="Times New Roman" pitchFamily="18" charset="0"/>
              </a:rPr>
              <a:t>of</a:t>
            </a:r>
            <a:r>
              <a:rPr sz="2200" b="1" spc="-75" dirty="0">
                <a:solidFill>
                  <a:schemeClr val="tx1"/>
                </a:solidFill>
                <a:latin typeface="Times New Roman" pitchFamily="18" charset="0"/>
                <a:cs typeface="Times New Roman" pitchFamily="18" charset="0"/>
              </a:rPr>
              <a:t> </a:t>
            </a:r>
            <a:r>
              <a:rPr sz="2200" b="1" dirty="0">
                <a:solidFill>
                  <a:schemeClr val="tx1"/>
                </a:solidFill>
                <a:latin typeface="Times New Roman" pitchFamily="18" charset="0"/>
                <a:cs typeface="Times New Roman" pitchFamily="18" charset="0"/>
              </a:rPr>
              <a:t>proposed</a:t>
            </a:r>
            <a:r>
              <a:rPr sz="2200" b="1" spc="-15" dirty="0">
                <a:solidFill>
                  <a:schemeClr val="tx1"/>
                </a:solidFill>
                <a:latin typeface="Times New Roman" pitchFamily="18" charset="0"/>
                <a:cs typeface="Times New Roman" pitchFamily="18" charset="0"/>
              </a:rPr>
              <a:t> </a:t>
            </a:r>
            <a:r>
              <a:rPr sz="2200" b="1" spc="-10" dirty="0">
                <a:solidFill>
                  <a:schemeClr val="tx1"/>
                </a:solidFill>
                <a:latin typeface="Times New Roman" pitchFamily="18" charset="0"/>
                <a:cs typeface="Times New Roman" pitchFamily="18" charset="0"/>
              </a:rPr>
              <a:t>system</a:t>
            </a:r>
            <a:endParaRPr sz="2200" dirty="0">
              <a:solidFill>
                <a:schemeClr val="tx1"/>
              </a:solidFill>
              <a:latin typeface="Times New Roman" pitchFamily="18" charset="0"/>
              <a:cs typeface="Times New Roman" pitchFamily="18" charset="0"/>
            </a:endParaRPr>
          </a:p>
          <a:p>
            <a:pPr lvl="1">
              <a:lnSpc>
                <a:spcPct val="100000"/>
              </a:lnSpc>
              <a:spcBef>
                <a:spcPts val="385"/>
              </a:spcBef>
              <a:buFont typeface="Wingdings"/>
              <a:buChar char=""/>
            </a:pPr>
            <a:endParaRPr sz="2200" dirty="0">
              <a:solidFill>
                <a:schemeClr val="tx1"/>
              </a:solidFill>
              <a:latin typeface="Times New Roman" pitchFamily="18" charset="0"/>
              <a:cs typeface="Times New Roman" pitchFamily="18" charset="0"/>
            </a:endParaRPr>
          </a:p>
          <a:p>
            <a:pPr marL="755650" lvl="1" indent="-285750">
              <a:lnSpc>
                <a:spcPct val="100000"/>
              </a:lnSpc>
              <a:spcBef>
                <a:spcPts val="5"/>
              </a:spcBef>
              <a:buClr>
                <a:srgbClr val="000000"/>
              </a:buClr>
              <a:buFont typeface="Wingdings"/>
              <a:buChar char=""/>
              <a:tabLst>
                <a:tab pos="755650" algn="l"/>
              </a:tabLst>
            </a:pPr>
            <a:r>
              <a:rPr lang="en-IN" sz="2200" b="1" dirty="0">
                <a:solidFill>
                  <a:schemeClr val="tx1"/>
                </a:solidFill>
                <a:latin typeface="Times New Roman" pitchFamily="18" charset="0"/>
                <a:cs typeface="Times New Roman" pitchFamily="18" charset="0"/>
              </a:rPr>
              <a:t>machine learning</a:t>
            </a:r>
            <a:r>
              <a:rPr lang="en-IN" sz="2200" b="1" spc="-60" dirty="0">
                <a:solidFill>
                  <a:schemeClr val="tx1"/>
                </a:solidFill>
                <a:latin typeface="Times New Roman" pitchFamily="18" charset="0"/>
                <a:cs typeface="Times New Roman" pitchFamily="18" charset="0"/>
              </a:rPr>
              <a:t> </a:t>
            </a:r>
            <a:r>
              <a:rPr sz="2200" b="1" spc="-20" dirty="0">
                <a:solidFill>
                  <a:schemeClr val="tx1"/>
                </a:solidFill>
                <a:latin typeface="Times New Roman" pitchFamily="18" charset="0"/>
                <a:cs typeface="Times New Roman" pitchFamily="18" charset="0"/>
              </a:rPr>
              <a:t>used</a:t>
            </a:r>
            <a:endParaRPr sz="2200" dirty="0">
              <a:solidFill>
                <a:schemeClr val="tx1"/>
              </a:solidFill>
              <a:latin typeface="Times New Roman" pitchFamily="18" charset="0"/>
              <a:cs typeface="Times New Roman" pitchFamily="18" charset="0"/>
            </a:endParaRPr>
          </a:p>
          <a:p>
            <a:pPr lvl="1">
              <a:lnSpc>
                <a:spcPct val="100000"/>
              </a:lnSpc>
              <a:spcBef>
                <a:spcPts val="415"/>
              </a:spcBef>
              <a:buFont typeface="Wingdings"/>
              <a:buChar char=""/>
            </a:pPr>
            <a:endParaRPr sz="2200" dirty="0">
              <a:solidFill>
                <a:schemeClr val="tx1"/>
              </a:solidFill>
              <a:latin typeface="Times New Roman" pitchFamily="18" charset="0"/>
              <a:cs typeface="Times New Roman" pitchFamily="18" charset="0"/>
            </a:endParaRPr>
          </a:p>
          <a:p>
            <a:pPr marL="755650" lvl="1" indent="-285750">
              <a:lnSpc>
                <a:spcPct val="100000"/>
              </a:lnSpc>
              <a:buClr>
                <a:srgbClr val="000000"/>
              </a:buClr>
              <a:buFont typeface="Wingdings"/>
              <a:buChar char=""/>
              <a:tabLst>
                <a:tab pos="755650" algn="l"/>
              </a:tabLst>
            </a:pPr>
            <a:r>
              <a:rPr sz="2200" b="1" spc="-10" dirty="0">
                <a:solidFill>
                  <a:schemeClr val="tx1"/>
                </a:solidFill>
                <a:latin typeface="Times New Roman" pitchFamily="18" charset="0"/>
                <a:cs typeface="Times New Roman" pitchFamily="18" charset="0"/>
              </a:rPr>
              <a:t>Modules</a:t>
            </a:r>
            <a:endParaRPr sz="2200" dirty="0">
              <a:solidFill>
                <a:schemeClr val="tx1"/>
              </a:solidFill>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0425" rIns="0" bIns="0" rtlCol="0">
            <a:spAutoFit/>
          </a:bodyPr>
          <a:lstStyle/>
          <a:p>
            <a:pPr marL="1034415">
              <a:lnSpc>
                <a:spcPct val="100000"/>
              </a:lnSpc>
              <a:spcBef>
                <a:spcPts val="90"/>
              </a:spcBef>
            </a:pPr>
            <a:r>
              <a:rPr dirty="0"/>
              <a:t>PROBLEM</a:t>
            </a:r>
            <a:r>
              <a:rPr spc="-125" dirty="0"/>
              <a:t> </a:t>
            </a:r>
            <a:r>
              <a:rPr spc="-20" dirty="0"/>
              <a:t>IDENTIFICATION</a:t>
            </a:r>
          </a:p>
        </p:txBody>
      </p:sp>
      <p:pic>
        <p:nvPicPr>
          <p:cNvPr id="7" name="object 7"/>
          <p:cNvPicPr/>
          <p:nvPr/>
        </p:nvPicPr>
        <p:blipFill>
          <a:blip r:embed="rId2" cstate="print"/>
          <a:stretch>
            <a:fillRect/>
          </a:stretch>
        </p:blipFill>
        <p:spPr>
          <a:xfrm>
            <a:off x="841714" y="222888"/>
            <a:ext cx="1057189" cy="1048127"/>
          </a:xfrm>
          <a:prstGeom prst="rect">
            <a:avLst/>
          </a:prstGeom>
        </p:spPr>
      </p:pic>
      <p:pic>
        <p:nvPicPr>
          <p:cNvPr id="8" name="object 8"/>
          <p:cNvPicPr/>
          <p:nvPr/>
        </p:nvPicPr>
        <p:blipFill>
          <a:blip r:embed="rId3" cstate="print"/>
          <a:stretch>
            <a:fillRect/>
          </a:stretch>
        </p:blipFill>
        <p:spPr>
          <a:xfrm>
            <a:off x="10335768" y="259079"/>
            <a:ext cx="1155192" cy="1103376"/>
          </a:xfrm>
          <a:prstGeom prst="rect">
            <a:avLst/>
          </a:prstGeom>
        </p:spPr>
      </p:pic>
      <p:sp>
        <p:nvSpPr>
          <p:cNvPr id="9" name="Rectangle 8"/>
          <p:cNvSpPr/>
          <p:nvPr/>
        </p:nvSpPr>
        <p:spPr>
          <a:xfrm>
            <a:off x="917244" y="1700808"/>
            <a:ext cx="10337856" cy="3046988"/>
          </a:xfrm>
          <a:prstGeom prst="rect">
            <a:avLst/>
          </a:prstGeom>
        </p:spPr>
        <p:txBody>
          <a:bodyPr wrap="square" lIns="91440" tIns="45720" rIns="91440" bIns="45720" anchor="t">
            <a:spAutoFit/>
          </a:bodyPr>
          <a:lstStyle/>
          <a:p>
            <a:r>
              <a:rPr lang="en-US" sz="3200" dirty="0">
                <a:latin typeface="Times New Roman" panose="02020603050405020304" pitchFamily="18" charset="0"/>
                <a:cs typeface="Times New Roman" panose="02020603050405020304" pitchFamily="18" charset="0"/>
              </a:rPr>
              <a:t>Understanding rainfall trends is crucial for effective water resource management, agriculture planning, and disaster preparedness. However, raw rainfall data often spans years and lacks visualization or insights, making it difficult for researchers, meteorologists, and policymakers to analyze patterns, anomalies, or seasonal impacts.</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30199" rIns="0" bIns="0" rtlCol="0">
            <a:spAutoFit/>
          </a:bodyPr>
          <a:lstStyle/>
          <a:p>
            <a:pPr marL="2694940">
              <a:lnSpc>
                <a:spcPct val="100000"/>
              </a:lnSpc>
              <a:spcBef>
                <a:spcPts val="90"/>
              </a:spcBef>
            </a:pPr>
            <a:r>
              <a:rPr spc="-10" dirty="0"/>
              <a:t>OBJECTIVE</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7" name="Rectangle 6"/>
          <p:cNvSpPr/>
          <p:nvPr/>
        </p:nvSpPr>
        <p:spPr>
          <a:xfrm>
            <a:off x="1372567" y="1716519"/>
            <a:ext cx="9429816" cy="4093428"/>
          </a:xfrm>
          <a:prstGeom prst="rect">
            <a:avLst/>
          </a:prstGeom>
        </p:spPr>
        <p:txBody>
          <a:bodyPr wrap="square" lIns="91440" tIns="45720" rIns="91440" bIns="45720" anchor="t">
            <a:spAutoFit/>
          </a:bodyPr>
          <a:lstStyle/>
          <a:p>
            <a:pPr marL="342900" indent="-342900" algn="l">
              <a:buFont typeface="Wingdings" panose="05000000000000000000" pitchFamily="2" charset="2"/>
              <a:buChar char="Ø"/>
            </a:pPr>
            <a:r>
              <a:rPr lang="en-US" sz="2400" dirty="0"/>
              <a:t>Visualize rainfall trends over the last decade.</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400" dirty="0"/>
              <a:t>Analyze seasonal and regional rainfall variations.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400" dirty="0"/>
              <a:t>Identify patterns such as monsoon intensities or dry spells</a:t>
            </a:r>
            <a:r>
              <a:rPr lang="en-US" sz="240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400" dirty="0"/>
              <a:t>Generate descriptive statistics and plots for informed decision-making.</a:t>
            </a:r>
          </a:p>
          <a:p>
            <a:pPr algn="l"/>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sz="2000" b="1"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9" name="Google Shape;89;p12"/>
          <p:cNvPicPr preferRelativeResize="0"/>
          <p:nvPr/>
        </p:nvPicPr>
        <p:blipFill rotWithShape="1">
          <a:blip r:embed="rId3">
            <a:alphaModFix/>
          </a:blip>
          <a:srcRect/>
          <a:stretch/>
        </p:blipFill>
        <p:spPr>
          <a:xfrm>
            <a:off x="841714" y="222888"/>
            <a:ext cx="1057189" cy="1048127"/>
          </a:xfrm>
          <a:prstGeom prst="rect">
            <a:avLst/>
          </a:prstGeom>
          <a:noFill/>
          <a:ln>
            <a:noFill/>
          </a:ln>
        </p:spPr>
      </p:pic>
      <p:sp>
        <p:nvSpPr>
          <p:cNvPr id="90" name="Google Shape;90;p12"/>
          <p:cNvSpPr/>
          <p:nvPr/>
        </p:nvSpPr>
        <p:spPr>
          <a:xfrm>
            <a:off x="10335768" y="259079"/>
            <a:ext cx="1155192" cy="1103376"/>
          </a:xfrm>
          <a:prstGeom prst="rect">
            <a:avLst/>
          </a:prstGeom>
          <a:noFill/>
          <a:ln>
            <a:noFill/>
          </a:ln>
        </p:spPr>
      </p:sp>
      <p:sp>
        <p:nvSpPr>
          <p:cNvPr id="91" name="Google Shape;91;p12"/>
          <p:cNvSpPr/>
          <p:nvPr/>
        </p:nvSpPr>
        <p:spPr>
          <a:xfrm>
            <a:off x="6003631" y="2967335"/>
            <a:ext cx="184800" cy="923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dk1"/>
              </a:solidFill>
              <a:latin typeface="Arial"/>
              <a:ea typeface="Arial"/>
              <a:cs typeface="Arial"/>
              <a:sym typeface="Arial"/>
            </a:endParaRPr>
          </a:p>
        </p:txBody>
      </p:sp>
      <p:sp>
        <p:nvSpPr>
          <p:cNvPr id="92" name="Google Shape;92;p12"/>
          <p:cNvSpPr/>
          <p:nvPr/>
        </p:nvSpPr>
        <p:spPr>
          <a:xfrm>
            <a:off x="4497238" y="2677388"/>
            <a:ext cx="3151440" cy="1744848"/>
          </a:xfrm>
          <a:prstGeom prst="cloud">
            <a:avLst/>
          </a:prstGeom>
          <a:solidFill>
            <a:srgbClr val="FFFFFF"/>
          </a:solidFill>
          <a:ln w="38100" cap="flat" cmpd="sng">
            <a:solidFill>
              <a:srgbClr val="1C4587"/>
            </a:solidFill>
            <a:prstDash val="dash"/>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2"/>
          <p:cNvSpPr/>
          <p:nvPr/>
        </p:nvSpPr>
        <p:spPr>
          <a:xfrm>
            <a:off x="8035625" y="1564350"/>
            <a:ext cx="3056100" cy="1250100"/>
          </a:xfrm>
          <a:prstGeom prst="flowChartProcess">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2"/>
          <p:cNvSpPr/>
          <p:nvPr/>
        </p:nvSpPr>
        <p:spPr>
          <a:xfrm>
            <a:off x="8035625" y="4320250"/>
            <a:ext cx="2782200" cy="12501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2"/>
          <p:cNvSpPr/>
          <p:nvPr/>
        </p:nvSpPr>
        <p:spPr>
          <a:xfrm>
            <a:off x="3633400" y="1155723"/>
            <a:ext cx="3056100" cy="923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2"/>
          <p:cNvSpPr/>
          <p:nvPr/>
        </p:nvSpPr>
        <p:spPr>
          <a:xfrm>
            <a:off x="768427" y="2803975"/>
            <a:ext cx="2782200" cy="1250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2"/>
          <p:cNvSpPr/>
          <p:nvPr/>
        </p:nvSpPr>
        <p:spPr>
          <a:xfrm>
            <a:off x="2947500" y="5020500"/>
            <a:ext cx="3056100" cy="1281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2"/>
          <p:cNvSpPr txBox="1"/>
          <p:nvPr/>
        </p:nvSpPr>
        <p:spPr>
          <a:xfrm>
            <a:off x="768425" y="2894240"/>
            <a:ext cx="2300100" cy="915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chemeClr val="dk1"/>
                </a:solidFill>
                <a:latin typeface="Arial"/>
                <a:ea typeface="Arial"/>
                <a:cs typeface="Arial"/>
                <a:sym typeface="Arial"/>
              </a:rPr>
              <a:t>DATA COLLECTION </a:t>
            </a:r>
            <a:endParaRPr sz="2400" b="1" i="1" u="none" strike="noStrike" cap="none">
              <a:solidFill>
                <a:schemeClr val="dk1"/>
              </a:solidFill>
              <a:latin typeface="Arial"/>
              <a:ea typeface="Arial"/>
              <a:cs typeface="Arial"/>
              <a:sym typeface="Arial"/>
            </a:endParaRPr>
          </a:p>
        </p:txBody>
      </p:sp>
      <p:sp>
        <p:nvSpPr>
          <p:cNvPr id="99" name="Google Shape;99;p12"/>
          <p:cNvSpPr txBox="1"/>
          <p:nvPr/>
        </p:nvSpPr>
        <p:spPr>
          <a:xfrm>
            <a:off x="3633400" y="1163550"/>
            <a:ext cx="3151500" cy="915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chemeClr val="dk1"/>
                </a:solidFill>
                <a:latin typeface="Arial"/>
                <a:ea typeface="Arial"/>
                <a:cs typeface="Arial"/>
                <a:sym typeface="Arial"/>
              </a:rPr>
              <a:t>PREPROCESSING AND CLEANING</a:t>
            </a:r>
            <a:endParaRPr sz="2400" b="1" i="1" u="none" strike="noStrike" cap="none">
              <a:solidFill>
                <a:schemeClr val="dk1"/>
              </a:solidFill>
              <a:latin typeface="Arial"/>
              <a:ea typeface="Arial"/>
              <a:cs typeface="Arial"/>
              <a:sym typeface="Arial"/>
            </a:endParaRPr>
          </a:p>
        </p:txBody>
      </p:sp>
      <p:sp>
        <p:nvSpPr>
          <p:cNvPr id="100" name="Google Shape;100;p12"/>
          <p:cNvSpPr txBox="1"/>
          <p:nvPr/>
        </p:nvSpPr>
        <p:spPr>
          <a:xfrm>
            <a:off x="8035625" y="1731450"/>
            <a:ext cx="3056100" cy="915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chemeClr val="dk1"/>
                </a:solidFill>
                <a:latin typeface="Arial"/>
                <a:ea typeface="Arial"/>
                <a:cs typeface="Arial"/>
                <a:sym typeface="Arial"/>
              </a:rPr>
              <a:t>EXPLORATORY DATA ANALYSIS </a:t>
            </a:r>
            <a:endParaRPr sz="2400" b="1" i="1" u="none" strike="noStrike" cap="none">
              <a:solidFill>
                <a:schemeClr val="dk1"/>
              </a:solidFill>
              <a:latin typeface="Arial"/>
              <a:ea typeface="Arial"/>
              <a:cs typeface="Arial"/>
              <a:sym typeface="Arial"/>
            </a:endParaRPr>
          </a:p>
        </p:txBody>
      </p:sp>
      <p:sp>
        <p:nvSpPr>
          <p:cNvPr id="101" name="Google Shape;101;p12"/>
          <p:cNvSpPr txBox="1"/>
          <p:nvPr/>
        </p:nvSpPr>
        <p:spPr>
          <a:xfrm>
            <a:off x="0" y="2719350"/>
            <a:ext cx="4110300" cy="617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p:txBody>
      </p:sp>
      <p:sp>
        <p:nvSpPr>
          <p:cNvPr id="102" name="Google Shape;102;p12"/>
          <p:cNvSpPr txBox="1"/>
          <p:nvPr/>
        </p:nvSpPr>
        <p:spPr>
          <a:xfrm>
            <a:off x="8172575" y="4487349"/>
            <a:ext cx="2782200" cy="915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chemeClr val="dk1"/>
                </a:solidFill>
                <a:latin typeface="Arial"/>
                <a:ea typeface="Arial"/>
                <a:cs typeface="Arial"/>
                <a:sym typeface="Arial"/>
              </a:rPr>
              <a:t>VISUALIZING USING R</a:t>
            </a:r>
            <a:endParaRPr sz="2400" b="1" i="1" u="none" strike="noStrike" cap="none">
              <a:solidFill>
                <a:schemeClr val="dk1"/>
              </a:solidFill>
              <a:latin typeface="Arial"/>
              <a:ea typeface="Arial"/>
              <a:cs typeface="Arial"/>
              <a:sym typeface="Arial"/>
            </a:endParaRPr>
          </a:p>
        </p:txBody>
      </p:sp>
      <p:sp>
        <p:nvSpPr>
          <p:cNvPr id="103" name="Google Shape;103;p12"/>
          <p:cNvSpPr txBox="1"/>
          <p:nvPr/>
        </p:nvSpPr>
        <p:spPr>
          <a:xfrm>
            <a:off x="2947494" y="5020184"/>
            <a:ext cx="3056100" cy="128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chemeClr val="dk1"/>
                </a:solidFill>
                <a:latin typeface="Arial"/>
                <a:ea typeface="Arial"/>
                <a:cs typeface="Arial"/>
                <a:sym typeface="Arial"/>
              </a:rPr>
              <a:t>INTERPRETATION </a:t>
            </a:r>
            <a:endParaRPr sz="2400" b="1"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1" u="none" strike="noStrike" cap="none">
                <a:solidFill>
                  <a:schemeClr val="dk1"/>
                </a:solidFill>
                <a:latin typeface="Arial"/>
                <a:ea typeface="Arial"/>
                <a:cs typeface="Arial"/>
                <a:sym typeface="Arial"/>
              </a:rPr>
              <a:t> AND FORECASTING. </a:t>
            </a:r>
            <a:endParaRPr sz="2400" b="1" i="1" u="none" strike="noStrike" cap="none">
              <a:solidFill>
                <a:schemeClr val="dk1"/>
              </a:solidFill>
              <a:latin typeface="Arial"/>
              <a:ea typeface="Arial"/>
              <a:cs typeface="Arial"/>
              <a:sym typeface="Arial"/>
            </a:endParaRPr>
          </a:p>
        </p:txBody>
      </p:sp>
      <p:cxnSp>
        <p:nvCxnSpPr>
          <p:cNvPr id="104" name="Google Shape;104;p12"/>
          <p:cNvCxnSpPr/>
          <p:nvPr/>
        </p:nvCxnSpPr>
        <p:spPr>
          <a:xfrm flipH="1">
            <a:off x="4110236" y="4294160"/>
            <a:ext cx="1410600" cy="765300"/>
          </a:xfrm>
          <a:prstGeom prst="straightConnector1">
            <a:avLst/>
          </a:prstGeom>
          <a:noFill/>
          <a:ln w="38100" cap="flat" cmpd="sng">
            <a:solidFill>
              <a:schemeClr val="dk2"/>
            </a:solidFill>
            <a:prstDash val="lgDashDot"/>
            <a:round/>
            <a:headEnd type="none" w="sm" len="sm"/>
            <a:tailEnd type="none" w="sm" len="sm"/>
          </a:ln>
        </p:spPr>
      </p:cxnSp>
      <p:cxnSp>
        <p:nvCxnSpPr>
          <p:cNvPr id="105" name="Google Shape;105;p12"/>
          <p:cNvCxnSpPr/>
          <p:nvPr/>
        </p:nvCxnSpPr>
        <p:spPr>
          <a:xfrm>
            <a:off x="6910465" y="4113094"/>
            <a:ext cx="1262100" cy="1127400"/>
          </a:xfrm>
          <a:prstGeom prst="straightConnector1">
            <a:avLst/>
          </a:prstGeom>
          <a:noFill/>
          <a:ln w="38100" cap="flat" cmpd="sng">
            <a:solidFill>
              <a:schemeClr val="dk2"/>
            </a:solidFill>
            <a:prstDash val="lgDashDot"/>
            <a:round/>
            <a:headEnd type="none" w="sm" len="sm"/>
            <a:tailEnd type="none" w="sm" len="sm"/>
          </a:ln>
        </p:spPr>
      </p:cxnSp>
      <p:cxnSp>
        <p:nvCxnSpPr>
          <p:cNvPr id="106" name="Google Shape;106;p12"/>
          <p:cNvCxnSpPr>
            <a:endCxn id="92" idx="2"/>
          </p:cNvCxnSpPr>
          <p:nvPr/>
        </p:nvCxnSpPr>
        <p:spPr>
          <a:xfrm>
            <a:off x="3506513" y="3447512"/>
            <a:ext cx="1000500" cy="102300"/>
          </a:xfrm>
          <a:prstGeom prst="straightConnector1">
            <a:avLst/>
          </a:prstGeom>
          <a:noFill/>
          <a:ln w="38100" cap="flat" cmpd="sng">
            <a:solidFill>
              <a:schemeClr val="dk2"/>
            </a:solidFill>
            <a:prstDash val="lgDashDot"/>
            <a:round/>
            <a:headEnd type="none" w="sm" len="sm"/>
            <a:tailEnd type="none" w="sm" len="sm"/>
          </a:ln>
        </p:spPr>
      </p:cxnSp>
      <p:cxnSp>
        <p:nvCxnSpPr>
          <p:cNvPr id="107" name="Google Shape;107;p12"/>
          <p:cNvCxnSpPr>
            <a:stCxn id="99" idx="2"/>
            <a:endCxn id="92" idx="3"/>
          </p:cNvCxnSpPr>
          <p:nvPr/>
        </p:nvCxnSpPr>
        <p:spPr>
          <a:xfrm>
            <a:off x="5209150" y="2079450"/>
            <a:ext cx="863700" cy="697800"/>
          </a:xfrm>
          <a:prstGeom prst="straightConnector1">
            <a:avLst/>
          </a:prstGeom>
          <a:noFill/>
          <a:ln w="38100" cap="flat" cmpd="sng">
            <a:solidFill>
              <a:schemeClr val="dk2"/>
            </a:solidFill>
            <a:prstDash val="lgDashDot"/>
            <a:round/>
            <a:headEnd type="none" w="sm" len="sm"/>
            <a:tailEnd type="none" w="sm" len="sm"/>
          </a:ln>
        </p:spPr>
      </p:cxnSp>
      <p:cxnSp>
        <p:nvCxnSpPr>
          <p:cNvPr id="108" name="Google Shape;108;p12"/>
          <p:cNvCxnSpPr>
            <a:endCxn id="93" idx="2"/>
          </p:cNvCxnSpPr>
          <p:nvPr/>
        </p:nvCxnSpPr>
        <p:spPr>
          <a:xfrm rot="10800000" flipH="1">
            <a:off x="7685075" y="2814450"/>
            <a:ext cx="1878600" cy="823800"/>
          </a:xfrm>
          <a:prstGeom prst="straightConnector1">
            <a:avLst/>
          </a:prstGeom>
          <a:noFill/>
          <a:ln w="38100" cap="flat" cmpd="sng">
            <a:solidFill>
              <a:schemeClr val="dk2"/>
            </a:solidFill>
            <a:prstDash val="lgDashDot"/>
            <a:round/>
            <a:headEnd type="none" w="sm" len="sm"/>
            <a:tailEnd type="none" w="sm" len="sm"/>
          </a:ln>
        </p:spPr>
      </p:cxnSp>
      <p:sp>
        <p:nvSpPr>
          <p:cNvPr id="109" name="Google Shape;109;p12"/>
          <p:cNvSpPr txBox="1"/>
          <p:nvPr/>
        </p:nvSpPr>
        <p:spPr>
          <a:xfrm>
            <a:off x="4881200" y="2885450"/>
            <a:ext cx="2429700" cy="1300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1" u="none" strike="noStrike" cap="none" dirty="0">
                <a:solidFill>
                  <a:srgbClr val="5B0F00"/>
                </a:solidFill>
                <a:latin typeface="Arial"/>
                <a:ea typeface="Arial"/>
                <a:cs typeface="Arial"/>
                <a:sym typeface="Arial"/>
              </a:rPr>
              <a:t>Analyzing Rainfall Patterns Over the Last Decade in a Region</a:t>
            </a:r>
            <a:endParaRPr sz="1800" b="1" i="1" u="none" strike="noStrike" cap="none" dirty="0">
              <a:solidFill>
                <a:srgbClr val="5B0F00"/>
              </a:solidFill>
              <a:latin typeface="Arial"/>
              <a:ea typeface="Arial"/>
              <a:cs typeface="Arial"/>
              <a:sym typeface="Arial"/>
            </a:endParaRPr>
          </a:p>
        </p:txBody>
      </p:sp>
      <p:sp>
        <p:nvSpPr>
          <p:cNvPr id="4" name="object 2">
            <a:extLst>
              <a:ext uri="{FF2B5EF4-FFF2-40B4-BE49-F238E27FC236}">
                <a16:creationId xmlns:a16="http://schemas.microsoft.com/office/drawing/2014/main" id="{2E8B40A2-09EC-C2A6-6CE2-1358EE982F22}"/>
              </a:ext>
            </a:extLst>
          </p:cNvPr>
          <p:cNvSpPr txBox="1">
            <a:spLocks noGrp="1"/>
          </p:cNvSpPr>
          <p:nvPr>
            <p:ph type="title"/>
          </p:nvPr>
        </p:nvSpPr>
        <p:spPr>
          <a:xfrm>
            <a:off x="2273998" y="125928"/>
            <a:ext cx="7686675" cy="1081088"/>
          </a:xfrm>
          <a:prstGeom prst="rect">
            <a:avLst/>
          </a:prstGeom>
        </p:spPr>
        <p:txBody>
          <a:bodyPr vert="horz" wrap="square" lIns="0" tIns="68580" rIns="0" bIns="0" rtlCol="0">
            <a:spAutoFit/>
          </a:bodyPr>
          <a:lstStyle/>
          <a:p>
            <a:pPr algn="ctr">
              <a:lnSpc>
                <a:spcPct val="100000"/>
              </a:lnSpc>
              <a:spcBef>
                <a:spcPts val="540"/>
              </a:spcBef>
            </a:pPr>
            <a:r>
              <a:rPr dirty="0">
                <a:solidFill>
                  <a:srgbClr val="0000FF"/>
                </a:solidFill>
              </a:rPr>
              <a:t>PROPOSED</a:t>
            </a:r>
            <a:r>
              <a:rPr spc="-140" dirty="0">
                <a:solidFill>
                  <a:srgbClr val="0000FF"/>
                </a:solidFill>
              </a:rPr>
              <a:t> </a:t>
            </a:r>
            <a:r>
              <a:rPr spc="-10" dirty="0">
                <a:solidFill>
                  <a:srgbClr val="0000FF"/>
                </a:solidFill>
              </a:rPr>
              <a:t>SYSTEM</a:t>
            </a:r>
          </a:p>
          <a:p>
            <a:pPr marL="113664" algn="ctr">
              <a:lnSpc>
                <a:spcPct val="100000"/>
              </a:lnSpc>
              <a:spcBef>
                <a:spcPts val="400"/>
              </a:spcBef>
              <a:tabLst>
                <a:tab pos="1675764" algn="l"/>
              </a:tabLst>
            </a:pPr>
            <a:r>
              <a:rPr sz="2800" spc="-10" dirty="0">
                <a:solidFill>
                  <a:srgbClr val="FF0000"/>
                </a:solidFill>
              </a:rPr>
              <a:t>BLOCK</a:t>
            </a:r>
            <a:r>
              <a:rPr sz="2800" dirty="0">
                <a:solidFill>
                  <a:srgbClr val="FF0000"/>
                </a:solidFill>
              </a:rPr>
              <a:t>	</a:t>
            </a:r>
            <a:r>
              <a:rPr sz="2800" spc="-10" dirty="0">
                <a:solidFill>
                  <a:srgbClr val="FF0000"/>
                </a:solidFill>
              </a:rPr>
              <a:t>DIAGRAM</a:t>
            </a: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6876204-EEDA-A67A-7D45-D02E37793FE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4C0F679-803B-268B-AA7D-BDFB0B05E1CB}"/>
              </a:ext>
            </a:extLst>
          </p:cNvPr>
          <p:cNvSpPr txBox="1">
            <a:spLocks noGrp="1"/>
          </p:cNvSpPr>
          <p:nvPr>
            <p:ph type="title"/>
          </p:nvPr>
        </p:nvSpPr>
        <p:spPr>
          <a:xfrm>
            <a:off x="3925315" y="271309"/>
            <a:ext cx="4110354" cy="1047750"/>
          </a:xfrm>
          <a:prstGeom prst="rect">
            <a:avLst/>
          </a:prstGeom>
        </p:spPr>
        <p:txBody>
          <a:bodyPr vert="horz" wrap="square" lIns="0" tIns="68580" rIns="0" bIns="0" rtlCol="0">
            <a:spAutoFit/>
          </a:bodyPr>
          <a:lstStyle/>
          <a:p>
            <a:pPr algn="ctr">
              <a:lnSpc>
                <a:spcPct val="100000"/>
              </a:lnSpc>
              <a:spcBef>
                <a:spcPts val="540"/>
              </a:spcBef>
            </a:pPr>
            <a:r>
              <a:rPr lang="en-IN" sz="3200" b="1" dirty="0">
                <a:solidFill>
                  <a:srgbClr val="FF0000"/>
                </a:solidFill>
                <a:latin typeface="Arial"/>
                <a:cs typeface="Arial"/>
              </a:rPr>
              <a:t>R DATA STRUCTURES USED</a:t>
            </a:r>
            <a:endParaRPr sz="2800" dirty="0"/>
          </a:p>
        </p:txBody>
      </p:sp>
      <p:pic>
        <p:nvPicPr>
          <p:cNvPr id="3" name="object 3">
            <a:extLst>
              <a:ext uri="{FF2B5EF4-FFF2-40B4-BE49-F238E27FC236}">
                <a16:creationId xmlns:a16="http://schemas.microsoft.com/office/drawing/2014/main" id="{FF5D6BFB-06D3-71C6-8F13-B44817587E7E}"/>
              </a:ext>
            </a:extLst>
          </p:cNvPr>
          <p:cNvPicPr/>
          <p:nvPr/>
        </p:nvPicPr>
        <p:blipFill>
          <a:blip r:embed="rId2" cstate="print"/>
          <a:stretch>
            <a:fillRect/>
          </a:stretch>
        </p:blipFill>
        <p:spPr>
          <a:xfrm>
            <a:off x="841714" y="222888"/>
            <a:ext cx="1057189" cy="1048127"/>
          </a:xfrm>
          <a:prstGeom prst="rect">
            <a:avLst/>
          </a:prstGeom>
        </p:spPr>
      </p:pic>
      <p:pic>
        <p:nvPicPr>
          <p:cNvPr id="4" name="object 4">
            <a:extLst>
              <a:ext uri="{FF2B5EF4-FFF2-40B4-BE49-F238E27FC236}">
                <a16:creationId xmlns:a16="http://schemas.microsoft.com/office/drawing/2014/main" id="{3854B44A-3F2F-D121-1C4F-FD068A911D62}"/>
              </a:ext>
            </a:extLst>
          </p:cNvPr>
          <p:cNvPicPr/>
          <p:nvPr/>
        </p:nvPicPr>
        <p:blipFill>
          <a:blip r:embed="rId3" cstate="print"/>
          <a:stretch>
            <a:fillRect/>
          </a:stretch>
        </p:blipFill>
        <p:spPr>
          <a:xfrm>
            <a:off x="10335768" y="259079"/>
            <a:ext cx="1155192" cy="1103376"/>
          </a:xfrm>
          <a:prstGeom prst="rect">
            <a:avLst/>
          </a:prstGeom>
        </p:spPr>
      </p:pic>
      <p:sp>
        <p:nvSpPr>
          <p:cNvPr id="5" name="Rectangle 4">
            <a:extLst>
              <a:ext uri="{FF2B5EF4-FFF2-40B4-BE49-F238E27FC236}">
                <a16:creationId xmlns:a16="http://schemas.microsoft.com/office/drawing/2014/main" id="{A41F88E4-2D58-01B7-2F37-5558B461A2A8}"/>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546B2788-18DB-8001-08AA-15A89D826727}"/>
              </a:ext>
            </a:extLst>
          </p:cNvPr>
          <p:cNvSpPr txBox="1"/>
          <p:nvPr/>
        </p:nvSpPr>
        <p:spPr>
          <a:xfrm>
            <a:off x="1415480" y="1916832"/>
            <a:ext cx="9433048" cy="372409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err="1"/>
              <a:t>data.frame</a:t>
            </a:r>
            <a:r>
              <a:rPr lang="en-US" sz="2000" b="1" dirty="0"/>
              <a:t> / </a:t>
            </a:r>
            <a:r>
              <a:rPr lang="en-US" sz="2000" b="1" dirty="0" err="1"/>
              <a:t>tibble</a:t>
            </a:r>
            <a:r>
              <a:rPr lang="en-US" sz="2000" dirty="0"/>
              <a:t> – To store and process rainfall data.</a:t>
            </a: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t>vector</a:t>
            </a:r>
            <a:r>
              <a:rPr lang="en-US" sz="2000" dirty="0"/>
              <a:t> – For calculations like mean, IQR, etc.</a:t>
            </a: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t>factor</a:t>
            </a:r>
            <a:r>
              <a:rPr lang="en-US" sz="2000" dirty="0"/>
              <a:t> – To categorize regions or months.</a:t>
            </a: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t>Date</a:t>
            </a:r>
            <a:r>
              <a:rPr lang="en-US" sz="2000" dirty="0"/>
              <a:t> – For date-based filtering and plots.</a:t>
            </a: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t>list</a:t>
            </a:r>
            <a:r>
              <a:rPr lang="en-US" sz="2000" dirty="0"/>
              <a:t> – To handle grouped outputs or return values.</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180860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6BCC3BD-6F8D-E760-391A-EAD39BE98E1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EEE1688-CAB6-60E7-A758-A12F7FF3C507}"/>
              </a:ext>
            </a:extLst>
          </p:cNvPr>
          <p:cNvSpPr txBox="1">
            <a:spLocks noGrp="1"/>
          </p:cNvSpPr>
          <p:nvPr>
            <p:ph type="title"/>
          </p:nvPr>
        </p:nvSpPr>
        <p:spPr>
          <a:xfrm>
            <a:off x="3547195" y="223494"/>
            <a:ext cx="7685532" cy="1009712"/>
          </a:xfrm>
          <a:prstGeom prst="rect">
            <a:avLst/>
          </a:prstGeom>
        </p:spPr>
        <p:txBody>
          <a:bodyPr vert="horz" wrap="square" lIns="0" tIns="512267" rIns="0" bIns="0" rtlCol="0" anchor="t">
            <a:spAutoFit/>
          </a:bodyPr>
          <a:lstStyle/>
          <a:p>
            <a:pPr marL="12700">
              <a:spcBef>
                <a:spcPts val="95"/>
              </a:spcBef>
            </a:pPr>
            <a:r>
              <a:rPr lang="en-US" spc="-10" dirty="0"/>
              <a:t>LIST OF MODULES</a:t>
            </a:r>
          </a:p>
        </p:txBody>
      </p:sp>
      <p:pic>
        <p:nvPicPr>
          <p:cNvPr id="4" name="object 4">
            <a:extLst>
              <a:ext uri="{FF2B5EF4-FFF2-40B4-BE49-F238E27FC236}">
                <a16:creationId xmlns:a16="http://schemas.microsoft.com/office/drawing/2014/main" id="{B4102005-E0D5-FEEF-1423-8E4135CF1043}"/>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99C5A1D0-8D6E-0D79-ABE2-A75C29B5FB70}"/>
              </a:ext>
            </a:extLst>
          </p:cNvPr>
          <p:cNvPicPr/>
          <p:nvPr/>
        </p:nvPicPr>
        <p:blipFill>
          <a:blip r:embed="rId3" cstate="print"/>
          <a:stretch>
            <a:fillRect/>
          </a:stretch>
        </p:blipFill>
        <p:spPr>
          <a:xfrm>
            <a:off x="10335768" y="259079"/>
            <a:ext cx="1155192" cy="1103376"/>
          </a:xfrm>
          <a:prstGeom prst="rect">
            <a:avLst/>
          </a:prstGeom>
        </p:spPr>
      </p:pic>
      <p:sp>
        <p:nvSpPr>
          <p:cNvPr id="6" name="TextBox 5">
            <a:extLst>
              <a:ext uri="{FF2B5EF4-FFF2-40B4-BE49-F238E27FC236}">
                <a16:creationId xmlns:a16="http://schemas.microsoft.com/office/drawing/2014/main" id="{D855723A-D201-6BE7-3088-51ED9E6280A7}"/>
              </a:ext>
            </a:extLst>
          </p:cNvPr>
          <p:cNvSpPr txBox="1"/>
          <p:nvPr/>
        </p:nvSpPr>
        <p:spPr>
          <a:xfrm>
            <a:off x="1398142" y="1844824"/>
            <a:ext cx="907472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Font typeface="Wingdings" panose="05000000000000000000" pitchFamily="2" charset="2"/>
              <a:buChar char="Ø"/>
            </a:pPr>
            <a:r>
              <a:rPr lang="en-IN" sz="2400" dirty="0"/>
              <a:t>Data Input Module</a:t>
            </a:r>
          </a:p>
          <a:p>
            <a:pPr marL="457200" indent="-457200" algn="l">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400" dirty="0"/>
              <a:t>Filter Module</a:t>
            </a:r>
            <a:endParaRPr lang="en-IN" sz="24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400" dirty="0"/>
              <a:t>Statistics &amp; Summary Module</a:t>
            </a:r>
            <a:endParaRPr lang="en-IN" sz="24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400" dirty="0"/>
              <a:t>Visualization Module</a:t>
            </a:r>
            <a:endParaRPr lang="en-IN" sz="24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400" dirty="0"/>
              <a:t>Anomaly Detection Module</a:t>
            </a:r>
            <a:endParaRPr lang="en-IN" sz="24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400" dirty="0"/>
              <a:t>Shiny UI Module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95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624" y="182883"/>
            <a:ext cx="7685532" cy="1009712"/>
          </a:xfrm>
          <a:prstGeom prst="rect">
            <a:avLst/>
          </a:prstGeom>
        </p:spPr>
        <p:txBody>
          <a:bodyPr vert="horz" wrap="square" lIns="0" tIns="512267" rIns="0" bIns="0" rtlCol="0" anchor="t">
            <a:spAutoFit/>
          </a:bodyPr>
          <a:lstStyle/>
          <a:p>
            <a:pPr marL="12700">
              <a:spcBef>
                <a:spcPts val="95"/>
              </a:spcBef>
            </a:pPr>
            <a:r>
              <a:rPr lang="en-IN" spc="-50" dirty="0"/>
              <a:t>MODULES </a:t>
            </a:r>
            <a:r>
              <a:rPr lang="en-IN" dirty="0"/>
              <a:t>OF</a:t>
            </a:r>
            <a:r>
              <a:rPr lang="en-IN" spc="-150" dirty="0"/>
              <a:t> </a:t>
            </a:r>
            <a:r>
              <a:rPr lang="en-IN" dirty="0"/>
              <a:t>PROPOSED</a:t>
            </a:r>
            <a:r>
              <a:rPr lang="en-IN" spc="-125" dirty="0"/>
              <a:t> </a:t>
            </a:r>
            <a:r>
              <a:rPr lang="en-IN" spc="-10" dirty="0"/>
              <a:t>SYSTEM</a:t>
            </a:r>
            <a:endParaRPr lang="en-US" spc="-10" dirty="0"/>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7" name="Rectangle 2">
            <a:extLst>
              <a:ext uri="{FF2B5EF4-FFF2-40B4-BE49-F238E27FC236}">
                <a16:creationId xmlns:a16="http://schemas.microsoft.com/office/drawing/2014/main" id="{C7ED46DE-43CE-7E86-8C74-66233291FF51}"/>
              </a:ext>
            </a:extLst>
          </p:cNvPr>
          <p:cNvSpPr>
            <a:spLocks noChangeArrowheads="1"/>
          </p:cNvSpPr>
          <p:nvPr/>
        </p:nvSpPr>
        <p:spPr bwMode="auto">
          <a:xfrm>
            <a:off x="1703512" y="2060848"/>
            <a:ext cx="926728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Data Input Module</a:t>
            </a:r>
            <a:r>
              <a:rPr lang="en-US" sz="2000" dirty="0"/>
              <a:t> – Upload and read rainfall CSV file.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Filter Module</a:t>
            </a:r>
            <a:r>
              <a:rPr lang="en-US" sz="2000" dirty="0"/>
              <a:t> – Filter data by date range and region.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Statistics &amp; Summary Module</a:t>
            </a:r>
            <a:r>
              <a:rPr lang="en-US" sz="2000" dirty="0"/>
              <a:t> – Show mean, max, min, and summary stats.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Visualization Module</a:t>
            </a:r>
            <a:r>
              <a:rPr lang="en-US" sz="2000" dirty="0"/>
              <a:t> – Display time-series plots and seasonal trends.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Anomaly Detection Module</a:t>
            </a:r>
            <a:r>
              <a:rPr lang="en-US" sz="2000" dirty="0"/>
              <a:t>  – Highlight extreme rainfall events.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0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Shiny UI Module</a:t>
            </a:r>
            <a:r>
              <a:rPr lang="en-US" sz="2000" dirty="0"/>
              <a:t> – Interactive user interface with tabs and controls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675945B2-C397-FCA1-D5D9-6FF65EACDC3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D102E4B-EDD0-D4C9-0E2D-4B77E43D38A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6B4BB05-B02B-85B2-F53A-900832AAA692}"/>
              </a:ext>
            </a:extLst>
          </p:cNvPr>
          <p:cNvSpPr txBox="1">
            <a:spLocks noGrp="1"/>
          </p:cNvSpPr>
          <p:nvPr>
            <p:ph type="title"/>
          </p:nvPr>
        </p:nvSpPr>
        <p:spPr>
          <a:xfrm>
            <a:off x="2253233" y="237871"/>
            <a:ext cx="7685532" cy="1502155"/>
          </a:xfrm>
          <a:prstGeom prst="rect">
            <a:avLst/>
          </a:prstGeom>
        </p:spPr>
        <p:txBody>
          <a:bodyPr vert="horz" wrap="square" lIns="0" tIns="512267" rIns="0" bIns="0" rtlCol="0">
            <a:spAutoFit/>
          </a:bodyPr>
          <a:lstStyle/>
          <a:p>
            <a:pPr marL="12700" algn="ctr">
              <a:lnSpc>
                <a:spcPct val="100000"/>
              </a:lnSpc>
              <a:spcBef>
                <a:spcPts val="95"/>
              </a:spcBef>
            </a:pPr>
            <a:r>
              <a:rPr lang="en-US" spc="-50" dirty="0"/>
              <a:t>CONCLUSION  AND ADVANTAGES </a:t>
            </a:r>
            <a:r>
              <a:rPr lang="en-US" dirty="0"/>
              <a:t>OF</a:t>
            </a:r>
            <a:r>
              <a:rPr lang="en-US" spc="-150" dirty="0"/>
              <a:t> </a:t>
            </a:r>
            <a:r>
              <a:rPr lang="en-US" dirty="0"/>
              <a:t>PROPOSED</a:t>
            </a:r>
            <a:r>
              <a:rPr lang="en-US" spc="-125" dirty="0"/>
              <a:t> </a:t>
            </a:r>
            <a:r>
              <a:rPr lang="en-US" spc="-10" dirty="0"/>
              <a:t>SYSTEM</a:t>
            </a:r>
            <a:endParaRPr spc="-10" dirty="0"/>
          </a:p>
        </p:txBody>
      </p:sp>
      <p:sp>
        <p:nvSpPr>
          <p:cNvPr id="3" name="object 3">
            <a:extLst>
              <a:ext uri="{FF2B5EF4-FFF2-40B4-BE49-F238E27FC236}">
                <a16:creationId xmlns:a16="http://schemas.microsoft.com/office/drawing/2014/main" id="{B2760B7E-48D2-4FFA-FB85-33981DF677F3}"/>
              </a:ext>
            </a:extLst>
          </p:cNvPr>
          <p:cNvSpPr txBox="1"/>
          <p:nvPr/>
        </p:nvSpPr>
        <p:spPr>
          <a:xfrm>
            <a:off x="841714" y="1700808"/>
            <a:ext cx="10389870" cy="2078902"/>
          </a:xfrm>
          <a:prstGeom prst="rect">
            <a:avLst/>
          </a:prstGeom>
        </p:spPr>
        <p:txBody>
          <a:bodyPr vert="horz" wrap="square" lIns="0" tIns="80645" rIns="0" bIns="0" rtlCol="0" anchor="t">
            <a:spAutoFit/>
          </a:bodyPr>
          <a:lstStyle/>
          <a:p>
            <a:pPr algn="l"/>
            <a:endParaRPr lang="en-US" dirty="0">
              <a:latin typeface="Times New Roman" panose="02020603050405020304" pitchFamily="18" charset="0"/>
              <a:cs typeface="Times New Roman" panose="02020603050405020304" pitchFamily="18" charset="0"/>
            </a:endParaRPr>
          </a:p>
          <a:p>
            <a:pPr algn="l"/>
            <a:endParaRPr lang="en-US" dirty="0">
              <a:solidFill>
                <a:srgbClr val="000000"/>
              </a:solidFill>
            </a:endParaRPr>
          </a:p>
          <a:p>
            <a:pPr algn="l"/>
            <a:endParaRPr lang="en-US" sz="2400" b="1" dirty="0"/>
          </a:p>
          <a:p>
            <a:pPr algn="l"/>
            <a:endParaRPr lang="en-US" sz="2400" dirty="0"/>
          </a:p>
          <a:p>
            <a:pPr marL="457200" indent="-457200">
              <a:buAutoNum type="arabicPeriod"/>
              <a:tabLst>
                <a:tab pos="241300" algn="l"/>
                <a:tab pos="247015" algn="l"/>
              </a:tabLst>
            </a:pPr>
            <a:endParaRPr lang="en-US" sz="2000" dirty="0">
              <a:latin typeface="Times New Roman"/>
              <a:cs typeface="Times New Roman"/>
            </a:endParaRPr>
          </a:p>
          <a:p>
            <a:pPr marL="241300" marR="36830" indent="-229235">
              <a:lnSpc>
                <a:spcPct val="80000"/>
              </a:lnSpc>
              <a:spcBef>
                <a:spcPts val="635"/>
              </a:spcBef>
              <a:buSzPct val="95454"/>
              <a:buAutoNum type="arabicPeriod"/>
              <a:tabLst>
                <a:tab pos="241300" algn="l"/>
                <a:tab pos="247015" algn="l"/>
              </a:tabLst>
            </a:pPr>
            <a:endParaRPr lang="en-US" sz="2600" dirty="0">
              <a:latin typeface="Arial MT"/>
              <a:cs typeface="Arial MT"/>
            </a:endParaRPr>
          </a:p>
        </p:txBody>
      </p:sp>
      <p:pic>
        <p:nvPicPr>
          <p:cNvPr id="4" name="object 4">
            <a:extLst>
              <a:ext uri="{FF2B5EF4-FFF2-40B4-BE49-F238E27FC236}">
                <a16:creationId xmlns:a16="http://schemas.microsoft.com/office/drawing/2014/main" id="{A156C597-E413-5EEC-0535-790B341ADFEF}"/>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D9891039-B13A-FB82-21B9-21EFEDA3F289}"/>
              </a:ext>
            </a:extLst>
          </p:cNvPr>
          <p:cNvPicPr/>
          <p:nvPr/>
        </p:nvPicPr>
        <p:blipFill>
          <a:blip r:embed="rId3" cstate="print"/>
          <a:stretch>
            <a:fillRect/>
          </a:stretch>
        </p:blipFill>
        <p:spPr>
          <a:xfrm>
            <a:off x="10335768" y="259079"/>
            <a:ext cx="1155192" cy="1103376"/>
          </a:xfrm>
          <a:prstGeom prst="rect">
            <a:avLst/>
          </a:prstGeom>
        </p:spPr>
      </p:pic>
      <p:sp>
        <p:nvSpPr>
          <p:cNvPr id="6" name="TextBox 5">
            <a:extLst>
              <a:ext uri="{FF2B5EF4-FFF2-40B4-BE49-F238E27FC236}">
                <a16:creationId xmlns:a16="http://schemas.microsoft.com/office/drawing/2014/main" id="{8B9A0FBB-3D06-743C-7677-27A93285C5EA}"/>
              </a:ext>
            </a:extLst>
          </p:cNvPr>
          <p:cNvSpPr txBox="1"/>
          <p:nvPr/>
        </p:nvSpPr>
        <p:spPr>
          <a:xfrm>
            <a:off x="1104101" y="2040571"/>
            <a:ext cx="9865096" cy="4154984"/>
          </a:xfrm>
          <a:prstGeom prst="rect">
            <a:avLst/>
          </a:prstGeom>
          <a:noFill/>
        </p:spPr>
        <p:txBody>
          <a:bodyPr wrap="square" rtlCol="0">
            <a:spAutoFit/>
          </a:bodyPr>
          <a:lstStyle/>
          <a:p>
            <a:pPr>
              <a:buNone/>
            </a:pPr>
            <a:r>
              <a:rPr lang="en-US" sz="2400" b="1"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400" dirty="0"/>
              <a:t>The Rainfall Pattern Analysis Shiny App offers a simple and interactive way to explore rainfall trends over the past decade. It helps users filter data, view statistics, and visualize patterns, making it useful for climate analysis and decision-making in weather-dependent fields.</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Ø"/>
            </a:pPr>
            <a:r>
              <a:rPr lang="en-IN" sz="2400" dirty="0"/>
              <a:t>Interactive Analysis</a:t>
            </a:r>
          </a:p>
          <a:p>
            <a:pPr marL="342900" indent="-342900">
              <a:buFont typeface="Wingdings" panose="05000000000000000000" pitchFamily="2" charset="2"/>
              <a:buChar char="Ø"/>
            </a:pPr>
            <a:r>
              <a:rPr lang="en-IN" sz="2400" dirty="0"/>
              <a:t>Clear Visualizations</a:t>
            </a:r>
          </a:p>
          <a:p>
            <a:pPr marL="342900" indent="-342900">
              <a:buFont typeface="Wingdings" panose="05000000000000000000" pitchFamily="2" charset="2"/>
              <a:buChar char="Ø"/>
            </a:pPr>
            <a:r>
              <a:rPr lang="en-IN" sz="2400" dirty="0"/>
              <a:t>Custom Data Support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503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565</TotalTime>
  <Words>380</Words>
  <Application>Microsoft Office PowerPoint</Application>
  <PresentationFormat>Widescreen</PresentationFormat>
  <Paragraphs>84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MT</vt:lpstr>
      <vt:lpstr>Calibri</vt:lpstr>
      <vt:lpstr>Times New Roman</vt:lpstr>
      <vt:lpstr>Wingdings</vt:lpstr>
      <vt:lpstr>Office Theme</vt:lpstr>
      <vt:lpstr>K.RAMAKRISHNAN COLLEGE OF TECHNOLOGY (AUTONOMOUS), TRICHY</vt:lpstr>
      <vt:lpstr>PRESENTATION OVERVIEW</vt:lpstr>
      <vt:lpstr>PROBLEM IDENTIFICATION</vt:lpstr>
      <vt:lpstr>OBJECTIVE</vt:lpstr>
      <vt:lpstr>PROPOSED SYSTEM BLOCK DIAGRAM</vt:lpstr>
      <vt:lpstr>R DATA STRUCTURES USED</vt:lpstr>
      <vt:lpstr>LIST OF MODULES</vt:lpstr>
      <vt:lpstr>MODULES OF PROPOSED SYSTEM</vt:lpstr>
      <vt:lpstr>CONCLUSION  AND ADVANTAGES OF PROPOSED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AJMAL AHAMED</dc:creator>
  <cp:lastModifiedBy>SUDHAKARAN M</cp:lastModifiedBy>
  <cp:revision>223</cp:revision>
  <dcterms:created xsi:type="dcterms:W3CDTF">2024-06-16T11:32:42Z</dcterms:created>
  <dcterms:modified xsi:type="dcterms:W3CDTF">2025-05-28T04:49:38Z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2024-06-16T00:00:00Z</vt:filetime>
  </property>
  <property fmtid="{D5CDD505-2E9C-101B-9397-08002B2CF9AE}" pid="3" name="Producer">
    <vt:lpwstr>iLovePDF</vt:lpwstr>
  </property>
</Properties>
</file>