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61" r:id="rId3"/>
    <p:sldId id="262" r:id="rId4"/>
    <p:sldId id="257" r:id="rId5"/>
    <p:sldId id="259" r:id="rId6"/>
    <p:sldId id="264" r:id="rId7"/>
    <p:sldId id="258" r:id="rId8"/>
    <p:sldId id="266" r:id="rId9"/>
    <p:sldId id="267" r:id="rId10"/>
    <p:sldId id="265" r:id="rId11"/>
    <p:sldId id="260" r:id="rId12"/>
    <p:sldId id="268" r:id="rId13"/>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13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F2F355-1D38-D6CF-A16C-DEA65F514F36}"/>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a:extLst>
              <a:ext uri="{FF2B5EF4-FFF2-40B4-BE49-F238E27FC236}">
                <a16:creationId xmlns:a16="http://schemas.microsoft.com/office/drawing/2014/main" id="{B197A19B-A199-F3FD-5A1D-3BB32E7A2B40}"/>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FB9430FC-3EFB-4F5C-ABF3-1292368A49FB}" type="datetimeFigureOut">
              <a:rPr lang="en-GB" smtClean="0"/>
              <a:t>21/06/2024</a:t>
            </a:fld>
            <a:endParaRPr lang="en-GB"/>
          </a:p>
        </p:txBody>
      </p:sp>
      <p:sp>
        <p:nvSpPr>
          <p:cNvPr id="4" name="Footer Placeholder 3">
            <a:extLst>
              <a:ext uri="{FF2B5EF4-FFF2-40B4-BE49-F238E27FC236}">
                <a16:creationId xmlns:a16="http://schemas.microsoft.com/office/drawing/2014/main" id="{180F5A23-7E93-9FE1-206B-6524B1C28758}"/>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03976FE5-AB8C-CEC0-A74C-D9E2C14002B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D72ABC5C-5560-41A7-9B70-9D33975DBA0C}" type="slidenum">
              <a:rPr lang="en-GB" smtClean="0"/>
              <a:t>‹#›</a:t>
            </a:fld>
            <a:endParaRPr lang="en-GB"/>
          </a:p>
        </p:txBody>
      </p:sp>
    </p:spTree>
    <p:extLst>
      <p:ext uri="{BB962C8B-B14F-4D97-AF65-F5344CB8AC3E}">
        <p14:creationId xmlns:p14="http://schemas.microsoft.com/office/powerpoint/2010/main" val="3016766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204B747D-B220-4055-8E0A-6B40844CE727}" type="datetimeFigureOut">
              <a:rPr lang="en-GB" smtClean="0"/>
              <a:t>21/06/2024</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3B510276-43FF-4DB5-85FD-4714F8F7DF23}" type="slidenum">
              <a:rPr lang="en-GB" smtClean="0"/>
              <a:t>‹#›</a:t>
            </a:fld>
            <a:endParaRPr lang="en-GB"/>
          </a:p>
        </p:txBody>
      </p:sp>
    </p:spTree>
    <p:extLst>
      <p:ext uri="{BB962C8B-B14F-4D97-AF65-F5344CB8AC3E}">
        <p14:creationId xmlns:p14="http://schemas.microsoft.com/office/powerpoint/2010/main" val="286835544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5D02-C1CD-4091-4E78-225B41E7B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79E061B-1116-99F3-498B-5DEF5D51DD4B}"/>
              </a:ext>
            </a:extLst>
          </p:cNvPr>
          <p:cNvSpPr>
            <a:spLocks noGrp="1"/>
          </p:cNvSpPr>
          <p:nvPr>
            <p:ph type="subTitle" idx="1"/>
          </p:nvPr>
        </p:nvSpPr>
        <p:spPr>
          <a:xfrm>
            <a:off x="1524000" y="3602038"/>
            <a:ext cx="9144000" cy="1655762"/>
          </a:xfrm>
        </p:spPr>
        <p:txBody>
          <a:bodyPr/>
          <a:lstStyle>
            <a:lvl1pPr marL="0" indent="0" algn="ctr">
              <a:buNone/>
              <a:defRPr sz="2400"/>
            </a:lvl1pPr>
            <a:lvl2pPr marL="457167" indent="0" algn="ctr">
              <a:buNone/>
              <a:defRPr sz="2000"/>
            </a:lvl2pPr>
            <a:lvl3pPr marL="914332" indent="0" algn="ctr">
              <a:buNone/>
              <a:defRPr sz="1800"/>
            </a:lvl3pPr>
            <a:lvl4pPr marL="1371498" indent="0" algn="ctr">
              <a:buNone/>
              <a:defRPr sz="1600"/>
            </a:lvl4pPr>
            <a:lvl5pPr marL="1828664" indent="0" algn="ctr">
              <a:buNone/>
              <a:defRPr sz="1600"/>
            </a:lvl5pPr>
            <a:lvl6pPr marL="2285830" indent="0" algn="ctr">
              <a:buNone/>
              <a:defRPr sz="1600"/>
            </a:lvl6pPr>
            <a:lvl7pPr marL="2742994" indent="0" algn="ctr">
              <a:buNone/>
              <a:defRPr sz="1600"/>
            </a:lvl7pPr>
            <a:lvl8pPr marL="3200160" indent="0" algn="ctr">
              <a:buNone/>
              <a:defRPr sz="1600"/>
            </a:lvl8pPr>
            <a:lvl9pPr marL="3657327"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92CBEE-C94C-361B-64DB-B3CE00D2AF49}"/>
              </a:ext>
            </a:extLst>
          </p:cNvPr>
          <p:cNvSpPr>
            <a:spLocks noGrp="1"/>
          </p:cNvSpPr>
          <p:nvPr>
            <p:ph type="dt" sz="half" idx="10"/>
          </p:nvPr>
        </p:nvSpPr>
        <p:spPr/>
        <p:txBody>
          <a:bodyPr/>
          <a:lstStyle/>
          <a:p>
            <a:r>
              <a:rPr lang="en-US"/>
              <a:t>18/06/2024</a:t>
            </a:r>
            <a:endParaRPr lang="en-GB"/>
          </a:p>
        </p:txBody>
      </p:sp>
      <p:sp>
        <p:nvSpPr>
          <p:cNvPr id="5" name="Footer Placeholder 4">
            <a:extLst>
              <a:ext uri="{FF2B5EF4-FFF2-40B4-BE49-F238E27FC236}">
                <a16:creationId xmlns:a16="http://schemas.microsoft.com/office/drawing/2014/main" id="{BC5B1202-ECC1-DEE8-112D-0545C24765B4}"/>
              </a:ext>
            </a:extLst>
          </p:cNvPr>
          <p:cNvSpPr>
            <a:spLocks noGrp="1"/>
          </p:cNvSpPr>
          <p:nvPr>
            <p:ph type="ftr" sz="quarter" idx="11"/>
          </p:nvPr>
        </p:nvSpPr>
        <p:spPr/>
        <p:txBody>
          <a:bodyPr/>
          <a:lstStyle/>
          <a:p>
            <a:r>
              <a:rPr lang="en-GB"/>
              <a:t>Copyright(C) 2024 Aheesa Digital Innovations Private Limited. All Rights Reserved</a:t>
            </a:r>
          </a:p>
        </p:txBody>
      </p:sp>
      <p:sp>
        <p:nvSpPr>
          <p:cNvPr id="6" name="Slide Number Placeholder 5">
            <a:extLst>
              <a:ext uri="{FF2B5EF4-FFF2-40B4-BE49-F238E27FC236}">
                <a16:creationId xmlns:a16="http://schemas.microsoft.com/office/drawing/2014/main" id="{6CA9A22F-5C38-715B-A471-5A6853D319C2}"/>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259205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D045-3919-97EC-A5D3-A82DEC45D48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4E2884C-5683-C149-3D81-AF5586718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FD3A1B-B3E7-5EB7-7FE8-D59471466507}"/>
              </a:ext>
            </a:extLst>
          </p:cNvPr>
          <p:cNvSpPr>
            <a:spLocks noGrp="1"/>
          </p:cNvSpPr>
          <p:nvPr>
            <p:ph type="dt" sz="half" idx="10"/>
          </p:nvPr>
        </p:nvSpPr>
        <p:spPr/>
        <p:txBody>
          <a:bodyPr/>
          <a:lstStyle/>
          <a:p>
            <a:r>
              <a:rPr lang="en-US"/>
              <a:t>18/06/2024</a:t>
            </a:r>
            <a:endParaRPr lang="en-GB"/>
          </a:p>
        </p:txBody>
      </p:sp>
      <p:sp>
        <p:nvSpPr>
          <p:cNvPr id="5" name="Footer Placeholder 4">
            <a:extLst>
              <a:ext uri="{FF2B5EF4-FFF2-40B4-BE49-F238E27FC236}">
                <a16:creationId xmlns:a16="http://schemas.microsoft.com/office/drawing/2014/main" id="{025F03CE-17AD-9894-8016-488C7E11E9A5}"/>
              </a:ext>
            </a:extLst>
          </p:cNvPr>
          <p:cNvSpPr>
            <a:spLocks noGrp="1"/>
          </p:cNvSpPr>
          <p:nvPr>
            <p:ph type="ftr" sz="quarter" idx="11"/>
          </p:nvPr>
        </p:nvSpPr>
        <p:spPr/>
        <p:txBody>
          <a:bodyPr/>
          <a:lstStyle/>
          <a:p>
            <a:r>
              <a:rPr lang="en-GB"/>
              <a:t>Copyright(C) 2024 Aheesa Digital Innovations Private Limited. All Rights Reserved</a:t>
            </a:r>
          </a:p>
        </p:txBody>
      </p:sp>
      <p:sp>
        <p:nvSpPr>
          <p:cNvPr id="6" name="Slide Number Placeholder 5">
            <a:extLst>
              <a:ext uri="{FF2B5EF4-FFF2-40B4-BE49-F238E27FC236}">
                <a16:creationId xmlns:a16="http://schemas.microsoft.com/office/drawing/2014/main" id="{9BA0DA6D-296D-5B45-400B-2C03B28B8A23}"/>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1714329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89AD2-BF75-1C06-A819-52A8003884FD}"/>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A84B73-6D8B-67CF-4F43-A7E098AF8FFF}"/>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CB01C5-4B9D-B034-347C-2E434B24AB6A}"/>
              </a:ext>
            </a:extLst>
          </p:cNvPr>
          <p:cNvSpPr>
            <a:spLocks noGrp="1"/>
          </p:cNvSpPr>
          <p:nvPr>
            <p:ph type="dt" sz="half" idx="10"/>
          </p:nvPr>
        </p:nvSpPr>
        <p:spPr/>
        <p:txBody>
          <a:bodyPr/>
          <a:lstStyle/>
          <a:p>
            <a:r>
              <a:rPr lang="en-US"/>
              <a:t>18/06/2024</a:t>
            </a:r>
            <a:endParaRPr lang="en-GB"/>
          </a:p>
        </p:txBody>
      </p:sp>
      <p:sp>
        <p:nvSpPr>
          <p:cNvPr id="5" name="Footer Placeholder 4">
            <a:extLst>
              <a:ext uri="{FF2B5EF4-FFF2-40B4-BE49-F238E27FC236}">
                <a16:creationId xmlns:a16="http://schemas.microsoft.com/office/drawing/2014/main" id="{B6404C85-ED50-CDF7-9742-67CE168562F7}"/>
              </a:ext>
            </a:extLst>
          </p:cNvPr>
          <p:cNvSpPr>
            <a:spLocks noGrp="1"/>
          </p:cNvSpPr>
          <p:nvPr>
            <p:ph type="ftr" sz="quarter" idx="11"/>
          </p:nvPr>
        </p:nvSpPr>
        <p:spPr/>
        <p:txBody>
          <a:bodyPr/>
          <a:lstStyle/>
          <a:p>
            <a:r>
              <a:rPr lang="en-GB"/>
              <a:t>Copyright(C) 2024 Aheesa Digital Innovations Private Limited. All Rights Reserved</a:t>
            </a:r>
          </a:p>
        </p:txBody>
      </p:sp>
      <p:sp>
        <p:nvSpPr>
          <p:cNvPr id="6" name="Slide Number Placeholder 5">
            <a:extLst>
              <a:ext uri="{FF2B5EF4-FFF2-40B4-BE49-F238E27FC236}">
                <a16:creationId xmlns:a16="http://schemas.microsoft.com/office/drawing/2014/main" id="{A2573BA2-2825-D994-9B90-CF5FAB5B33EC}"/>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417876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5CB9-9567-132B-6E4E-064173388FC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9E8541-03DE-E971-6BB7-EC4BAB6F16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6911FB-D1E4-4102-3768-167276007846}"/>
              </a:ext>
            </a:extLst>
          </p:cNvPr>
          <p:cNvSpPr>
            <a:spLocks noGrp="1"/>
          </p:cNvSpPr>
          <p:nvPr>
            <p:ph type="dt" sz="half" idx="10"/>
          </p:nvPr>
        </p:nvSpPr>
        <p:spPr/>
        <p:txBody>
          <a:bodyPr/>
          <a:lstStyle/>
          <a:p>
            <a:r>
              <a:rPr lang="en-US"/>
              <a:t>18/06/2024</a:t>
            </a:r>
            <a:endParaRPr lang="en-GB"/>
          </a:p>
        </p:txBody>
      </p:sp>
      <p:sp>
        <p:nvSpPr>
          <p:cNvPr id="5" name="Footer Placeholder 4">
            <a:extLst>
              <a:ext uri="{FF2B5EF4-FFF2-40B4-BE49-F238E27FC236}">
                <a16:creationId xmlns:a16="http://schemas.microsoft.com/office/drawing/2014/main" id="{206AEFB0-0C63-13D8-F58F-E1DC9DC8DB03}"/>
              </a:ext>
            </a:extLst>
          </p:cNvPr>
          <p:cNvSpPr>
            <a:spLocks noGrp="1"/>
          </p:cNvSpPr>
          <p:nvPr>
            <p:ph type="ftr" sz="quarter" idx="11"/>
          </p:nvPr>
        </p:nvSpPr>
        <p:spPr/>
        <p:txBody>
          <a:bodyPr/>
          <a:lstStyle/>
          <a:p>
            <a:r>
              <a:rPr lang="en-GB"/>
              <a:t>Copyright(C) 2024 Aheesa Digital Innovations Private Limited. All Rights Reserved</a:t>
            </a:r>
          </a:p>
        </p:txBody>
      </p:sp>
      <p:sp>
        <p:nvSpPr>
          <p:cNvPr id="6" name="Slide Number Placeholder 5">
            <a:extLst>
              <a:ext uri="{FF2B5EF4-FFF2-40B4-BE49-F238E27FC236}">
                <a16:creationId xmlns:a16="http://schemas.microsoft.com/office/drawing/2014/main" id="{7047DE5F-6D9A-0FBC-3F36-F511B383FAD7}"/>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703154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6568-17D5-004F-ACBB-A6528D51AD1F}"/>
              </a:ext>
            </a:extLst>
          </p:cNvPr>
          <p:cNvSpPr>
            <a:spLocks noGrp="1"/>
          </p:cNvSpPr>
          <p:nvPr>
            <p:ph type="title"/>
          </p:nvPr>
        </p:nvSpPr>
        <p:spPr>
          <a:xfrm>
            <a:off x="831851" y="1709746"/>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8289D9C-A589-9B36-F6D3-414793958E66}"/>
              </a:ext>
            </a:extLst>
          </p:cNvPr>
          <p:cNvSpPr>
            <a:spLocks noGrp="1"/>
          </p:cNvSpPr>
          <p:nvPr>
            <p:ph type="body" idx="1"/>
          </p:nvPr>
        </p:nvSpPr>
        <p:spPr>
          <a:xfrm>
            <a:off x="831851" y="4589471"/>
            <a:ext cx="10515600" cy="1500187"/>
          </a:xfrm>
        </p:spPr>
        <p:txBody>
          <a:bodyPr/>
          <a:lstStyle>
            <a:lvl1pPr marL="0" indent="0">
              <a:buNone/>
              <a:defRPr sz="2400">
                <a:solidFill>
                  <a:schemeClr val="tx1">
                    <a:tint val="82000"/>
                  </a:schemeClr>
                </a:solidFill>
              </a:defRPr>
            </a:lvl1pPr>
            <a:lvl2pPr marL="457167" indent="0">
              <a:buNone/>
              <a:defRPr sz="2000">
                <a:solidFill>
                  <a:schemeClr val="tx1">
                    <a:tint val="82000"/>
                  </a:schemeClr>
                </a:solidFill>
              </a:defRPr>
            </a:lvl2pPr>
            <a:lvl3pPr marL="914332" indent="0">
              <a:buNone/>
              <a:defRPr sz="1800">
                <a:solidFill>
                  <a:schemeClr val="tx1">
                    <a:tint val="82000"/>
                  </a:schemeClr>
                </a:solidFill>
              </a:defRPr>
            </a:lvl3pPr>
            <a:lvl4pPr marL="1371498" indent="0">
              <a:buNone/>
              <a:defRPr sz="1600">
                <a:solidFill>
                  <a:schemeClr val="tx1">
                    <a:tint val="82000"/>
                  </a:schemeClr>
                </a:solidFill>
              </a:defRPr>
            </a:lvl4pPr>
            <a:lvl5pPr marL="1828664" indent="0">
              <a:buNone/>
              <a:defRPr sz="1600">
                <a:solidFill>
                  <a:schemeClr val="tx1">
                    <a:tint val="82000"/>
                  </a:schemeClr>
                </a:solidFill>
              </a:defRPr>
            </a:lvl5pPr>
            <a:lvl6pPr marL="2285830" indent="0">
              <a:buNone/>
              <a:defRPr sz="1600">
                <a:solidFill>
                  <a:schemeClr val="tx1">
                    <a:tint val="82000"/>
                  </a:schemeClr>
                </a:solidFill>
              </a:defRPr>
            </a:lvl6pPr>
            <a:lvl7pPr marL="2742994" indent="0">
              <a:buNone/>
              <a:defRPr sz="1600">
                <a:solidFill>
                  <a:schemeClr val="tx1">
                    <a:tint val="82000"/>
                  </a:schemeClr>
                </a:solidFill>
              </a:defRPr>
            </a:lvl7pPr>
            <a:lvl8pPr marL="3200160" indent="0">
              <a:buNone/>
              <a:defRPr sz="1600">
                <a:solidFill>
                  <a:schemeClr val="tx1">
                    <a:tint val="82000"/>
                  </a:schemeClr>
                </a:solidFill>
              </a:defRPr>
            </a:lvl8pPr>
            <a:lvl9pPr marL="3657327"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1CFCF5-7785-95D6-0F62-9D675CC7D18D}"/>
              </a:ext>
            </a:extLst>
          </p:cNvPr>
          <p:cNvSpPr>
            <a:spLocks noGrp="1"/>
          </p:cNvSpPr>
          <p:nvPr>
            <p:ph type="dt" sz="half" idx="10"/>
          </p:nvPr>
        </p:nvSpPr>
        <p:spPr/>
        <p:txBody>
          <a:bodyPr/>
          <a:lstStyle/>
          <a:p>
            <a:r>
              <a:rPr lang="en-US"/>
              <a:t>18/06/2024</a:t>
            </a:r>
            <a:endParaRPr lang="en-GB"/>
          </a:p>
        </p:txBody>
      </p:sp>
      <p:sp>
        <p:nvSpPr>
          <p:cNvPr id="5" name="Footer Placeholder 4">
            <a:extLst>
              <a:ext uri="{FF2B5EF4-FFF2-40B4-BE49-F238E27FC236}">
                <a16:creationId xmlns:a16="http://schemas.microsoft.com/office/drawing/2014/main" id="{140786BD-EA7B-0A16-779B-D8FE6BDCC9AA}"/>
              </a:ext>
            </a:extLst>
          </p:cNvPr>
          <p:cNvSpPr>
            <a:spLocks noGrp="1"/>
          </p:cNvSpPr>
          <p:nvPr>
            <p:ph type="ftr" sz="quarter" idx="11"/>
          </p:nvPr>
        </p:nvSpPr>
        <p:spPr/>
        <p:txBody>
          <a:bodyPr/>
          <a:lstStyle/>
          <a:p>
            <a:r>
              <a:rPr lang="en-GB"/>
              <a:t>Copyright(C) 2024 Aheesa Digital Innovations Private Limited. All Rights Reserved</a:t>
            </a:r>
          </a:p>
        </p:txBody>
      </p:sp>
      <p:sp>
        <p:nvSpPr>
          <p:cNvPr id="6" name="Slide Number Placeholder 5">
            <a:extLst>
              <a:ext uri="{FF2B5EF4-FFF2-40B4-BE49-F238E27FC236}">
                <a16:creationId xmlns:a16="http://schemas.microsoft.com/office/drawing/2014/main" id="{F5E3F867-71ED-AF66-8EAC-19CD151ED713}"/>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31792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5DC3-C213-D6C2-4EDD-05F0A18F3CA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AF29AE-DFD4-0D8C-6A69-66C0723C0A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2E244FF-2A0A-64E9-F7C1-F157DB74DD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435FE21-87A0-F6FC-D386-5D7FBAE9C6F0}"/>
              </a:ext>
            </a:extLst>
          </p:cNvPr>
          <p:cNvSpPr>
            <a:spLocks noGrp="1"/>
          </p:cNvSpPr>
          <p:nvPr>
            <p:ph type="dt" sz="half" idx="10"/>
          </p:nvPr>
        </p:nvSpPr>
        <p:spPr/>
        <p:txBody>
          <a:bodyPr/>
          <a:lstStyle/>
          <a:p>
            <a:r>
              <a:rPr lang="en-US"/>
              <a:t>18/06/2024</a:t>
            </a:r>
            <a:endParaRPr lang="en-GB"/>
          </a:p>
        </p:txBody>
      </p:sp>
      <p:sp>
        <p:nvSpPr>
          <p:cNvPr id="6" name="Footer Placeholder 5">
            <a:extLst>
              <a:ext uri="{FF2B5EF4-FFF2-40B4-BE49-F238E27FC236}">
                <a16:creationId xmlns:a16="http://schemas.microsoft.com/office/drawing/2014/main" id="{4A308324-92AF-1F9A-3FDF-153D00FE83DF}"/>
              </a:ext>
            </a:extLst>
          </p:cNvPr>
          <p:cNvSpPr>
            <a:spLocks noGrp="1"/>
          </p:cNvSpPr>
          <p:nvPr>
            <p:ph type="ftr" sz="quarter" idx="11"/>
          </p:nvPr>
        </p:nvSpPr>
        <p:spPr/>
        <p:txBody>
          <a:bodyPr/>
          <a:lstStyle/>
          <a:p>
            <a:r>
              <a:rPr lang="en-GB"/>
              <a:t>Copyright(C) 2024 Aheesa Digital Innovations Private Limited. All Rights Reserved</a:t>
            </a:r>
          </a:p>
        </p:txBody>
      </p:sp>
      <p:sp>
        <p:nvSpPr>
          <p:cNvPr id="7" name="Slide Number Placeholder 6">
            <a:extLst>
              <a:ext uri="{FF2B5EF4-FFF2-40B4-BE49-F238E27FC236}">
                <a16:creationId xmlns:a16="http://schemas.microsoft.com/office/drawing/2014/main" id="{E9C9B16A-67F7-57BB-DCBE-CB7FC887B8C0}"/>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148283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A275-A924-0572-F7AC-50C7BAFF0A83}"/>
              </a:ext>
            </a:extLst>
          </p:cNvPr>
          <p:cNvSpPr>
            <a:spLocks noGrp="1"/>
          </p:cNvSpPr>
          <p:nvPr>
            <p:ph type="title"/>
          </p:nvPr>
        </p:nvSpPr>
        <p:spPr>
          <a:xfrm>
            <a:off x="839788" y="365129"/>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7A79A0-BDE7-50DB-6781-70CB2987CC2A}"/>
              </a:ext>
            </a:extLst>
          </p:cNvPr>
          <p:cNvSpPr>
            <a:spLocks noGrp="1"/>
          </p:cNvSpPr>
          <p:nvPr>
            <p:ph type="body" idx="1"/>
          </p:nvPr>
        </p:nvSpPr>
        <p:spPr>
          <a:xfrm>
            <a:off x="839789" y="1681163"/>
            <a:ext cx="5157787"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6CB6C4-49BD-187A-9368-5BAD9461702F}"/>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1A02F8-B679-A019-7906-F060B5FD64F7}"/>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23D3EC-0522-C464-C7CA-93AB09DB95BA}"/>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3443FD7-9819-E491-8D57-AC88F03323DF}"/>
              </a:ext>
            </a:extLst>
          </p:cNvPr>
          <p:cNvSpPr>
            <a:spLocks noGrp="1"/>
          </p:cNvSpPr>
          <p:nvPr>
            <p:ph type="dt" sz="half" idx="10"/>
          </p:nvPr>
        </p:nvSpPr>
        <p:spPr/>
        <p:txBody>
          <a:bodyPr/>
          <a:lstStyle/>
          <a:p>
            <a:r>
              <a:rPr lang="en-US"/>
              <a:t>18/06/2024</a:t>
            </a:r>
            <a:endParaRPr lang="en-GB"/>
          </a:p>
        </p:txBody>
      </p:sp>
      <p:sp>
        <p:nvSpPr>
          <p:cNvPr id="8" name="Footer Placeholder 7">
            <a:extLst>
              <a:ext uri="{FF2B5EF4-FFF2-40B4-BE49-F238E27FC236}">
                <a16:creationId xmlns:a16="http://schemas.microsoft.com/office/drawing/2014/main" id="{AE25A929-D7BA-11EB-7C83-947311A5F9DF}"/>
              </a:ext>
            </a:extLst>
          </p:cNvPr>
          <p:cNvSpPr>
            <a:spLocks noGrp="1"/>
          </p:cNvSpPr>
          <p:nvPr>
            <p:ph type="ftr" sz="quarter" idx="11"/>
          </p:nvPr>
        </p:nvSpPr>
        <p:spPr/>
        <p:txBody>
          <a:bodyPr/>
          <a:lstStyle/>
          <a:p>
            <a:r>
              <a:rPr lang="en-GB"/>
              <a:t>Copyright(C) 2024 Aheesa Digital Innovations Private Limited. All Rights Reserved</a:t>
            </a:r>
          </a:p>
        </p:txBody>
      </p:sp>
      <p:sp>
        <p:nvSpPr>
          <p:cNvPr id="9" name="Slide Number Placeholder 8">
            <a:extLst>
              <a:ext uri="{FF2B5EF4-FFF2-40B4-BE49-F238E27FC236}">
                <a16:creationId xmlns:a16="http://schemas.microsoft.com/office/drawing/2014/main" id="{EB570D9E-9E64-9438-C74B-E458A12D873E}"/>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885306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5C5F-5168-133C-8E05-651597330A2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29686CC-99E9-F175-48CC-CD5961C84C87}"/>
              </a:ext>
            </a:extLst>
          </p:cNvPr>
          <p:cNvSpPr>
            <a:spLocks noGrp="1"/>
          </p:cNvSpPr>
          <p:nvPr>
            <p:ph type="dt" sz="half" idx="10"/>
          </p:nvPr>
        </p:nvSpPr>
        <p:spPr/>
        <p:txBody>
          <a:bodyPr/>
          <a:lstStyle/>
          <a:p>
            <a:r>
              <a:rPr lang="en-US"/>
              <a:t>18/06/2024</a:t>
            </a:r>
            <a:endParaRPr lang="en-GB"/>
          </a:p>
        </p:txBody>
      </p:sp>
      <p:sp>
        <p:nvSpPr>
          <p:cNvPr id="4" name="Footer Placeholder 3">
            <a:extLst>
              <a:ext uri="{FF2B5EF4-FFF2-40B4-BE49-F238E27FC236}">
                <a16:creationId xmlns:a16="http://schemas.microsoft.com/office/drawing/2014/main" id="{A7CEDE62-1917-B7EE-13CF-2F4BBA94D9AF}"/>
              </a:ext>
            </a:extLst>
          </p:cNvPr>
          <p:cNvSpPr>
            <a:spLocks noGrp="1"/>
          </p:cNvSpPr>
          <p:nvPr>
            <p:ph type="ftr" sz="quarter" idx="11"/>
          </p:nvPr>
        </p:nvSpPr>
        <p:spPr/>
        <p:txBody>
          <a:bodyPr/>
          <a:lstStyle/>
          <a:p>
            <a:r>
              <a:rPr lang="en-GB"/>
              <a:t>Copyright(C) 2024 Aheesa Digital Innovations Private Limited. All Rights Reserved</a:t>
            </a:r>
          </a:p>
        </p:txBody>
      </p:sp>
      <p:sp>
        <p:nvSpPr>
          <p:cNvPr id="5" name="Slide Number Placeholder 4">
            <a:extLst>
              <a:ext uri="{FF2B5EF4-FFF2-40B4-BE49-F238E27FC236}">
                <a16:creationId xmlns:a16="http://schemas.microsoft.com/office/drawing/2014/main" id="{51774E96-D2AA-0771-C593-E15E92B2147D}"/>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451985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1D346D-70C3-0A99-F0A2-BEC8FDB44CDF}"/>
              </a:ext>
            </a:extLst>
          </p:cNvPr>
          <p:cNvSpPr>
            <a:spLocks noGrp="1"/>
          </p:cNvSpPr>
          <p:nvPr>
            <p:ph type="dt" sz="half" idx="10"/>
          </p:nvPr>
        </p:nvSpPr>
        <p:spPr/>
        <p:txBody>
          <a:bodyPr/>
          <a:lstStyle/>
          <a:p>
            <a:r>
              <a:rPr lang="en-US"/>
              <a:t>18/06/2024</a:t>
            </a:r>
            <a:endParaRPr lang="en-GB"/>
          </a:p>
        </p:txBody>
      </p:sp>
      <p:sp>
        <p:nvSpPr>
          <p:cNvPr id="3" name="Footer Placeholder 2">
            <a:extLst>
              <a:ext uri="{FF2B5EF4-FFF2-40B4-BE49-F238E27FC236}">
                <a16:creationId xmlns:a16="http://schemas.microsoft.com/office/drawing/2014/main" id="{B56E279B-282E-2E4E-3B9F-66EF88C80DF4}"/>
              </a:ext>
            </a:extLst>
          </p:cNvPr>
          <p:cNvSpPr>
            <a:spLocks noGrp="1"/>
          </p:cNvSpPr>
          <p:nvPr>
            <p:ph type="ftr" sz="quarter" idx="11"/>
          </p:nvPr>
        </p:nvSpPr>
        <p:spPr/>
        <p:txBody>
          <a:bodyPr/>
          <a:lstStyle/>
          <a:p>
            <a:r>
              <a:rPr lang="en-GB"/>
              <a:t>Copyright(C) 2024 Aheesa Digital Innovations Private Limited. All Rights Reserved</a:t>
            </a:r>
          </a:p>
        </p:txBody>
      </p:sp>
      <p:sp>
        <p:nvSpPr>
          <p:cNvPr id="4" name="Slide Number Placeholder 3">
            <a:extLst>
              <a:ext uri="{FF2B5EF4-FFF2-40B4-BE49-F238E27FC236}">
                <a16:creationId xmlns:a16="http://schemas.microsoft.com/office/drawing/2014/main" id="{F52A9167-1BFD-D444-1A5A-27630441444E}"/>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105503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6FCA-FCC0-2381-CE53-7F0AE89C5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4934A7D-BB86-0C1A-688B-1C621DADD1CC}"/>
              </a:ext>
            </a:extLst>
          </p:cNvPr>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E891CF8-C98C-CDDF-7C3D-D79F49CB1D1D}"/>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0FDD8B-EE24-9F3F-82A0-9291B6415C2D}"/>
              </a:ext>
            </a:extLst>
          </p:cNvPr>
          <p:cNvSpPr>
            <a:spLocks noGrp="1"/>
          </p:cNvSpPr>
          <p:nvPr>
            <p:ph type="dt" sz="half" idx="10"/>
          </p:nvPr>
        </p:nvSpPr>
        <p:spPr/>
        <p:txBody>
          <a:bodyPr/>
          <a:lstStyle/>
          <a:p>
            <a:r>
              <a:rPr lang="en-US"/>
              <a:t>18/06/2024</a:t>
            </a:r>
            <a:endParaRPr lang="en-GB"/>
          </a:p>
        </p:txBody>
      </p:sp>
      <p:sp>
        <p:nvSpPr>
          <p:cNvPr id="6" name="Footer Placeholder 5">
            <a:extLst>
              <a:ext uri="{FF2B5EF4-FFF2-40B4-BE49-F238E27FC236}">
                <a16:creationId xmlns:a16="http://schemas.microsoft.com/office/drawing/2014/main" id="{00C429BB-667F-9E7D-0395-161094C494D9}"/>
              </a:ext>
            </a:extLst>
          </p:cNvPr>
          <p:cNvSpPr>
            <a:spLocks noGrp="1"/>
          </p:cNvSpPr>
          <p:nvPr>
            <p:ph type="ftr" sz="quarter" idx="11"/>
          </p:nvPr>
        </p:nvSpPr>
        <p:spPr/>
        <p:txBody>
          <a:bodyPr/>
          <a:lstStyle/>
          <a:p>
            <a:r>
              <a:rPr lang="en-GB"/>
              <a:t>Copyright(C) 2024 Aheesa Digital Innovations Private Limited. All Rights Reserved</a:t>
            </a:r>
          </a:p>
        </p:txBody>
      </p:sp>
      <p:sp>
        <p:nvSpPr>
          <p:cNvPr id="7" name="Slide Number Placeholder 6">
            <a:extLst>
              <a:ext uri="{FF2B5EF4-FFF2-40B4-BE49-F238E27FC236}">
                <a16:creationId xmlns:a16="http://schemas.microsoft.com/office/drawing/2014/main" id="{DED78659-2E9B-AFC3-78E9-4759AC0EADB5}"/>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18764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66F2-1FF8-4806-B62C-8FC4A9FCEB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DD0011-9C13-1DA1-43D7-633597A2F22A}"/>
              </a:ext>
            </a:extLst>
          </p:cNvPr>
          <p:cNvSpPr>
            <a:spLocks noGrp="1"/>
          </p:cNvSpPr>
          <p:nvPr>
            <p:ph type="pic" idx="1"/>
          </p:nvPr>
        </p:nvSpPr>
        <p:spPr>
          <a:xfrm>
            <a:off x="5183188" y="987433"/>
            <a:ext cx="6172200" cy="4873625"/>
          </a:xfrm>
        </p:spPr>
        <p:txBody>
          <a:bodyPr/>
          <a:lstStyle>
            <a:lvl1pPr marL="0" indent="0">
              <a:buNone/>
              <a:defRPr sz="3200"/>
            </a:lvl1pPr>
            <a:lvl2pPr marL="457167" indent="0">
              <a:buNone/>
              <a:defRPr sz="2800"/>
            </a:lvl2pPr>
            <a:lvl3pPr marL="914332" indent="0">
              <a:buNone/>
              <a:defRPr sz="2400"/>
            </a:lvl3pPr>
            <a:lvl4pPr marL="1371498" indent="0">
              <a:buNone/>
              <a:defRPr sz="2000"/>
            </a:lvl4pPr>
            <a:lvl5pPr marL="1828664" indent="0">
              <a:buNone/>
              <a:defRPr sz="2000"/>
            </a:lvl5pPr>
            <a:lvl6pPr marL="2285830" indent="0">
              <a:buNone/>
              <a:defRPr sz="2000"/>
            </a:lvl6pPr>
            <a:lvl7pPr marL="2742994" indent="0">
              <a:buNone/>
              <a:defRPr sz="2000"/>
            </a:lvl7pPr>
            <a:lvl8pPr marL="3200160" indent="0">
              <a:buNone/>
              <a:defRPr sz="2000"/>
            </a:lvl8pPr>
            <a:lvl9pPr marL="3657327" indent="0">
              <a:buNone/>
              <a:defRPr sz="2000"/>
            </a:lvl9pPr>
          </a:lstStyle>
          <a:p>
            <a:endParaRPr lang="en-GB"/>
          </a:p>
        </p:txBody>
      </p:sp>
      <p:sp>
        <p:nvSpPr>
          <p:cNvPr id="4" name="Text Placeholder 3">
            <a:extLst>
              <a:ext uri="{FF2B5EF4-FFF2-40B4-BE49-F238E27FC236}">
                <a16:creationId xmlns:a16="http://schemas.microsoft.com/office/drawing/2014/main" id="{C4A9B0D8-1379-7B1F-142D-001C4EBAB718}"/>
              </a:ext>
            </a:extLst>
          </p:cNvPr>
          <p:cNvSpPr>
            <a:spLocks noGrp="1"/>
          </p:cNvSpPr>
          <p:nvPr>
            <p:ph type="body" sz="half" idx="2"/>
          </p:nvPr>
        </p:nvSpPr>
        <p:spPr>
          <a:xfrm>
            <a:off x="839788" y="2057400"/>
            <a:ext cx="3932237" cy="3811588"/>
          </a:xfrm>
        </p:spPr>
        <p:txBody>
          <a:bodyPr/>
          <a:lstStyle>
            <a:lvl1pPr marL="0" indent="0">
              <a:buNone/>
              <a:defRPr sz="1600"/>
            </a:lvl1pPr>
            <a:lvl2pPr marL="457167" indent="0">
              <a:buNone/>
              <a:defRPr sz="1400"/>
            </a:lvl2pPr>
            <a:lvl3pPr marL="914332" indent="0">
              <a:buNone/>
              <a:defRPr sz="1200"/>
            </a:lvl3pPr>
            <a:lvl4pPr marL="1371498" indent="0">
              <a:buNone/>
              <a:defRPr sz="1000"/>
            </a:lvl4pPr>
            <a:lvl5pPr marL="1828664" indent="0">
              <a:buNone/>
              <a:defRPr sz="1000"/>
            </a:lvl5pPr>
            <a:lvl6pPr marL="2285830" indent="0">
              <a:buNone/>
              <a:defRPr sz="1000"/>
            </a:lvl6pPr>
            <a:lvl7pPr marL="2742994" indent="0">
              <a:buNone/>
              <a:defRPr sz="1000"/>
            </a:lvl7pPr>
            <a:lvl8pPr marL="3200160" indent="0">
              <a:buNone/>
              <a:defRPr sz="1000"/>
            </a:lvl8pPr>
            <a:lvl9pPr marL="365732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4C3E0-A77A-D009-41E2-390E3A96015E}"/>
              </a:ext>
            </a:extLst>
          </p:cNvPr>
          <p:cNvSpPr>
            <a:spLocks noGrp="1"/>
          </p:cNvSpPr>
          <p:nvPr>
            <p:ph type="dt" sz="half" idx="10"/>
          </p:nvPr>
        </p:nvSpPr>
        <p:spPr/>
        <p:txBody>
          <a:bodyPr/>
          <a:lstStyle/>
          <a:p>
            <a:r>
              <a:rPr lang="en-US"/>
              <a:t>18/06/2024</a:t>
            </a:r>
            <a:endParaRPr lang="en-GB"/>
          </a:p>
        </p:txBody>
      </p:sp>
      <p:sp>
        <p:nvSpPr>
          <p:cNvPr id="6" name="Footer Placeholder 5">
            <a:extLst>
              <a:ext uri="{FF2B5EF4-FFF2-40B4-BE49-F238E27FC236}">
                <a16:creationId xmlns:a16="http://schemas.microsoft.com/office/drawing/2014/main" id="{065A91D2-D161-ABDA-8237-72B3F5440C1F}"/>
              </a:ext>
            </a:extLst>
          </p:cNvPr>
          <p:cNvSpPr>
            <a:spLocks noGrp="1"/>
          </p:cNvSpPr>
          <p:nvPr>
            <p:ph type="ftr" sz="quarter" idx="11"/>
          </p:nvPr>
        </p:nvSpPr>
        <p:spPr/>
        <p:txBody>
          <a:bodyPr/>
          <a:lstStyle/>
          <a:p>
            <a:r>
              <a:rPr lang="en-GB"/>
              <a:t>Copyright(C) 2024 Aheesa Digital Innovations Private Limited. All Rights Reserved</a:t>
            </a:r>
          </a:p>
        </p:txBody>
      </p:sp>
      <p:sp>
        <p:nvSpPr>
          <p:cNvPr id="7" name="Slide Number Placeholder 6">
            <a:extLst>
              <a:ext uri="{FF2B5EF4-FFF2-40B4-BE49-F238E27FC236}">
                <a16:creationId xmlns:a16="http://schemas.microsoft.com/office/drawing/2014/main" id="{71A30830-EF8B-1653-8512-DDBDA967DF17}"/>
              </a:ext>
            </a:extLst>
          </p:cNvPr>
          <p:cNvSpPr>
            <a:spLocks noGrp="1"/>
          </p:cNvSpPr>
          <p:nvPr>
            <p:ph type="sldNum" sz="quarter" idx="12"/>
          </p:nvPr>
        </p:nvSpPr>
        <p:spPr/>
        <p:txBody>
          <a:bodyPr/>
          <a:lstStyle/>
          <a:p>
            <a:fld id="{F2AB07E6-0218-496F-A6A0-F0F8A02E8FD5}" type="slidenum">
              <a:rPr lang="en-GB" smtClean="0"/>
              <a:t>‹#›</a:t>
            </a:fld>
            <a:endParaRPr lang="en-GB"/>
          </a:p>
        </p:txBody>
      </p:sp>
    </p:spTree>
    <p:extLst>
      <p:ext uri="{BB962C8B-B14F-4D97-AF65-F5344CB8AC3E}">
        <p14:creationId xmlns:p14="http://schemas.microsoft.com/office/powerpoint/2010/main" val="14742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010EB8-2202-8935-C89D-DD3C6ADA3DEB}"/>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DA045F-B92D-CA2B-1F08-E496A1B63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DFA4B-BA61-9D52-3F62-A75AC2D54507}"/>
              </a:ext>
            </a:extLst>
          </p:cNvPr>
          <p:cNvSpPr>
            <a:spLocks noGrp="1"/>
          </p:cNvSpPr>
          <p:nvPr>
            <p:ph type="dt" sz="half" idx="2"/>
          </p:nvPr>
        </p:nvSpPr>
        <p:spPr>
          <a:xfrm>
            <a:off x="838200" y="6356358"/>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18/06/2024</a:t>
            </a:r>
            <a:endParaRPr lang="en-GB"/>
          </a:p>
        </p:txBody>
      </p:sp>
      <p:sp>
        <p:nvSpPr>
          <p:cNvPr id="5" name="Footer Placeholder 4">
            <a:extLst>
              <a:ext uri="{FF2B5EF4-FFF2-40B4-BE49-F238E27FC236}">
                <a16:creationId xmlns:a16="http://schemas.microsoft.com/office/drawing/2014/main" id="{F21810A3-AFFB-FC2B-4F2C-59AD79F67FCB}"/>
              </a:ext>
            </a:extLst>
          </p:cNvPr>
          <p:cNvSpPr>
            <a:spLocks noGrp="1"/>
          </p:cNvSpPr>
          <p:nvPr>
            <p:ph type="ftr" sz="quarter" idx="3"/>
          </p:nvPr>
        </p:nvSpPr>
        <p:spPr>
          <a:xfrm>
            <a:off x="4038600" y="6356358"/>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Copyright(C) 2024 Aheesa Digital Innovations Private Limited. All Rights Reserved</a:t>
            </a:r>
          </a:p>
        </p:txBody>
      </p:sp>
      <p:sp>
        <p:nvSpPr>
          <p:cNvPr id="6" name="Slide Number Placeholder 5">
            <a:extLst>
              <a:ext uri="{FF2B5EF4-FFF2-40B4-BE49-F238E27FC236}">
                <a16:creationId xmlns:a16="http://schemas.microsoft.com/office/drawing/2014/main" id="{D08C5D57-4EDE-488D-01BD-EDA9EBC81032}"/>
              </a:ext>
            </a:extLst>
          </p:cNvPr>
          <p:cNvSpPr>
            <a:spLocks noGrp="1"/>
          </p:cNvSpPr>
          <p:nvPr>
            <p:ph type="sldNum" sz="quarter" idx="4"/>
          </p:nvPr>
        </p:nvSpPr>
        <p:spPr>
          <a:xfrm>
            <a:off x="8610600" y="635635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AB07E6-0218-496F-A6A0-F0F8A02E8FD5}" type="slidenum">
              <a:rPr lang="en-GB" smtClean="0"/>
              <a:t>‹#›</a:t>
            </a:fld>
            <a:endParaRPr lang="en-GB"/>
          </a:p>
        </p:txBody>
      </p:sp>
    </p:spTree>
    <p:extLst>
      <p:ext uri="{BB962C8B-B14F-4D97-AF65-F5344CB8AC3E}">
        <p14:creationId xmlns:p14="http://schemas.microsoft.com/office/powerpoint/2010/main" val="340600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332"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4" indent="-228584" algn="l" defTabSz="91433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562A5-8222-88A6-7E5E-9D2AB5B665F0}"/>
              </a:ext>
            </a:extLst>
          </p:cNvPr>
          <p:cNvSpPr>
            <a:spLocks noGrp="1"/>
          </p:cNvSpPr>
          <p:nvPr>
            <p:ph type="ctrTitle"/>
          </p:nvPr>
        </p:nvSpPr>
        <p:spPr>
          <a:xfrm>
            <a:off x="1524000" y="913946"/>
            <a:ext cx="9144000" cy="830931"/>
          </a:xfrm>
        </p:spPr>
        <p:txBody>
          <a:bodyPr>
            <a:noAutofit/>
          </a:bodyPr>
          <a:lstStyle/>
          <a:p>
            <a:r>
              <a:rPr lang="en-GB" b="1" u="sng" dirty="0"/>
              <a:t>Universal Approximation Theorem</a:t>
            </a:r>
          </a:p>
        </p:txBody>
      </p:sp>
      <p:sp>
        <p:nvSpPr>
          <p:cNvPr id="3" name="Subtitle 2">
            <a:extLst>
              <a:ext uri="{FF2B5EF4-FFF2-40B4-BE49-F238E27FC236}">
                <a16:creationId xmlns:a16="http://schemas.microsoft.com/office/drawing/2014/main" id="{EBCD8C88-9736-456A-0311-68B74E4F6EB3}"/>
              </a:ext>
            </a:extLst>
          </p:cNvPr>
          <p:cNvSpPr>
            <a:spLocks noGrp="1"/>
          </p:cNvSpPr>
          <p:nvPr>
            <p:ph type="subTitle" idx="1"/>
          </p:nvPr>
        </p:nvSpPr>
        <p:spPr>
          <a:xfrm>
            <a:off x="1524000" y="2317119"/>
            <a:ext cx="9448800" cy="2176504"/>
          </a:xfrm>
        </p:spPr>
        <p:txBody>
          <a:bodyPr>
            <a:normAutofit lnSpcReduction="10000"/>
          </a:bodyPr>
          <a:lstStyle/>
          <a:p>
            <a:r>
              <a:rPr lang="en-GB" sz="3200" dirty="0"/>
              <a:t>Any continuous function f: [0, 1]n −→ [0, 1] can be</a:t>
            </a:r>
          </a:p>
          <a:p>
            <a:r>
              <a:rPr lang="en-GB" sz="3200" dirty="0"/>
              <a:t>approximated arbitrarily well by a neural network</a:t>
            </a:r>
          </a:p>
          <a:p>
            <a:r>
              <a:rPr lang="en-GB" sz="3200" dirty="0"/>
              <a:t>with at least 1 hidden layer with a finite number of</a:t>
            </a:r>
          </a:p>
          <a:p>
            <a:r>
              <a:rPr lang="en-GB" sz="3200" dirty="0"/>
              <a:t>weights.</a:t>
            </a:r>
          </a:p>
        </p:txBody>
      </p:sp>
      <p:sp>
        <p:nvSpPr>
          <p:cNvPr id="4" name="Date Placeholder 3">
            <a:extLst>
              <a:ext uri="{FF2B5EF4-FFF2-40B4-BE49-F238E27FC236}">
                <a16:creationId xmlns:a16="http://schemas.microsoft.com/office/drawing/2014/main" id="{53FD1EDC-5778-98C6-5D1C-1A224C998E66}"/>
              </a:ext>
            </a:extLst>
          </p:cNvPr>
          <p:cNvSpPr>
            <a:spLocks noGrp="1"/>
          </p:cNvSpPr>
          <p:nvPr>
            <p:ph type="dt" sz="half" idx="10"/>
          </p:nvPr>
        </p:nvSpPr>
        <p:spPr>
          <a:xfrm>
            <a:off x="11239500" y="6356352"/>
            <a:ext cx="2743200" cy="365125"/>
          </a:xfrm>
        </p:spPr>
        <p:txBody>
          <a:bodyPr/>
          <a:lstStyle/>
          <a:p>
            <a:r>
              <a:rPr lang="en-US"/>
              <a:t>18/06/2024</a:t>
            </a:r>
            <a:endParaRPr lang="en-GB" dirty="0"/>
          </a:p>
        </p:txBody>
      </p:sp>
      <p:sp>
        <p:nvSpPr>
          <p:cNvPr id="5" name="Footer Placeholder 4">
            <a:extLst>
              <a:ext uri="{FF2B5EF4-FFF2-40B4-BE49-F238E27FC236}">
                <a16:creationId xmlns:a16="http://schemas.microsoft.com/office/drawing/2014/main" id="{6416C4B4-B8EA-8125-E981-B12904DF3EEE}"/>
              </a:ext>
            </a:extLst>
          </p:cNvPr>
          <p:cNvSpPr>
            <a:spLocks noGrp="1"/>
          </p:cNvSpPr>
          <p:nvPr>
            <p:ph type="ftr" sz="quarter" idx="11"/>
          </p:nvPr>
        </p:nvSpPr>
        <p:spPr/>
        <p:txBody>
          <a:bodyPr/>
          <a:lstStyle/>
          <a:p>
            <a:r>
              <a:rPr lang="en-GB"/>
              <a:t>Copyright(C) 2024 Aheesa Digital Innovations Private Limited. All Rights Reserved</a:t>
            </a:r>
          </a:p>
        </p:txBody>
      </p:sp>
      <p:pic>
        <p:nvPicPr>
          <p:cNvPr id="2050" name="Picture 2" descr="Aheesa Digital Innovations Private Limited | LinkedIn">
            <a:extLst>
              <a:ext uri="{FF2B5EF4-FFF2-40B4-BE49-F238E27FC236}">
                <a16:creationId xmlns:a16="http://schemas.microsoft.com/office/drawing/2014/main" id="{8BF4B663-8E80-4CB6-D725-6FFDC3743C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177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486153"/>
            <a:ext cx="10515600" cy="679705"/>
          </a:xfrm>
        </p:spPr>
        <p:txBody>
          <a:bodyPr>
            <a:noAutofit/>
          </a:bodyPr>
          <a:lstStyle/>
          <a:p>
            <a:pPr algn="ctr"/>
            <a:r>
              <a:rPr lang="en-GB" sz="6000" b="1" u="sng" dirty="0"/>
              <a:t>Applications of Neural Networks</a:t>
            </a:r>
          </a:p>
        </p:txBody>
      </p:sp>
      <p:sp>
        <p:nvSpPr>
          <p:cNvPr id="3" name="Content Placeholder 2">
            <a:extLst>
              <a:ext uri="{FF2B5EF4-FFF2-40B4-BE49-F238E27FC236}">
                <a16:creationId xmlns:a16="http://schemas.microsoft.com/office/drawing/2014/main" id="{087E5370-D038-4C7C-7C03-578A8C758B16}"/>
              </a:ext>
            </a:extLst>
          </p:cNvPr>
          <p:cNvSpPr>
            <a:spLocks noGrp="1"/>
          </p:cNvSpPr>
          <p:nvPr>
            <p:ph idx="1"/>
          </p:nvPr>
        </p:nvSpPr>
        <p:spPr>
          <a:xfrm>
            <a:off x="330613" y="1028701"/>
            <a:ext cx="11530781" cy="5208023"/>
          </a:xfrm>
        </p:spPr>
        <p:txBody>
          <a:bodyPr>
            <a:normAutofit/>
          </a:bodyPr>
          <a:lstStyle/>
          <a:p>
            <a:pPr marL="0" indent="0">
              <a:buNone/>
            </a:pPr>
            <a:endParaRPr lang="en-GB" sz="3200" dirty="0"/>
          </a:p>
          <a:p>
            <a:pPr marL="0" indent="0">
              <a:buNone/>
            </a:pPr>
            <a:endParaRPr lang="en-GB" sz="3200" dirty="0"/>
          </a:p>
          <a:p>
            <a:r>
              <a:rPr lang="en-GB" sz="3200" dirty="0"/>
              <a:t> Machine Learning &amp; Artificial Intelligence</a:t>
            </a:r>
          </a:p>
          <a:p>
            <a:pPr marL="0" indent="0">
              <a:buNone/>
            </a:pPr>
            <a:endParaRPr lang="en-GB" sz="3200" dirty="0"/>
          </a:p>
          <a:p>
            <a:r>
              <a:rPr lang="en-GB" sz="3200" dirty="0"/>
              <a:t>Image and Video Processing</a:t>
            </a:r>
          </a:p>
          <a:p>
            <a:endParaRPr lang="en-GB" sz="3200" dirty="0"/>
          </a:p>
          <a:p>
            <a:r>
              <a:rPr lang="en-GB" sz="3200" dirty="0"/>
              <a:t>Natural Language Processing</a:t>
            </a:r>
          </a:p>
          <a:p>
            <a:endParaRPr lang="en-GB" sz="3200" dirty="0"/>
          </a:p>
          <a:p>
            <a:r>
              <a:rPr lang="en-GB" sz="3200" dirty="0"/>
              <a:t>Control Systems</a:t>
            </a:r>
          </a:p>
          <a:p>
            <a:pPr marL="0" indent="0">
              <a:buNone/>
            </a:pPr>
            <a:endParaRPr lang="en-GB" sz="3200" dirty="0"/>
          </a:p>
        </p:txBody>
      </p:sp>
      <p:sp>
        <p:nvSpPr>
          <p:cNvPr id="6" name="Date Placeholder 5">
            <a:extLst>
              <a:ext uri="{FF2B5EF4-FFF2-40B4-BE49-F238E27FC236}">
                <a16:creationId xmlns:a16="http://schemas.microsoft.com/office/drawing/2014/main" id="{C800740D-5583-5EDD-A6DA-48A2BBBC4144}"/>
              </a:ext>
            </a:extLst>
          </p:cNvPr>
          <p:cNvSpPr>
            <a:spLocks noGrp="1"/>
          </p:cNvSpPr>
          <p:nvPr>
            <p:ph type="dt" sz="half" idx="10"/>
          </p:nvPr>
        </p:nvSpPr>
        <p:spPr>
          <a:xfrm>
            <a:off x="11239500" y="6360766"/>
            <a:ext cx="2743200" cy="365125"/>
          </a:xfrm>
        </p:spPr>
        <p:txBody>
          <a:bodyPr/>
          <a:lstStyle/>
          <a:p>
            <a:r>
              <a:rPr lang="en-US" dirty="0"/>
              <a:t>18/06/2024</a:t>
            </a:r>
            <a:endParaRPr lang="en-GB" dirty="0"/>
          </a:p>
        </p:txBody>
      </p:sp>
      <p:sp>
        <p:nvSpPr>
          <p:cNvPr id="7" name="Footer Placeholder 6">
            <a:extLst>
              <a:ext uri="{FF2B5EF4-FFF2-40B4-BE49-F238E27FC236}">
                <a16:creationId xmlns:a16="http://schemas.microsoft.com/office/drawing/2014/main" id="{9D1EBB62-4742-EAFB-06EA-6B4F6022ABC6}"/>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8" name="Picture 2" descr="Aheesa Digital Innovations Private Limited | LinkedIn">
            <a:extLst>
              <a:ext uri="{FF2B5EF4-FFF2-40B4-BE49-F238E27FC236}">
                <a16:creationId xmlns:a16="http://schemas.microsoft.com/office/drawing/2014/main" id="{C7F38BA4-C4EC-C26E-4EA1-832C1179A6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12561"/>
            <a:ext cx="1905000" cy="75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35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281423"/>
            <a:ext cx="10515600" cy="679705"/>
          </a:xfrm>
        </p:spPr>
        <p:txBody>
          <a:bodyPr>
            <a:noAutofit/>
          </a:bodyPr>
          <a:lstStyle/>
          <a:p>
            <a:pPr algn="ctr"/>
            <a:r>
              <a:rPr lang="en-GB" sz="6000" b="1" u="sng" dirty="0"/>
              <a:t>Types of Neural Networks</a:t>
            </a:r>
          </a:p>
        </p:txBody>
      </p:sp>
      <p:sp>
        <p:nvSpPr>
          <p:cNvPr id="3" name="Content Placeholder 2">
            <a:extLst>
              <a:ext uri="{FF2B5EF4-FFF2-40B4-BE49-F238E27FC236}">
                <a16:creationId xmlns:a16="http://schemas.microsoft.com/office/drawing/2014/main" id="{087E5370-D038-4C7C-7C03-578A8C758B16}"/>
              </a:ext>
            </a:extLst>
          </p:cNvPr>
          <p:cNvSpPr>
            <a:spLocks noGrp="1"/>
          </p:cNvSpPr>
          <p:nvPr>
            <p:ph idx="1"/>
          </p:nvPr>
        </p:nvSpPr>
        <p:spPr>
          <a:xfrm>
            <a:off x="263105" y="4543491"/>
            <a:ext cx="9081512" cy="1484940"/>
          </a:xfrm>
        </p:spPr>
        <p:txBody>
          <a:bodyPr>
            <a:normAutofit/>
          </a:bodyPr>
          <a:lstStyle/>
          <a:p>
            <a:r>
              <a:rPr lang="en-GB" sz="3200" dirty="0"/>
              <a:t>Recurrent neural networks(RNN), optimised for sequential data by having feedback loops in its layers, allowing it to remember previous inputs. </a:t>
            </a:r>
          </a:p>
        </p:txBody>
      </p:sp>
      <p:sp>
        <p:nvSpPr>
          <p:cNvPr id="6" name="Date Placeholder 5">
            <a:extLst>
              <a:ext uri="{FF2B5EF4-FFF2-40B4-BE49-F238E27FC236}">
                <a16:creationId xmlns:a16="http://schemas.microsoft.com/office/drawing/2014/main" id="{C800740D-5583-5EDD-A6DA-48A2BBBC4144}"/>
              </a:ext>
            </a:extLst>
          </p:cNvPr>
          <p:cNvSpPr>
            <a:spLocks noGrp="1"/>
          </p:cNvSpPr>
          <p:nvPr>
            <p:ph type="dt" sz="half" idx="10"/>
          </p:nvPr>
        </p:nvSpPr>
        <p:spPr>
          <a:xfrm>
            <a:off x="11239500" y="6360766"/>
            <a:ext cx="2743200" cy="365125"/>
          </a:xfrm>
        </p:spPr>
        <p:txBody>
          <a:bodyPr/>
          <a:lstStyle/>
          <a:p>
            <a:r>
              <a:rPr lang="en-US" dirty="0"/>
              <a:t>18/06/2024</a:t>
            </a:r>
            <a:endParaRPr lang="en-GB" dirty="0"/>
          </a:p>
        </p:txBody>
      </p:sp>
      <p:sp>
        <p:nvSpPr>
          <p:cNvPr id="7" name="Footer Placeholder 6">
            <a:extLst>
              <a:ext uri="{FF2B5EF4-FFF2-40B4-BE49-F238E27FC236}">
                <a16:creationId xmlns:a16="http://schemas.microsoft.com/office/drawing/2014/main" id="{9D1EBB62-4742-EAFB-06EA-6B4F6022ABC6}"/>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8" name="Picture 2" descr="Aheesa Digital Innovations Private Limited | LinkedIn">
            <a:extLst>
              <a:ext uri="{FF2B5EF4-FFF2-40B4-BE49-F238E27FC236}">
                <a16:creationId xmlns:a16="http://schemas.microsoft.com/office/drawing/2014/main" id="{C7F38BA4-C4EC-C26E-4EA1-832C1179A6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12561"/>
            <a:ext cx="1905000" cy="7536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are Recurrent Neural Networks?">
            <a:extLst>
              <a:ext uri="{FF2B5EF4-FFF2-40B4-BE49-F238E27FC236}">
                <a16:creationId xmlns:a16="http://schemas.microsoft.com/office/drawing/2014/main" id="{99821CA4-3F33-9D43-D566-9977877280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4172"/>
          <a:stretch/>
        </p:blipFill>
        <p:spPr bwMode="auto">
          <a:xfrm>
            <a:off x="9085985" y="3323009"/>
            <a:ext cx="2691388" cy="3086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hematic diagram of a basic convolutional neural network (CNN)... |  Download Scientific Diagram">
            <a:extLst>
              <a:ext uri="{FF2B5EF4-FFF2-40B4-BE49-F238E27FC236}">
                <a16:creationId xmlns:a16="http://schemas.microsoft.com/office/drawing/2014/main" id="{F4CE4800-582A-B542-518C-62CDD3D61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5711" y="1094115"/>
            <a:ext cx="4277614" cy="21130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734F97-2548-06AD-962B-952A7CC0B2BF}"/>
              </a:ext>
            </a:extLst>
          </p:cNvPr>
          <p:cNvSpPr txBox="1"/>
          <p:nvPr/>
        </p:nvSpPr>
        <p:spPr>
          <a:xfrm>
            <a:off x="401489" y="1209971"/>
            <a:ext cx="7274222" cy="3046988"/>
          </a:xfrm>
          <a:prstGeom prst="rect">
            <a:avLst/>
          </a:prstGeom>
          <a:noFill/>
        </p:spPr>
        <p:txBody>
          <a:bodyPr wrap="square" rtlCol="0">
            <a:spAutoFit/>
          </a:bodyPr>
          <a:lstStyle/>
          <a:p>
            <a:pPr marL="457200" indent="-457200">
              <a:buFont typeface="Arial" panose="020B0604020202020204" pitchFamily="34" charset="0"/>
              <a:buChar char="•"/>
            </a:pPr>
            <a:r>
              <a:rPr lang="en-GB" sz="3200" dirty="0"/>
              <a:t>Convolutional neural networks(CNN), optimised for image processing &amp; identification, by looking for patterns in images that resemble objects using layers of filters. Instead of analysing individual pixel data.</a:t>
            </a:r>
          </a:p>
        </p:txBody>
      </p:sp>
    </p:spTree>
    <p:extLst>
      <p:ext uri="{BB962C8B-B14F-4D97-AF65-F5344CB8AC3E}">
        <p14:creationId xmlns:p14="http://schemas.microsoft.com/office/powerpoint/2010/main" val="237362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281423"/>
            <a:ext cx="10515600" cy="679705"/>
          </a:xfrm>
        </p:spPr>
        <p:txBody>
          <a:bodyPr>
            <a:noAutofit/>
          </a:bodyPr>
          <a:lstStyle/>
          <a:p>
            <a:pPr algn="ctr"/>
            <a:r>
              <a:rPr lang="en-GB" sz="6000" b="1" u="sng" dirty="0"/>
              <a:t>Long Short-Term Memory</a:t>
            </a:r>
          </a:p>
        </p:txBody>
      </p:sp>
      <p:sp>
        <p:nvSpPr>
          <p:cNvPr id="6" name="Date Placeholder 5">
            <a:extLst>
              <a:ext uri="{FF2B5EF4-FFF2-40B4-BE49-F238E27FC236}">
                <a16:creationId xmlns:a16="http://schemas.microsoft.com/office/drawing/2014/main" id="{C800740D-5583-5EDD-A6DA-48A2BBBC4144}"/>
              </a:ext>
            </a:extLst>
          </p:cNvPr>
          <p:cNvSpPr>
            <a:spLocks noGrp="1"/>
          </p:cNvSpPr>
          <p:nvPr>
            <p:ph type="dt" sz="half" idx="10"/>
          </p:nvPr>
        </p:nvSpPr>
        <p:spPr>
          <a:xfrm>
            <a:off x="11239500" y="6360766"/>
            <a:ext cx="2743200" cy="365125"/>
          </a:xfrm>
        </p:spPr>
        <p:txBody>
          <a:bodyPr/>
          <a:lstStyle/>
          <a:p>
            <a:r>
              <a:rPr lang="en-US" dirty="0"/>
              <a:t>18/06/2024</a:t>
            </a:r>
            <a:endParaRPr lang="en-GB" dirty="0"/>
          </a:p>
        </p:txBody>
      </p:sp>
      <p:sp>
        <p:nvSpPr>
          <p:cNvPr id="7" name="Footer Placeholder 6">
            <a:extLst>
              <a:ext uri="{FF2B5EF4-FFF2-40B4-BE49-F238E27FC236}">
                <a16:creationId xmlns:a16="http://schemas.microsoft.com/office/drawing/2014/main" id="{9D1EBB62-4742-EAFB-06EA-6B4F6022ABC6}"/>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8" name="Picture 2" descr="Aheesa Digital Innovations Private Limited | LinkedIn">
            <a:extLst>
              <a:ext uri="{FF2B5EF4-FFF2-40B4-BE49-F238E27FC236}">
                <a16:creationId xmlns:a16="http://schemas.microsoft.com/office/drawing/2014/main" id="{C7F38BA4-C4EC-C26E-4EA1-832C1179A6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12561"/>
            <a:ext cx="1905000" cy="7536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2A0A87C3-18D4-95EA-84E1-AC7B6F22D46B}"/>
              </a:ext>
            </a:extLst>
          </p:cNvPr>
          <p:cNvPicPr>
            <a:picLocks noChangeAspect="1"/>
          </p:cNvPicPr>
          <p:nvPr/>
        </p:nvPicPr>
        <p:blipFill rotWithShape="1">
          <a:blip r:embed="rId3"/>
          <a:srcRect l="1" r="74008"/>
          <a:stretch/>
        </p:blipFill>
        <p:spPr>
          <a:xfrm>
            <a:off x="1158128" y="1495477"/>
            <a:ext cx="2588254" cy="4665941"/>
          </a:xfrm>
          <a:prstGeom prst="rect">
            <a:avLst/>
          </a:prstGeom>
        </p:spPr>
      </p:pic>
      <p:pic>
        <p:nvPicPr>
          <p:cNvPr id="12" name="Picture 11">
            <a:extLst>
              <a:ext uri="{FF2B5EF4-FFF2-40B4-BE49-F238E27FC236}">
                <a16:creationId xmlns:a16="http://schemas.microsoft.com/office/drawing/2014/main" id="{478726E8-8699-DFE2-F8A3-73103C39D7D2}"/>
              </a:ext>
            </a:extLst>
          </p:cNvPr>
          <p:cNvPicPr>
            <a:picLocks noChangeAspect="1"/>
          </p:cNvPicPr>
          <p:nvPr/>
        </p:nvPicPr>
        <p:blipFill rotWithShape="1">
          <a:blip r:embed="rId3"/>
          <a:srcRect l="65274" r="826"/>
          <a:stretch/>
        </p:blipFill>
        <p:spPr>
          <a:xfrm>
            <a:off x="7658100" y="1495477"/>
            <a:ext cx="3375772" cy="4665941"/>
          </a:xfrm>
          <a:prstGeom prst="rect">
            <a:avLst/>
          </a:prstGeom>
        </p:spPr>
      </p:pic>
      <p:pic>
        <p:nvPicPr>
          <p:cNvPr id="13" name="Picture 12">
            <a:extLst>
              <a:ext uri="{FF2B5EF4-FFF2-40B4-BE49-F238E27FC236}">
                <a16:creationId xmlns:a16="http://schemas.microsoft.com/office/drawing/2014/main" id="{D241F7F7-E721-1443-8020-0F87D0D13B6B}"/>
              </a:ext>
            </a:extLst>
          </p:cNvPr>
          <p:cNvPicPr>
            <a:picLocks noChangeAspect="1"/>
          </p:cNvPicPr>
          <p:nvPr/>
        </p:nvPicPr>
        <p:blipFill rotWithShape="1">
          <a:blip r:embed="rId3"/>
          <a:srcRect l="25992" r="34726"/>
          <a:stretch/>
        </p:blipFill>
        <p:spPr>
          <a:xfrm>
            <a:off x="3746382" y="1495477"/>
            <a:ext cx="3911718" cy="4665941"/>
          </a:xfrm>
          <a:prstGeom prst="rect">
            <a:avLst/>
          </a:prstGeom>
        </p:spPr>
      </p:pic>
    </p:spTree>
    <p:extLst>
      <p:ext uri="{BB962C8B-B14F-4D97-AF65-F5344CB8AC3E}">
        <p14:creationId xmlns:p14="http://schemas.microsoft.com/office/powerpoint/2010/main" val="270020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94621"/>
            <a:ext cx="10515600" cy="613443"/>
          </a:xfrm>
        </p:spPr>
        <p:txBody>
          <a:bodyPr>
            <a:noAutofit/>
          </a:bodyPr>
          <a:lstStyle/>
          <a:p>
            <a:pPr algn="ctr"/>
            <a:r>
              <a:rPr lang="en-GB" sz="6000" b="1" u="sng"/>
              <a:t>Details</a:t>
            </a:r>
            <a:endParaRPr lang="en-GB" sz="6000" b="1" u="sng" dirty="0"/>
          </a:p>
        </p:txBody>
      </p:sp>
      <p:sp>
        <p:nvSpPr>
          <p:cNvPr id="3" name="Content Placeholder 2">
            <a:extLst>
              <a:ext uri="{FF2B5EF4-FFF2-40B4-BE49-F238E27FC236}">
                <a16:creationId xmlns:a16="http://schemas.microsoft.com/office/drawing/2014/main" id="{087E5370-D038-4C7C-7C03-578A8C758B16}"/>
              </a:ext>
            </a:extLst>
          </p:cNvPr>
          <p:cNvSpPr>
            <a:spLocks noGrp="1"/>
          </p:cNvSpPr>
          <p:nvPr>
            <p:ph idx="1"/>
          </p:nvPr>
        </p:nvSpPr>
        <p:spPr>
          <a:xfrm>
            <a:off x="838200" y="1142650"/>
            <a:ext cx="10515600" cy="4572699"/>
          </a:xfrm>
        </p:spPr>
        <p:txBody>
          <a:bodyPr>
            <a:noAutofit/>
          </a:bodyPr>
          <a:lstStyle/>
          <a:p>
            <a:pPr algn="just"/>
            <a:r>
              <a:rPr lang="en-GB" sz="3200" dirty="0"/>
              <a:t>Proposed in the 1980’s notably by George </a:t>
            </a:r>
            <a:r>
              <a:rPr lang="en-GB" sz="3200" dirty="0" err="1"/>
              <a:t>Cybenko</a:t>
            </a:r>
            <a:r>
              <a:rPr lang="en-GB" sz="3200" dirty="0"/>
              <a:t>, Kurt </a:t>
            </a:r>
            <a:r>
              <a:rPr lang="en-GB" sz="3200" dirty="0" err="1"/>
              <a:t>Hornik</a:t>
            </a:r>
            <a:r>
              <a:rPr lang="en-GB" sz="3200" dirty="0"/>
              <a:t> and Stuart </a:t>
            </a:r>
            <a:r>
              <a:rPr lang="en-GB" sz="3200" dirty="0" err="1"/>
              <a:t>E.Dreyfus</a:t>
            </a:r>
            <a:endParaRPr lang="en-GB" sz="3200" dirty="0"/>
          </a:p>
          <a:p>
            <a:pPr algn="just"/>
            <a:endParaRPr lang="en-GB" sz="3200" dirty="0"/>
          </a:p>
          <a:p>
            <a:pPr algn="just"/>
            <a:r>
              <a:rPr lang="en-GB" sz="3200" dirty="0"/>
              <a:t>Formalised as the Universal Approximation Theorem(UAT) in </a:t>
            </a:r>
            <a:r>
              <a:rPr lang="en-GB" sz="3200" dirty="0" err="1"/>
              <a:t>Cybenko’s</a:t>
            </a:r>
            <a:r>
              <a:rPr lang="en-GB" sz="3200" dirty="0"/>
              <a:t> paper “Approximation by superposition of a sigmoidal function”</a:t>
            </a:r>
          </a:p>
          <a:p>
            <a:pPr algn="just"/>
            <a:endParaRPr lang="en-GB" sz="3200" dirty="0"/>
          </a:p>
          <a:p>
            <a:pPr algn="just"/>
            <a:r>
              <a:rPr lang="en-GB" sz="3200" dirty="0"/>
              <a:t>The theorem claimed that feedforward neural networks with an activation function can be used to approximate any continuous function</a:t>
            </a:r>
          </a:p>
        </p:txBody>
      </p:sp>
      <p:sp>
        <p:nvSpPr>
          <p:cNvPr id="6" name="Date Placeholder 5">
            <a:extLst>
              <a:ext uri="{FF2B5EF4-FFF2-40B4-BE49-F238E27FC236}">
                <a16:creationId xmlns:a16="http://schemas.microsoft.com/office/drawing/2014/main" id="{7D32A8A3-27FF-1068-CAE7-0BA3A299DE9C}"/>
              </a:ext>
            </a:extLst>
          </p:cNvPr>
          <p:cNvSpPr>
            <a:spLocks noGrp="1"/>
          </p:cNvSpPr>
          <p:nvPr>
            <p:ph type="dt" sz="half" idx="10"/>
          </p:nvPr>
        </p:nvSpPr>
        <p:spPr>
          <a:xfrm>
            <a:off x="11239500" y="6356352"/>
            <a:ext cx="2743200" cy="365125"/>
          </a:xfrm>
        </p:spPr>
        <p:txBody>
          <a:bodyPr/>
          <a:lstStyle/>
          <a:p>
            <a:r>
              <a:rPr lang="en-US" dirty="0"/>
              <a:t>18/06/2024</a:t>
            </a:r>
            <a:endParaRPr lang="en-GB" dirty="0"/>
          </a:p>
        </p:txBody>
      </p:sp>
      <p:sp>
        <p:nvSpPr>
          <p:cNvPr id="7" name="Footer Placeholder 6">
            <a:extLst>
              <a:ext uri="{FF2B5EF4-FFF2-40B4-BE49-F238E27FC236}">
                <a16:creationId xmlns:a16="http://schemas.microsoft.com/office/drawing/2014/main" id="{79EDBDA7-7A6F-5BB8-C601-D81068FCD8BD}"/>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8" name="Picture 2" descr="Aheesa Digital Innovations Private Limited | LinkedIn">
            <a:extLst>
              <a:ext uri="{FF2B5EF4-FFF2-40B4-BE49-F238E27FC236}">
                <a16:creationId xmlns:a16="http://schemas.microsoft.com/office/drawing/2014/main" id="{3053E4C0-1D0A-5889-87FB-A4685BE764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32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F1AB-FB61-F335-B694-90FE766C5CB0}"/>
              </a:ext>
            </a:extLst>
          </p:cNvPr>
          <p:cNvSpPr>
            <a:spLocks noGrp="1"/>
          </p:cNvSpPr>
          <p:nvPr>
            <p:ph type="title"/>
          </p:nvPr>
        </p:nvSpPr>
        <p:spPr>
          <a:xfrm>
            <a:off x="838200" y="-122772"/>
            <a:ext cx="10515600" cy="1325563"/>
          </a:xfrm>
        </p:spPr>
        <p:txBody>
          <a:bodyPr>
            <a:normAutofit/>
          </a:bodyPr>
          <a:lstStyle/>
          <a:p>
            <a:pPr algn="ctr"/>
            <a:r>
              <a:rPr lang="en-GB" sz="6000" b="1" u="sng" dirty="0"/>
              <a:t>Significance</a:t>
            </a:r>
          </a:p>
        </p:txBody>
      </p:sp>
      <p:sp>
        <p:nvSpPr>
          <p:cNvPr id="3" name="Content Placeholder 2">
            <a:extLst>
              <a:ext uri="{FF2B5EF4-FFF2-40B4-BE49-F238E27FC236}">
                <a16:creationId xmlns:a16="http://schemas.microsoft.com/office/drawing/2014/main" id="{1736EBE9-9557-66D9-864D-B7785C21E48F}"/>
              </a:ext>
            </a:extLst>
          </p:cNvPr>
          <p:cNvSpPr>
            <a:spLocks noGrp="1"/>
          </p:cNvSpPr>
          <p:nvPr>
            <p:ph idx="1"/>
          </p:nvPr>
        </p:nvSpPr>
        <p:spPr>
          <a:xfrm>
            <a:off x="838200" y="1078447"/>
            <a:ext cx="10515600" cy="4351338"/>
          </a:xfrm>
        </p:spPr>
        <p:txBody>
          <a:bodyPr>
            <a:normAutofit fontScale="92500" lnSpcReduction="10000"/>
          </a:bodyPr>
          <a:lstStyle/>
          <a:p>
            <a:endParaRPr lang="en-GB" sz="3200" dirty="0"/>
          </a:p>
          <a:p>
            <a:r>
              <a:rPr lang="en-GB" sz="3200" dirty="0"/>
              <a:t>UAT popularised the use of neural networks to approximate even very complex functions</a:t>
            </a:r>
          </a:p>
          <a:p>
            <a:endParaRPr lang="en-GB" sz="3200" dirty="0"/>
          </a:p>
          <a:p>
            <a:r>
              <a:rPr lang="en-GB" sz="3200" dirty="0"/>
              <a:t>A key reason for the versatility and effectiveness of neural networks in various applications. </a:t>
            </a:r>
          </a:p>
          <a:p>
            <a:endParaRPr lang="en-GB" sz="3200" dirty="0"/>
          </a:p>
          <a:p>
            <a:r>
              <a:rPr lang="en-GB" sz="3200" dirty="0"/>
              <a:t>Explains how neural networks can find relationships between inputs outputs even when the actual function in unknown. </a:t>
            </a:r>
          </a:p>
        </p:txBody>
      </p:sp>
      <p:sp>
        <p:nvSpPr>
          <p:cNvPr id="4" name="Date Placeholder 3">
            <a:extLst>
              <a:ext uri="{FF2B5EF4-FFF2-40B4-BE49-F238E27FC236}">
                <a16:creationId xmlns:a16="http://schemas.microsoft.com/office/drawing/2014/main" id="{D7164CF4-3B60-D862-4F07-E2FCEF297C7A}"/>
              </a:ext>
            </a:extLst>
          </p:cNvPr>
          <p:cNvSpPr>
            <a:spLocks noGrp="1"/>
          </p:cNvSpPr>
          <p:nvPr>
            <p:ph type="dt" sz="half" idx="10"/>
          </p:nvPr>
        </p:nvSpPr>
        <p:spPr>
          <a:xfrm>
            <a:off x="11239500" y="6356357"/>
            <a:ext cx="2743200" cy="365125"/>
          </a:xfrm>
        </p:spPr>
        <p:txBody>
          <a:bodyPr/>
          <a:lstStyle/>
          <a:p>
            <a:r>
              <a:rPr lang="en-US" dirty="0"/>
              <a:t>18/06/2024</a:t>
            </a:r>
            <a:endParaRPr lang="en-GB" dirty="0"/>
          </a:p>
        </p:txBody>
      </p:sp>
      <p:sp>
        <p:nvSpPr>
          <p:cNvPr id="5" name="Footer Placeholder 4">
            <a:extLst>
              <a:ext uri="{FF2B5EF4-FFF2-40B4-BE49-F238E27FC236}">
                <a16:creationId xmlns:a16="http://schemas.microsoft.com/office/drawing/2014/main" id="{D6AA442C-C574-34DE-83E4-940829A87C2E}"/>
              </a:ext>
            </a:extLst>
          </p:cNvPr>
          <p:cNvSpPr>
            <a:spLocks noGrp="1"/>
          </p:cNvSpPr>
          <p:nvPr>
            <p:ph type="ftr" sz="quarter" idx="11"/>
          </p:nvPr>
        </p:nvSpPr>
        <p:spPr/>
        <p:txBody>
          <a:bodyPr/>
          <a:lstStyle/>
          <a:p>
            <a:r>
              <a:rPr lang="en-GB"/>
              <a:t>Copyright(C) 2024 Aheesa Digital Innovations Private Limited. All Rights Reserved</a:t>
            </a:r>
          </a:p>
        </p:txBody>
      </p:sp>
      <p:pic>
        <p:nvPicPr>
          <p:cNvPr id="6" name="Picture 2" descr="Aheesa Digital Innovations Private Limited | LinkedIn">
            <a:extLst>
              <a:ext uri="{FF2B5EF4-FFF2-40B4-BE49-F238E27FC236}">
                <a16:creationId xmlns:a16="http://schemas.microsoft.com/office/drawing/2014/main" id="{E127312A-AEE1-7715-C8ED-7B6BD9EE88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244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170862"/>
            <a:ext cx="10515600" cy="661571"/>
          </a:xfrm>
        </p:spPr>
        <p:txBody>
          <a:bodyPr>
            <a:noAutofit/>
          </a:bodyPr>
          <a:lstStyle/>
          <a:p>
            <a:pPr algn="ctr"/>
            <a:r>
              <a:rPr lang="en-GB" sz="6000" b="1" u="sng" dirty="0"/>
              <a:t>Neural Networks</a:t>
            </a:r>
          </a:p>
        </p:txBody>
      </p:sp>
      <p:sp>
        <p:nvSpPr>
          <p:cNvPr id="3" name="Content Placeholder 2">
            <a:extLst>
              <a:ext uri="{FF2B5EF4-FFF2-40B4-BE49-F238E27FC236}">
                <a16:creationId xmlns:a16="http://schemas.microsoft.com/office/drawing/2014/main" id="{087E5370-D038-4C7C-7C03-578A8C758B16}"/>
              </a:ext>
            </a:extLst>
          </p:cNvPr>
          <p:cNvSpPr>
            <a:spLocks noGrp="1"/>
          </p:cNvSpPr>
          <p:nvPr>
            <p:ph idx="1"/>
          </p:nvPr>
        </p:nvSpPr>
        <p:spPr>
          <a:xfrm>
            <a:off x="276732" y="1146301"/>
            <a:ext cx="5995735" cy="5710988"/>
          </a:xfrm>
        </p:spPr>
        <p:txBody>
          <a:bodyPr>
            <a:noAutofit/>
          </a:bodyPr>
          <a:lstStyle/>
          <a:p>
            <a:r>
              <a:rPr lang="en-GB" sz="3200" dirty="0"/>
              <a:t>A neural network is made of interconnected neurons.</a:t>
            </a:r>
          </a:p>
          <a:p>
            <a:r>
              <a:rPr lang="en-GB" sz="3200" dirty="0"/>
              <a:t>Each neuron is a mathematical function applied on the input</a:t>
            </a:r>
          </a:p>
          <a:p>
            <a:r>
              <a:rPr lang="en-GB" sz="3200" dirty="0"/>
              <a:t>The function applied varies based on parameters of each neuron.</a:t>
            </a:r>
          </a:p>
          <a:p>
            <a:r>
              <a:rPr lang="en-GB" sz="3200" dirty="0"/>
              <a:t>Parameters are altered during training so that the result resembles the training data</a:t>
            </a:r>
          </a:p>
        </p:txBody>
      </p:sp>
      <p:pic>
        <p:nvPicPr>
          <p:cNvPr id="1026" name="Picture 2" descr="What Is a Neural Network?">
            <a:extLst>
              <a:ext uri="{FF2B5EF4-FFF2-40B4-BE49-F238E27FC236}">
                <a16:creationId xmlns:a16="http://schemas.microsoft.com/office/drawing/2014/main" id="{C39CB2DF-8459-D980-46AB-1BF13B77B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2467" y="1283371"/>
            <a:ext cx="5303844" cy="4539916"/>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73797153-6552-7D0F-B9D1-7E602868B187}"/>
              </a:ext>
            </a:extLst>
          </p:cNvPr>
          <p:cNvSpPr>
            <a:spLocks noGrp="1"/>
          </p:cNvSpPr>
          <p:nvPr>
            <p:ph type="dt" sz="half" idx="10"/>
          </p:nvPr>
        </p:nvSpPr>
        <p:spPr>
          <a:xfrm>
            <a:off x="11239500" y="6356352"/>
            <a:ext cx="2743200" cy="365125"/>
          </a:xfrm>
        </p:spPr>
        <p:txBody>
          <a:bodyPr/>
          <a:lstStyle/>
          <a:p>
            <a:r>
              <a:rPr lang="en-US" dirty="0"/>
              <a:t>18/06/2024</a:t>
            </a:r>
            <a:endParaRPr lang="en-GB" dirty="0"/>
          </a:p>
        </p:txBody>
      </p:sp>
      <p:sp>
        <p:nvSpPr>
          <p:cNvPr id="7" name="Footer Placeholder 6">
            <a:extLst>
              <a:ext uri="{FF2B5EF4-FFF2-40B4-BE49-F238E27FC236}">
                <a16:creationId xmlns:a16="http://schemas.microsoft.com/office/drawing/2014/main" id="{5A2E2DC4-674F-C39C-D83F-D84510A1543A}"/>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8" name="Picture 2" descr="Aheesa Digital Innovations Private Limited | LinkedIn">
            <a:extLst>
              <a:ext uri="{FF2B5EF4-FFF2-40B4-BE49-F238E27FC236}">
                <a16:creationId xmlns:a16="http://schemas.microsoft.com/office/drawing/2014/main" id="{856CAB34-F2C5-79A6-8C1B-CBB9A4CE43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98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18259"/>
            <a:ext cx="10515600" cy="912187"/>
          </a:xfrm>
        </p:spPr>
        <p:txBody>
          <a:bodyPr>
            <a:noAutofit/>
          </a:bodyPr>
          <a:lstStyle/>
          <a:p>
            <a:pPr algn="ctr"/>
            <a:r>
              <a:rPr lang="en-GB" sz="6000" b="1" u="sng" dirty="0"/>
              <a:t>Activation Functions</a:t>
            </a:r>
          </a:p>
        </p:txBody>
      </p:sp>
      <p:sp>
        <p:nvSpPr>
          <p:cNvPr id="3" name="Content Placeholder 2">
            <a:extLst>
              <a:ext uri="{FF2B5EF4-FFF2-40B4-BE49-F238E27FC236}">
                <a16:creationId xmlns:a16="http://schemas.microsoft.com/office/drawing/2014/main" id="{087E5370-D038-4C7C-7C03-578A8C758B16}"/>
              </a:ext>
            </a:extLst>
          </p:cNvPr>
          <p:cNvSpPr>
            <a:spLocks noGrp="1"/>
          </p:cNvSpPr>
          <p:nvPr>
            <p:ph idx="1"/>
          </p:nvPr>
        </p:nvSpPr>
        <p:spPr>
          <a:xfrm>
            <a:off x="605117" y="1420733"/>
            <a:ext cx="10981765" cy="4336664"/>
          </a:xfrm>
        </p:spPr>
        <p:txBody>
          <a:bodyPr>
            <a:normAutofit/>
          </a:bodyPr>
          <a:lstStyle/>
          <a:p>
            <a:pPr algn="just"/>
            <a:r>
              <a:rPr lang="en-GB" sz="3200" dirty="0"/>
              <a:t>Activation functions are the mathematical functions applied by neurons.</a:t>
            </a:r>
          </a:p>
          <a:p>
            <a:pPr algn="just"/>
            <a:r>
              <a:rPr lang="en-GB" sz="3200" dirty="0"/>
              <a:t>They introduce non-linearity to the outputs of the neural network.</a:t>
            </a:r>
            <a:endParaRPr lang="en-GB" dirty="0"/>
          </a:p>
          <a:p>
            <a:pPr algn="just"/>
            <a:r>
              <a:rPr lang="en-GB" sz="3200" dirty="0"/>
              <a:t>Enables neural networks to approximate non-linear functions. </a:t>
            </a:r>
          </a:p>
          <a:p>
            <a:pPr algn="just"/>
            <a:r>
              <a:rPr lang="en-GB" sz="3200" dirty="0"/>
              <a:t>By making the output of each neuron independent and compounds the results for the output.</a:t>
            </a:r>
          </a:p>
        </p:txBody>
      </p:sp>
      <p:sp>
        <p:nvSpPr>
          <p:cNvPr id="8" name="Date Placeholder 7">
            <a:extLst>
              <a:ext uri="{FF2B5EF4-FFF2-40B4-BE49-F238E27FC236}">
                <a16:creationId xmlns:a16="http://schemas.microsoft.com/office/drawing/2014/main" id="{314110A8-73C0-F9B3-9091-78E81DC73113}"/>
              </a:ext>
            </a:extLst>
          </p:cNvPr>
          <p:cNvSpPr>
            <a:spLocks noGrp="1"/>
          </p:cNvSpPr>
          <p:nvPr>
            <p:ph type="dt" sz="half" idx="10"/>
          </p:nvPr>
        </p:nvSpPr>
        <p:spPr>
          <a:xfrm>
            <a:off x="11239500" y="6356352"/>
            <a:ext cx="2743200" cy="365125"/>
          </a:xfrm>
        </p:spPr>
        <p:txBody>
          <a:bodyPr/>
          <a:lstStyle/>
          <a:p>
            <a:r>
              <a:rPr lang="en-US" dirty="0"/>
              <a:t>18/06/2024</a:t>
            </a:r>
            <a:endParaRPr lang="en-GB" dirty="0"/>
          </a:p>
        </p:txBody>
      </p:sp>
      <p:sp>
        <p:nvSpPr>
          <p:cNvPr id="9" name="Footer Placeholder 8">
            <a:extLst>
              <a:ext uri="{FF2B5EF4-FFF2-40B4-BE49-F238E27FC236}">
                <a16:creationId xmlns:a16="http://schemas.microsoft.com/office/drawing/2014/main" id="{042F8154-7AD4-C2F3-A16E-24552A323CDD}"/>
              </a:ext>
            </a:extLst>
          </p:cNvPr>
          <p:cNvSpPr>
            <a:spLocks noGrp="1"/>
          </p:cNvSpPr>
          <p:nvPr>
            <p:ph type="ftr" sz="quarter" idx="11"/>
          </p:nvPr>
        </p:nvSpPr>
        <p:spPr/>
        <p:txBody>
          <a:bodyPr/>
          <a:lstStyle/>
          <a:p>
            <a:r>
              <a:rPr lang="en-GB"/>
              <a:t>Copyright(C) 2024 Aheesa Digital Innovations Private Limited. All Rights Reserved</a:t>
            </a:r>
          </a:p>
        </p:txBody>
      </p:sp>
      <p:pic>
        <p:nvPicPr>
          <p:cNvPr id="10" name="Picture 2" descr="Aheesa Digital Innovations Private Limited | LinkedIn">
            <a:extLst>
              <a:ext uri="{FF2B5EF4-FFF2-40B4-BE49-F238E27FC236}">
                <a16:creationId xmlns:a16="http://schemas.microsoft.com/office/drawing/2014/main" id="{41100542-5902-18A9-F156-5D81731B65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22611"/>
            <a:ext cx="1905000" cy="753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34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785277" y="236381"/>
            <a:ext cx="10515600" cy="912187"/>
          </a:xfrm>
        </p:spPr>
        <p:txBody>
          <a:bodyPr>
            <a:noAutofit/>
          </a:bodyPr>
          <a:lstStyle/>
          <a:p>
            <a:pPr algn="ctr"/>
            <a:r>
              <a:rPr lang="en-GB" sz="6000" b="1" u="sng" dirty="0"/>
              <a:t> Activation Functions</a:t>
            </a:r>
          </a:p>
        </p:txBody>
      </p:sp>
      <p:pic>
        <p:nvPicPr>
          <p:cNvPr id="5" name="Picture 4">
            <a:extLst>
              <a:ext uri="{FF2B5EF4-FFF2-40B4-BE49-F238E27FC236}">
                <a16:creationId xmlns:a16="http://schemas.microsoft.com/office/drawing/2014/main" id="{13AC815C-C9F7-ADD4-0488-3830C7D983DC}"/>
              </a:ext>
            </a:extLst>
          </p:cNvPr>
          <p:cNvPicPr>
            <a:picLocks noChangeAspect="1"/>
          </p:cNvPicPr>
          <p:nvPr/>
        </p:nvPicPr>
        <p:blipFill rotWithShape="1">
          <a:blip r:embed="rId2"/>
          <a:srcRect b="61147"/>
          <a:stretch/>
        </p:blipFill>
        <p:spPr>
          <a:xfrm>
            <a:off x="21326" y="1091233"/>
            <a:ext cx="8889591" cy="1459628"/>
          </a:xfrm>
          <a:prstGeom prst="rect">
            <a:avLst/>
          </a:prstGeom>
        </p:spPr>
      </p:pic>
      <p:sp>
        <p:nvSpPr>
          <p:cNvPr id="8" name="Date Placeholder 7">
            <a:extLst>
              <a:ext uri="{FF2B5EF4-FFF2-40B4-BE49-F238E27FC236}">
                <a16:creationId xmlns:a16="http://schemas.microsoft.com/office/drawing/2014/main" id="{314110A8-73C0-F9B3-9091-78E81DC73113}"/>
              </a:ext>
            </a:extLst>
          </p:cNvPr>
          <p:cNvSpPr>
            <a:spLocks noGrp="1"/>
          </p:cNvSpPr>
          <p:nvPr>
            <p:ph type="dt" sz="half" idx="10"/>
          </p:nvPr>
        </p:nvSpPr>
        <p:spPr>
          <a:xfrm>
            <a:off x="11239500" y="6356352"/>
            <a:ext cx="2743200" cy="365125"/>
          </a:xfrm>
        </p:spPr>
        <p:txBody>
          <a:bodyPr/>
          <a:lstStyle/>
          <a:p>
            <a:r>
              <a:rPr lang="en-US" dirty="0"/>
              <a:t>18/06/2024</a:t>
            </a:r>
            <a:endParaRPr lang="en-GB" dirty="0"/>
          </a:p>
        </p:txBody>
      </p:sp>
      <p:sp>
        <p:nvSpPr>
          <p:cNvPr id="9" name="Footer Placeholder 8">
            <a:extLst>
              <a:ext uri="{FF2B5EF4-FFF2-40B4-BE49-F238E27FC236}">
                <a16:creationId xmlns:a16="http://schemas.microsoft.com/office/drawing/2014/main" id="{042F8154-7AD4-C2F3-A16E-24552A323CDD}"/>
              </a:ext>
            </a:extLst>
          </p:cNvPr>
          <p:cNvSpPr>
            <a:spLocks noGrp="1"/>
          </p:cNvSpPr>
          <p:nvPr>
            <p:ph type="ftr" sz="quarter" idx="11"/>
          </p:nvPr>
        </p:nvSpPr>
        <p:spPr/>
        <p:txBody>
          <a:bodyPr/>
          <a:lstStyle/>
          <a:p>
            <a:r>
              <a:rPr lang="en-GB"/>
              <a:t>Copyright(C) 2024 Aheesa Digital Innovations Private Limited. All Rights Reserved</a:t>
            </a:r>
          </a:p>
        </p:txBody>
      </p:sp>
      <p:pic>
        <p:nvPicPr>
          <p:cNvPr id="10" name="Picture 2" descr="Aheesa Digital Innovations Private Limited | LinkedIn">
            <a:extLst>
              <a:ext uri="{FF2B5EF4-FFF2-40B4-BE49-F238E27FC236}">
                <a16:creationId xmlns:a16="http://schemas.microsoft.com/office/drawing/2014/main" id="{41100542-5902-18A9-F156-5D81731B65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934" b="28506"/>
          <a:stretch/>
        </p:blipFill>
        <p:spPr bwMode="auto">
          <a:xfrm>
            <a:off x="10287000" y="22611"/>
            <a:ext cx="1905000" cy="7536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25CACF9-636B-4269-060E-6E977302193B}"/>
              </a:ext>
            </a:extLst>
          </p:cNvPr>
          <p:cNvPicPr>
            <a:picLocks noChangeAspect="1"/>
          </p:cNvPicPr>
          <p:nvPr/>
        </p:nvPicPr>
        <p:blipFill rotWithShape="1">
          <a:blip r:embed="rId2"/>
          <a:srcRect t="33336" b="35942"/>
          <a:stretch/>
        </p:blipFill>
        <p:spPr>
          <a:xfrm>
            <a:off x="21325" y="2676930"/>
            <a:ext cx="8889591" cy="1154167"/>
          </a:xfrm>
          <a:prstGeom prst="rect">
            <a:avLst/>
          </a:prstGeom>
        </p:spPr>
      </p:pic>
      <p:pic>
        <p:nvPicPr>
          <p:cNvPr id="4" name="Picture 3">
            <a:extLst>
              <a:ext uri="{FF2B5EF4-FFF2-40B4-BE49-F238E27FC236}">
                <a16:creationId xmlns:a16="http://schemas.microsoft.com/office/drawing/2014/main" id="{206E97B7-7860-C2D3-912D-BB41D8622C30}"/>
              </a:ext>
            </a:extLst>
          </p:cNvPr>
          <p:cNvPicPr>
            <a:picLocks noChangeAspect="1"/>
          </p:cNvPicPr>
          <p:nvPr/>
        </p:nvPicPr>
        <p:blipFill rotWithShape="1">
          <a:blip r:embed="rId2"/>
          <a:srcRect t="69370"/>
          <a:stretch/>
        </p:blipFill>
        <p:spPr>
          <a:xfrm>
            <a:off x="21325" y="4606927"/>
            <a:ext cx="8916482" cy="1046278"/>
          </a:xfrm>
          <a:prstGeom prst="rect">
            <a:avLst/>
          </a:prstGeom>
        </p:spPr>
      </p:pic>
      <p:pic>
        <p:nvPicPr>
          <p:cNvPr id="1026" name="Picture 2" descr="Sigmoid function - Wikipedia">
            <a:extLst>
              <a:ext uri="{FF2B5EF4-FFF2-40B4-BE49-F238E27FC236}">
                <a16:creationId xmlns:a16="http://schemas.microsoft.com/office/drawing/2014/main" id="{83070DD3-6C80-10D1-F694-C2726D028F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5452" y="933854"/>
            <a:ext cx="2619376" cy="1743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nh Activation Function — The Science of Machine Learning &amp; AI">
            <a:extLst>
              <a:ext uri="{FF2B5EF4-FFF2-40B4-BE49-F238E27FC236}">
                <a16:creationId xmlns:a16="http://schemas.microsoft.com/office/drawing/2014/main" id="{466B9F0B-EBEE-C132-978F-671BD664A1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900" t="16025" r="19365" b="15784"/>
          <a:stretch/>
        </p:blipFill>
        <p:spPr bwMode="auto">
          <a:xfrm>
            <a:off x="9298022" y="2676930"/>
            <a:ext cx="2332372" cy="17430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ctivation function (ReLu). ReLu ...">
            <a:extLst>
              <a:ext uri="{FF2B5EF4-FFF2-40B4-BE49-F238E27FC236}">
                <a16:creationId xmlns:a16="http://schemas.microsoft.com/office/drawing/2014/main" id="{C788D55D-B1F9-252E-3A34-C23EE71554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66313" y="4606927"/>
            <a:ext cx="216217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5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95930"/>
            <a:ext cx="10515600" cy="834189"/>
          </a:xfrm>
        </p:spPr>
        <p:txBody>
          <a:bodyPr>
            <a:noAutofit/>
          </a:bodyPr>
          <a:lstStyle/>
          <a:p>
            <a:pPr algn="ctr"/>
            <a:r>
              <a:rPr lang="en-GB" sz="6000" b="1" u="sng" dirty="0"/>
              <a:t>Visual Representation</a:t>
            </a:r>
          </a:p>
        </p:txBody>
      </p:sp>
      <p:pic>
        <p:nvPicPr>
          <p:cNvPr id="5" name="Picture 4">
            <a:extLst>
              <a:ext uri="{FF2B5EF4-FFF2-40B4-BE49-F238E27FC236}">
                <a16:creationId xmlns:a16="http://schemas.microsoft.com/office/drawing/2014/main" id="{54C3B1E0-987B-2B4C-D481-652B80B7ED68}"/>
              </a:ext>
            </a:extLst>
          </p:cNvPr>
          <p:cNvPicPr>
            <a:picLocks noChangeAspect="1"/>
          </p:cNvPicPr>
          <p:nvPr/>
        </p:nvPicPr>
        <p:blipFill>
          <a:blip r:embed="rId2"/>
          <a:stretch>
            <a:fillRect/>
          </a:stretch>
        </p:blipFill>
        <p:spPr>
          <a:xfrm>
            <a:off x="214591" y="1133575"/>
            <a:ext cx="11762818" cy="4711560"/>
          </a:xfrm>
          <a:prstGeom prst="rect">
            <a:avLst/>
          </a:prstGeom>
        </p:spPr>
      </p:pic>
      <p:cxnSp>
        <p:nvCxnSpPr>
          <p:cNvPr id="7" name="Straight Connector 6">
            <a:extLst>
              <a:ext uri="{FF2B5EF4-FFF2-40B4-BE49-F238E27FC236}">
                <a16:creationId xmlns:a16="http://schemas.microsoft.com/office/drawing/2014/main" id="{66EB100D-6C45-056C-B645-DC2C87C803B9}"/>
              </a:ext>
            </a:extLst>
          </p:cNvPr>
          <p:cNvCxnSpPr/>
          <p:nvPr/>
        </p:nvCxnSpPr>
        <p:spPr>
          <a:xfrm>
            <a:off x="10639435" y="1073220"/>
            <a:ext cx="383459"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B08F7A41-94FB-2CAF-A990-03B785D0A537}"/>
              </a:ext>
            </a:extLst>
          </p:cNvPr>
          <p:cNvCxnSpPr/>
          <p:nvPr/>
        </p:nvCxnSpPr>
        <p:spPr>
          <a:xfrm>
            <a:off x="10639435" y="1471426"/>
            <a:ext cx="383459"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005D8874-306F-7F1E-22E5-A701AE4D7CD5}"/>
              </a:ext>
            </a:extLst>
          </p:cNvPr>
          <p:cNvSpPr txBox="1"/>
          <p:nvPr/>
        </p:nvSpPr>
        <p:spPr>
          <a:xfrm>
            <a:off x="11022897" y="919337"/>
            <a:ext cx="1169103" cy="307777"/>
          </a:xfrm>
          <a:prstGeom prst="rect">
            <a:avLst/>
          </a:prstGeom>
          <a:noFill/>
        </p:spPr>
        <p:txBody>
          <a:bodyPr wrap="none" rtlCol="0">
            <a:spAutoFit/>
          </a:bodyPr>
          <a:lstStyle/>
          <a:p>
            <a:r>
              <a:rPr lang="en-GB" sz="1400" dirty="0"/>
              <a:t>Approximate</a:t>
            </a:r>
          </a:p>
        </p:txBody>
      </p:sp>
      <p:sp>
        <p:nvSpPr>
          <p:cNvPr id="10" name="TextBox 9">
            <a:extLst>
              <a:ext uri="{FF2B5EF4-FFF2-40B4-BE49-F238E27FC236}">
                <a16:creationId xmlns:a16="http://schemas.microsoft.com/office/drawing/2014/main" id="{BB808A67-2F14-724F-BC9D-B3503E7AFAB7}"/>
              </a:ext>
            </a:extLst>
          </p:cNvPr>
          <p:cNvSpPr txBox="1"/>
          <p:nvPr/>
        </p:nvSpPr>
        <p:spPr>
          <a:xfrm>
            <a:off x="11022893" y="1317543"/>
            <a:ext cx="873060" cy="307777"/>
          </a:xfrm>
          <a:prstGeom prst="rect">
            <a:avLst/>
          </a:prstGeom>
          <a:noFill/>
        </p:spPr>
        <p:txBody>
          <a:bodyPr wrap="none" rtlCol="0">
            <a:spAutoFit/>
          </a:bodyPr>
          <a:lstStyle/>
          <a:p>
            <a:r>
              <a:rPr lang="en-GB" sz="1400" dirty="0"/>
              <a:t>Function</a:t>
            </a:r>
          </a:p>
        </p:txBody>
      </p:sp>
      <p:sp>
        <p:nvSpPr>
          <p:cNvPr id="13" name="Date Placeholder 12">
            <a:extLst>
              <a:ext uri="{FF2B5EF4-FFF2-40B4-BE49-F238E27FC236}">
                <a16:creationId xmlns:a16="http://schemas.microsoft.com/office/drawing/2014/main" id="{207E6C9F-4C97-EFBB-C7A8-ED3B5C2B4901}"/>
              </a:ext>
            </a:extLst>
          </p:cNvPr>
          <p:cNvSpPr>
            <a:spLocks noGrp="1"/>
          </p:cNvSpPr>
          <p:nvPr>
            <p:ph type="dt" sz="half" idx="10"/>
          </p:nvPr>
        </p:nvSpPr>
        <p:spPr>
          <a:xfrm>
            <a:off x="11239500" y="6356351"/>
            <a:ext cx="2743200" cy="365125"/>
          </a:xfrm>
        </p:spPr>
        <p:txBody>
          <a:bodyPr/>
          <a:lstStyle/>
          <a:p>
            <a:r>
              <a:rPr lang="en-US" dirty="0"/>
              <a:t>18/06/2024</a:t>
            </a:r>
            <a:endParaRPr lang="en-GB" dirty="0"/>
          </a:p>
        </p:txBody>
      </p:sp>
      <p:sp>
        <p:nvSpPr>
          <p:cNvPr id="14" name="Footer Placeholder 13">
            <a:extLst>
              <a:ext uri="{FF2B5EF4-FFF2-40B4-BE49-F238E27FC236}">
                <a16:creationId xmlns:a16="http://schemas.microsoft.com/office/drawing/2014/main" id="{D2ECA738-82EF-D130-D65A-718648CBDA94}"/>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15" name="Picture 2" descr="Aheesa Digital Innovations Private Limited | LinkedIn">
            <a:extLst>
              <a:ext uri="{FF2B5EF4-FFF2-40B4-BE49-F238E27FC236}">
                <a16:creationId xmlns:a16="http://schemas.microsoft.com/office/drawing/2014/main" id="{E3929453-B71D-D765-DC91-7CA8E0900E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D98F48-D843-F62F-F10B-5C90C09C1BAA}"/>
              </a:ext>
            </a:extLst>
          </p:cNvPr>
          <p:cNvSpPr txBox="1"/>
          <p:nvPr/>
        </p:nvSpPr>
        <p:spPr>
          <a:xfrm>
            <a:off x="952500" y="5766985"/>
            <a:ext cx="1826910" cy="584775"/>
          </a:xfrm>
          <a:prstGeom prst="rect">
            <a:avLst/>
          </a:prstGeom>
          <a:noFill/>
        </p:spPr>
        <p:txBody>
          <a:bodyPr wrap="none" rtlCol="0">
            <a:spAutoFit/>
          </a:bodyPr>
          <a:lstStyle/>
          <a:p>
            <a:r>
              <a:rPr lang="en-GB" sz="3200" dirty="0"/>
              <a:t>1 neuron </a:t>
            </a:r>
          </a:p>
        </p:txBody>
      </p:sp>
      <p:sp>
        <p:nvSpPr>
          <p:cNvPr id="6" name="TextBox 5">
            <a:extLst>
              <a:ext uri="{FF2B5EF4-FFF2-40B4-BE49-F238E27FC236}">
                <a16:creationId xmlns:a16="http://schemas.microsoft.com/office/drawing/2014/main" id="{1A5A33A4-2CEC-FF4F-8B03-591977E3D8DF}"/>
              </a:ext>
            </a:extLst>
          </p:cNvPr>
          <p:cNvSpPr txBox="1"/>
          <p:nvPr/>
        </p:nvSpPr>
        <p:spPr>
          <a:xfrm>
            <a:off x="5071782" y="5767949"/>
            <a:ext cx="2025683" cy="584775"/>
          </a:xfrm>
          <a:prstGeom prst="rect">
            <a:avLst/>
          </a:prstGeom>
          <a:noFill/>
        </p:spPr>
        <p:txBody>
          <a:bodyPr wrap="none" rtlCol="0">
            <a:spAutoFit/>
          </a:bodyPr>
          <a:lstStyle/>
          <a:p>
            <a:r>
              <a:rPr lang="en-GB" sz="3200" dirty="0"/>
              <a:t>3 neurons </a:t>
            </a:r>
          </a:p>
        </p:txBody>
      </p:sp>
      <p:sp>
        <p:nvSpPr>
          <p:cNvPr id="11" name="TextBox 10">
            <a:extLst>
              <a:ext uri="{FF2B5EF4-FFF2-40B4-BE49-F238E27FC236}">
                <a16:creationId xmlns:a16="http://schemas.microsoft.com/office/drawing/2014/main" id="{95DD2B41-BA65-7103-747D-092F26DECE20}"/>
              </a:ext>
            </a:extLst>
          </p:cNvPr>
          <p:cNvSpPr txBox="1"/>
          <p:nvPr/>
        </p:nvSpPr>
        <p:spPr>
          <a:xfrm>
            <a:off x="9165291" y="5769215"/>
            <a:ext cx="2025683" cy="584775"/>
          </a:xfrm>
          <a:prstGeom prst="rect">
            <a:avLst/>
          </a:prstGeom>
          <a:noFill/>
        </p:spPr>
        <p:txBody>
          <a:bodyPr wrap="none" rtlCol="0">
            <a:spAutoFit/>
          </a:bodyPr>
          <a:lstStyle/>
          <a:p>
            <a:r>
              <a:rPr lang="en-GB" sz="3200" dirty="0"/>
              <a:t>8 neurons </a:t>
            </a:r>
          </a:p>
        </p:txBody>
      </p:sp>
    </p:spTree>
    <p:extLst>
      <p:ext uri="{BB962C8B-B14F-4D97-AF65-F5344CB8AC3E}">
        <p14:creationId xmlns:p14="http://schemas.microsoft.com/office/powerpoint/2010/main" val="474299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95930"/>
            <a:ext cx="10515600" cy="834189"/>
          </a:xfrm>
        </p:spPr>
        <p:txBody>
          <a:bodyPr>
            <a:noAutofit/>
          </a:bodyPr>
          <a:lstStyle/>
          <a:p>
            <a:pPr algn="ctr"/>
            <a:r>
              <a:rPr lang="en-GB" sz="6000" b="1" u="sng" dirty="0"/>
              <a:t>Training</a:t>
            </a:r>
          </a:p>
        </p:txBody>
      </p:sp>
      <p:sp>
        <p:nvSpPr>
          <p:cNvPr id="13" name="Date Placeholder 12">
            <a:extLst>
              <a:ext uri="{FF2B5EF4-FFF2-40B4-BE49-F238E27FC236}">
                <a16:creationId xmlns:a16="http://schemas.microsoft.com/office/drawing/2014/main" id="{207E6C9F-4C97-EFBB-C7A8-ED3B5C2B4901}"/>
              </a:ext>
            </a:extLst>
          </p:cNvPr>
          <p:cNvSpPr>
            <a:spLocks noGrp="1"/>
          </p:cNvSpPr>
          <p:nvPr>
            <p:ph type="dt" sz="half" idx="10"/>
          </p:nvPr>
        </p:nvSpPr>
        <p:spPr>
          <a:xfrm>
            <a:off x="11239500" y="6356351"/>
            <a:ext cx="2743200" cy="365125"/>
          </a:xfrm>
        </p:spPr>
        <p:txBody>
          <a:bodyPr/>
          <a:lstStyle/>
          <a:p>
            <a:r>
              <a:rPr lang="en-US" dirty="0"/>
              <a:t>18/06/2024</a:t>
            </a:r>
            <a:endParaRPr lang="en-GB" dirty="0"/>
          </a:p>
        </p:txBody>
      </p:sp>
      <p:sp>
        <p:nvSpPr>
          <p:cNvPr id="14" name="Footer Placeholder 13">
            <a:extLst>
              <a:ext uri="{FF2B5EF4-FFF2-40B4-BE49-F238E27FC236}">
                <a16:creationId xmlns:a16="http://schemas.microsoft.com/office/drawing/2014/main" id="{D2ECA738-82EF-D130-D65A-718648CBDA94}"/>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15" name="Picture 2" descr="Aheesa Digital Innovations Private Limited | LinkedIn">
            <a:extLst>
              <a:ext uri="{FF2B5EF4-FFF2-40B4-BE49-F238E27FC236}">
                <a16:creationId xmlns:a16="http://schemas.microsoft.com/office/drawing/2014/main" id="{E3929453-B71D-D765-DC91-7CA8E0900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754FC62-3E96-133E-4D99-E2B52C33E6F2}"/>
              </a:ext>
            </a:extLst>
          </p:cNvPr>
          <p:cNvSpPr txBox="1"/>
          <p:nvPr/>
        </p:nvSpPr>
        <p:spPr>
          <a:xfrm>
            <a:off x="609600" y="1304136"/>
            <a:ext cx="10972800" cy="4524315"/>
          </a:xfrm>
          <a:prstGeom prst="rect">
            <a:avLst/>
          </a:prstGeom>
          <a:noFill/>
        </p:spPr>
        <p:txBody>
          <a:bodyPr wrap="square" rtlCol="0">
            <a:spAutoFit/>
          </a:bodyPr>
          <a:lstStyle/>
          <a:p>
            <a:pPr marL="457200" indent="-457200">
              <a:buFont typeface="Arial" panose="020B0604020202020204" pitchFamily="34" charset="0"/>
              <a:buChar char="•"/>
            </a:pPr>
            <a:r>
              <a:rPr lang="en-GB" sz="3200" dirty="0"/>
              <a:t>The parameters in neural networks are called weights and biases. </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 weight is a multiplier applied onto the input</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A bias is an addition applied onto the input</a:t>
            </a:r>
          </a:p>
          <a:p>
            <a:pPr marL="457200" indent="-457200">
              <a:buFont typeface="Arial" panose="020B0604020202020204" pitchFamily="34" charset="0"/>
              <a:buChar char="•"/>
            </a:pPr>
            <a:endParaRPr lang="en-GB" sz="3200" dirty="0"/>
          </a:p>
          <a:p>
            <a:pPr marL="457200" indent="-457200">
              <a:buFont typeface="Arial" panose="020B0604020202020204" pitchFamily="34" charset="0"/>
              <a:buChar char="•"/>
            </a:pPr>
            <a:r>
              <a:rPr lang="en-GB" sz="3200" dirty="0"/>
              <a:t>Weights and Biases are optimised during training through back propagation.</a:t>
            </a:r>
          </a:p>
        </p:txBody>
      </p:sp>
    </p:spTree>
    <p:extLst>
      <p:ext uri="{BB962C8B-B14F-4D97-AF65-F5344CB8AC3E}">
        <p14:creationId xmlns:p14="http://schemas.microsoft.com/office/powerpoint/2010/main" val="146610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3BB2-BFAC-A239-CDB3-F1204ADF6B8F}"/>
              </a:ext>
            </a:extLst>
          </p:cNvPr>
          <p:cNvSpPr>
            <a:spLocks noGrp="1"/>
          </p:cNvSpPr>
          <p:nvPr>
            <p:ph type="title"/>
          </p:nvPr>
        </p:nvSpPr>
        <p:spPr>
          <a:xfrm>
            <a:off x="838200" y="95930"/>
            <a:ext cx="10515600" cy="834189"/>
          </a:xfrm>
        </p:spPr>
        <p:txBody>
          <a:bodyPr>
            <a:noAutofit/>
          </a:bodyPr>
          <a:lstStyle/>
          <a:p>
            <a:pPr algn="ctr"/>
            <a:r>
              <a:rPr lang="en-GB" sz="6000" b="1" u="sng" dirty="0"/>
              <a:t>Backpropagation</a:t>
            </a:r>
          </a:p>
        </p:txBody>
      </p:sp>
      <p:sp>
        <p:nvSpPr>
          <p:cNvPr id="13" name="Date Placeholder 12">
            <a:extLst>
              <a:ext uri="{FF2B5EF4-FFF2-40B4-BE49-F238E27FC236}">
                <a16:creationId xmlns:a16="http://schemas.microsoft.com/office/drawing/2014/main" id="{207E6C9F-4C97-EFBB-C7A8-ED3B5C2B4901}"/>
              </a:ext>
            </a:extLst>
          </p:cNvPr>
          <p:cNvSpPr>
            <a:spLocks noGrp="1"/>
          </p:cNvSpPr>
          <p:nvPr>
            <p:ph type="dt" sz="half" idx="10"/>
          </p:nvPr>
        </p:nvSpPr>
        <p:spPr>
          <a:xfrm>
            <a:off x="11239500" y="6356351"/>
            <a:ext cx="2743200" cy="365125"/>
          </a:xfrm>
        </p:spPr>
        <p:txBody>
          <a:bodyPr/>
          <a:lstStyle/>
          <a:p>
            <a:r>
              <a:rPr lang="en-US" dirty="0"/>
              <a:t>18/06/2024</a:t>
            </a:r>
            <a:endParaRPr lang="en-GB" dirty="0"/>
          </a:p>
        </p:txBody>
      </p:sp>
      <p:sp>
        <p:nvSpPr>
          <p:cNvPr id="14" name="Footer Placeholder 13">
            <a:extLst>
              <a:ext uri="{FF2B5EF4-FFF2-40B4-BE49-F238E27FC236}">
                <a16:creationId xmlns:a16="http://schemas.microsoft.com/office/drawing/2014/main" id="{D2ECA738-82EF-D130-D65A-718648CBDA94}"/>
              </a:ext>
            </a:extLst>
          </p:cNvPr>
          <p:cNvSpPr>
            <a:spLocks noGrp="1"/>
          </p:cNvSpPr>
          <p:nvPr>
            <p:ph type="ftr" sz="quarter" idx="11"/>
          </p:nvPr>
        </p:nvSpPr>
        <p:spPr/>
        <p:txBody>
          <a:bodyPr/>
          <a:lstStyle/>
          <a:p>
            <a:r>
              <a:rPr lang="en-GB" dirty="0"/>
              <a:t>Copyright(C) 2024 </a:t>
            </a:r>
            <a:r>
              <a:rPr lang="en-GB" dirty="0" err="1"/>
              <a:t>Aheesa</a:t>
            </a:r>
            <a:r>
              <a:rPr lang="en-GB" dirty="0"/>
              <a:t> Digital Innovations Private Limited. All Rights Reserved</a:t>
            </a:r>
          </a:p>
        </p:txBody>
      </p:sp>
      <p:pic>
        <p:nvPicPr>
          <p:cNvPr id="15" name="Picture 2" descr="Aheesa Digital Innovations Private Limited | LinkedIn">
            <a:extLst>
              <a:ext uri="{FF2B5EF4-FFF2-40B4-BE49-F238E27FC236}">
                <a16:creationId xmlns:a16="http://schemas.microsoft.com/office/drawing/2014/main" id="{E3929453-B71D-D765-DC91-7CA8E0900E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934" b="28506"/>
          <a:stretch/>
        </p:blipFill>
        <p:spPr bwMode="auto">
          <a:xfrm>
            <a:off x="10287000" y="22609"/>
            <a:ext cx="1905000" cy="7536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95FB469-7A6A-D6B2-DF76-AD5022451BDB}"/>
              </a:ext>
            </a:extLst>
          </p:cNvPr>
          <p:cNvPicPr>
            <a:picLocks noChangeAspect="1"/>
          </p:cNvPicPr>
          <p:nvPr/>
        </p:nvPicPr>
        <p:blipFill>
          <a:blip r:embed="rId3"/>
          <a:stretch>
            <a:fillRect/>
          </a:stretch>
        </p:blipFill>
        <p:spPr>
          <a:xfrm>
            <a:off x="1139801" y="4069694"/>
            <a:ext cx="2666949" cy="2158959"/>
          </a:xfrm>
          <a:prstGeom prst="rect">
            <a:avLst/>
          </a:prstGeom>
        </p:spPr>
      </p:pic>
      <p:pic>
        <p:nvPicPr>
          <p:cNvPr id="8" name="Picture 7">
            <a:extLst>
              <a:ext uri="{FF2B5EF4-FFF2-40B4-BE49-F238E27FC236}">
                <a16:creationId xmlns:a16="http://schemas.microsoft.com/office/drawing/2014/main" id="{116D507D-2BC6-734B-49DF-E215FE88C53D}"/>
              </a:ext>
            </a:extLst>
          </p:cNvPr>
          <p:cNvPicPr>
            <a:picLocks noChangeAspect="1"/>
          </p:cNvPicPr>
          <p:nvPr/>
        </p:nvPicPr>
        <p:blipFill>
          <a:blip r:embed="rId4"/>
          <a:stretch>
            <a:fillRect/>
          </a:stretch>
        </p:blipFill>
        <p:spPr>
          <a:xfrm>
            <a:off x="4732107" y="4069695"/>
            <a:ext cx="2727786" cy="2158959"/>
          </a:xfrm>
          <a:prstGeom prst="rect">
            <a:avLst/>
          </a:prstGeom>
        </p:spPr>
      </p:pic>
      <p:pic>
        <p:nvPicPr>
          <p:cNvPr id="10" name="Picture 9">
            <a:extLst>
              <a:ext uri="{FF2B5EF4-FFF2-40B4-BE49-F238E27FC236}">
                <a16:creationId xmlns:a16="http://schemas.microsoft.com/office/drawing/2014/main" id="{B63C9C04-6C4A-8992-9CE1-53EB72248DA6}"/>
              </a:ext>
            </a:extLst>
          </p:cNvPr>
          <p:cNvPicPr>
            <a:picLocks noChangeAspect="1"/>
          </p:cNvPicPr>
          <p:nvPr/>
        </p:nvPicPr>
        <p:blipFill>
          <a:blip r:embed="rId5"/>
          <a:stretch>
            <a:fillRect/>
          </a:stretch>
        </p:blipFill>
        <p:spPr>
          <a:xfrm>
            <a:off x="8385250" y="4069695"/>
            <a:ext cx="2336341" cy="2161717"/>
          </a:xfrm>
          <a:prstGeom prst="rect">
            <a:avLst/>
          </a:prstGeom>
        </p:spPr>
      </p:pic>
      <p:sp>
        <p:nvSpPr>
          <p:cNvPr id="16" name="TextBox 15">
            <a:extLst>
              <a:ext uri="{FF2B5EF4-FFF2-40B4-BE49-F238E27FC236}">
                <a16:creationId xmlns:a16="http://schemas.microsoft.com/office/drawing/2014/main" id="{1A2DF41B-22D9-7E12-A83B-7CDDF2BBFCCA}"/>
              </a:ext>
            </a:extLst>
          </p:cNvPr>
          <p:cNvSpPr txBox="1"/>
          <p:nvPr/>
        </p:nvSpPr>
        <p:spPr>
          <a:xfrm>
            <a:off x="536749" y="1022706"/>
            <a:ext cx="7003701" cy="3046988"/>
          </a:xfrm>
          <a:prstGeom prst="rect">
            <a:avLst/>
          </a:prstGeom>
          <a:noFill/>
        </p:spPr>
        <p:txBody>
          <a:bodyPr wrap="square" rtlCol="0">
            <a:spAutoFit/>
          </a:bodyPr>
          <a:lstStyle/>
          <a:p>
            <a:r>
              <a:rPr lang="en-GB" sz="3200" dirty="0"/>
              <a:t>Using the data set, we work backwords assigning values to parameters and compare output from the network, to the dataset. We change the parameter values till we minimise the error function</a:t>
            </a:r>
          </a:p>
        </p:txBody>
      </p:sp>
      <p:pic>
        <p:nvPicPr>
          <p:cNvPr id="18" name="Picture 17">
            <a:extLst>
              <a:ext uri="{FF2B5EF4-FFF2-40B4-BE49-F238E27FC236}">
                <a16:creationId xmlns:a16="http://schemas.microsoft.com/office/drawing/2014/main" id="{8A1ADEF1-19C4-4103-35E9-BFBCCA822E4A}"/>
              </a:ext>
            </a:extLst>
          </p:cNvPr>
          <p:cNvPicPr>
            <a:picLocks noChangeAspect="1"/>
          </p:cNvPicPr>
          <p:nvPr/>
        </p:nvPicPr>
        <p:blipFill>
          <a:blip r:embed="rId6"/>
          <a:stretch>
            <a:fillRect/>
          </a:stretch>
        </p:blipFill>
        <p:spPr>
          <a:xfrm>
            <a:off x="8153400" y="849557"/>
            <a:ext cx="3628877" cy="3138720"/>
          </a:xfrm>
          <a:prstGeom prst="rect">
            <a:avLst/>
          </a:prstGeom>
        </p:spPr>
      </p:pic>
    </p:spTree>
    <p:extLst>
      <p:ext uri="{BB962C8B-B14F-4D97-AF65-F5344CB8AC3E}">
        <p14:creationId xmlns:p14="http://schemas.microsoft.com/office/powerpoint/2010/main" val="168932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839</TotalTime>
  <Words>592</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Universal Approximation Theorem</vt:lpstr>
      <vt:lpstr>Details</vt:lpstr>
      <vt:lpstr>Significance</vt:lpstr>
      <vt:lpstr>Neural Networks</vt:lpstr>
      <vt:lpstr>Activation Functions</vt:lpstr>
      <vt:lpstr> Activation Functions</vt:lpstr>
      <vt:lpstr>Visual Representation</vt:lpstr>
      <vt:lpstr>Training</vt:lpstr>
      <vt:lpstr>Backpropagation</vt:lpstr>
      <vt:lpstr>Applications of Neural Networks</vt:lpstr>
      <vt:lpstr>Types of Neural Networks</vt:lpstr>
      <vt:lpstr>Long Short-Term Memory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Srivathsan Narasimhan</dc:creator>
  <cp:lastModifiedBy>Srivathsan Narasimhan</cp:lastModifiedBy>
  <cp:revision>20</cp:revision>
  <cp:lastPrinted>2024-06-18T09:54:34Z</cp:lastPrinted>
  <dcterms:created xsi:type="dcterms:W3CDTF">2024-06-18T08:57:41Z</dcterms:created>
  <dcterms:modified xsi:type="dcterms:W3CDTF">2024-06-21T04:36:16Z</dcterms:modified>
</cp:coreProperties>
</file>