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62" r:id="rId2"/>
    <p:sldId id="256" r:id="rId3"/>
    <p:sldId id="257" r:id="rId4"/>
    <p:sldId id="258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4800600"/>
            <a:ext cx="7063740" cy="1691640"/>
          </a:xfrm>
        </p:spPr>
        <p:txBody>
          <a:bodyPr>
            <a:normAutofit/>
          </a:bodyPr>
          <a:lstStyle>
            <a:lvl1pPr marL="0" indent="0" algn="l">
              <a:buNone/>
              <a:defRPr sz="20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3401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682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81000"/>
            <a:ext cx="1857375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81000"/>
            <a:ext cx="5800725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564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886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200" b="1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10282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828801"/>
            <a:ext cx="336042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828801"/>
            <a:ext cx="336042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137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718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99432" y="1717185"/>
            <a:ext cx="3364992" cy="731520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99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660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324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400300" cy="1600197"/>
          </a:xfrm>
        </p:spPr>
        <p:txBody>
          <a:bodyPr anchor="b">
            <a:normAutofit/>
          </a:bodyPr>
          <a:lstStyle>
            <a:lvl1pPr>
              <a:defRPr sz="2800" b="1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685800"/>
            <a:ext cx="4559300" cy="5486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5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665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" y="5105400"/>
            <a:ext cx="8417859" cy="1752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0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642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828801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 vert="horz" lIns="27432" tIns="45720" rIns="27432" bIns="45720" rtlCol="0" anchor="ctr">
            <a:normAutofit/>
          </a:bodyPr>
          <a:lstStyle>
            <a:lvl1pPr algn="ctr">
              <a:defRPr sz="32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720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 spc="-7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0607" y="481781"/>
            <a:ext cx="7718323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4400" b="1">
                <a:solidFill>
                  <a:srgbClr val="003366"/>
                </a:solidFill>
              </a:defRPr>
            </a:pPr>
            <a:r>
              <a:rPr lang="en-IN" sz="2600" dirty="0"/>
              <a:t>MDTE11 BATCH</a:t>
            </a:r>
            <a:endParaRPr sz="2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BB699B-E23B-CFEE-5E8A-D10309379207}"/>
              </a:ext>
            </a:extLst>
          </p:cNvPr>
          <p:cNvSpPr txBox="1"/>
          <p:nvPr/>
        </p:nvSpPr>
        <p:spPr>
          <a:xfrm>
            <a:off x="178855" y="2580174"/>
            <a:ext cx="821976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I’m Srivathsan , currently in my final year pursuing </a:t>
            </a:r>
            <a:r>
              <a:rPr lang="en-US" dirty="0" err="1"/>
              <a:t>B.Tech</a:t>
            </a:r>
            <a:r>
              <a:rPr lang="en-US" dirty="0"/>
              <a:t> </a:t>
            </a:r>
            <a:r>
              <a:rPr lang="en-US" dirty="0" err="1"/>
              <a:t>Cse</a:t>
            </a:r>
            <a:r>
              <a:rPr lang="en-US" dirty="0"/>
              <a:t> at SRM UNIVERSITY , RAMAPURAM . Now I’m Currently learning </a:t>
            </a:r>
            <a:r>
              <a:rPr lang="en-US" dirty="0" err="1"/>
              <a:t>DataScience</a:t>
            </a:r>
            <a:r>
              <a:rPr lang="en-US" dirty="0"/>
              <a:t> At </a:t>
            </a:r>
            <a:r>
              <a:rPr lang="en-US" dirty="0" err="1"/>
              <a:t>Guvi</a:t>
            </a:r>
            <a:r>
              <a:rPr lang="en-US" dirty="0"/>
              <a:t> and have done a project Titled – DATASPARK – ILLUMINATING INSIGHTS FOR EDA (EXPLORATORY DATA ANALYSIS)</a:t>
            </a:r>
          </a:p>
        </p:txBody>
      </p:sp>
    </p:spTree>
    <p:extLst>
      <p:ext uri="{BB962C8B-B14F-4D97-AF65-F5344CB8AC3E}">
        <p14:creationId xmlns:p14="http://schemas.microsoft.com/office/powerpoint/2010/main" val="2315202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0607" y="481781"/>
            <a:ext cx="7718323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4400" b="1">
                <a:solidFill>
                  <a:srgbClr val="003366"/>
                </a:solidFill>
              </a:defRPr>
            </a:pPr>
            <a:r>
              <a:rPr sz="2600" dirty="0"/>
              <a:t>Exploratory Data Analysis (EDA) Insights for Global Electronics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BB699B-E23B-CFEE-5E8A-D10309379207}"/>
              </a:ext>
            </a:extLst>
          </p:cNvPr>
          <p:cNvSpPr txBox="1"/>
          <p:nvPr/>
        </p:nvSpPr>
        <p:spPr>
          <a:xfrm>
            <a:off x="178855" y="3022625"/>
            <a:ext cx="821976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Global Electronics, a leading retailer, aims to enhance customer satisfaction and optimize operations through a comprehensive </a:t>
            </a:r>
            <a:r>
              <a:rPr lang="en-US" b="1" dirty="0"/>
              <a:t>Exploratory Data Analysis (EDA)</a:t>
            </a:r>
            <a:r>
              <a:rPr lang="en-US" dirty="0"/>
              <a:t>. This analysis uncovers key insights from sales, customer demographics, and product data, offering actionable recommendations to drive growth and operational efficiency.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BE3865-EA75-13CF-B8F9-59C073A501E2}"/>
              </a:ext>
            </a:extLst>
          </p:cNvPr>
          <p:cNvSpPr txBox="1"/>
          <p:nvPr/>
        </p:nvSpPr>
        <p:spPr>
          <a:xfrm>
            <a:off x="178855" y="2355795"/>
            <a:ext cx="4576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Project Problem Statement</a:t>
            </a:r>
            <a:endParaRPr lang="en-IN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1156" y="195590"/>
            <a:ext cx="6859570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/>
            </a:pPr>
            <a:r>
              <a:rPr sz="2800" dirty="0"/>
              <a:t>Sales Distribution Across Countries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66189" y="4675239"/>
            <a:ext cx="7811621" cy="18312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sz="900" dirty="0"/>
          </a:p>
          <a:p>
            <a:pPr>
              <a:defRPr sz="2400"/>
            </a:pPr>
            <a:r>
              <a:rPr sz="2000" dirty="0"/>
              <a:t>United States has the highest sales, dominated by male customers.</a:t>
            </a:r>
          </a:p>
          <a:p>
            <a:pPr>
              <a:defRPr sz="2400"/>
            </a:pPr>
            <a:r>
              <a:rPr sz="2000" dirty="0"/>
              <a:t>Germany and the UK are also key markets with balanced gender sales.</a:t>
            </a:r>
          </a:p>
          <a:p>
            <a:pPr>
              <a:defRPr sz="2400"/>
            </a:pPr>
            <a:r>
              <a:rPr sz="2000" dirty="0"/>
              <a:t>The Netherlands and France have the lowest sales.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E76F06-0AB4-0FEB-3AC8-DADA6EEA37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400" y="820993"/>
            <a:ext cx="7631082" cy="385424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1019" y="195590"/>
            <a:ext cx="8335936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/>
            </a:pPr>
            <a:r>
              <a:rPr sz="2800" dirty="0"/>
              <a:t>Customer Segmentation by Gender and Age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73929" y="5020623"/>
            <a:ext cx="7703574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sz="1200" dirty="0"/>
          </a:p>
          <a:p>
            <a:pPr>
              <a:defRPr sz="2400"/>
            </a:pPr>
            <a:r>
              <a:rPr sz="2000" dirty="0"/>
              <a:t>Female customers dominate purchases in North America.</a:t>
            </a:r>
          </a:p>
          <a:p>
            <a:pPr>
              <a:defRPr sz="2400"/>
            </a:pPr>
            <a:r>
              <a:rPr sz="2000" dirty="0"/>
              <a:t>Most purchases are made by customers between the ages of 25-45.</a:t>
            </a:r>
          </a:p>
          <a:p>
            <a:pPr>
              <a:defRPr sz="2400"/>
            </a:pPr>
            <a:r>
              <a:rPr sz="2000" dirty="0"/>
              <a:t>July and August are the peak months for customer birthdays, indicating seasonal trends.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6F8650-42F5-BC4E-5184-3E86AF14D2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756" y="1033298"/>
            <a:ext cx="4146594" cy="22998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44A516B-A74B-17B4-BE0D-8D60E7509D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8987" y="2923722"/>
            <a:ext cx="4146594" cy="229982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5800" y="211394"/>
            <a:ext cx="7891904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/>
            </a:pPr>
            <a:r>
              <a:rPr sz="2800" dirty="0"/>
              <a:t>Key Product Categories Driving Revenue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5800" y="4672786"/>
            <a:ext cx="8042394" cy="2185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sz="1600" dirty="0"/>
          </a:p>
          <a:p>
            <a:pPr>
              <a:defRPr sz="2400"/>
            </a:pPr>
            <a:r>
              <a:rPr sz="2000" dirty="0"/>
              <a:t>Cell phones and </a:t>
            </a:r>
            <a:r>
              <a:rPr lang="en-IN" sz="2000" dirty="0"/>
              <a:t>Computers</a:t>
            </a:r>
            <a:r>
              <a:rPr sz="2000" dirty="0"/>
              <a:t> lead the revenue with the highest margins.</a:t>
            </a:r>
          </a:p>
          <a:p>
            <a:pPr>
              <a:defRPr sz="2400"/>
            </a:pPr>
            <a:r>
              <a:rPr sz="2000" dirty="0"/>
              <a:t>Home appliances and televisions are high-volume but lower-margin categories.</a:t>
            </a:r>
          </a:p>
          <a:p>
            <a:pPr>
              <a:defRPr sz="2400"/>
            </a:pPr>
            <a:r>
              <a:rPr sz="2000" dirty="0"/>
              <a:t>Smartphones and cameras show consistent demand year over year.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1037CD-4E15-B3B0-4C87-20D80C5809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309" y="3038168"/>
            <a:ext cx="8042395" cy="19568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DEEE4F1-32E1-6DAE-041F-01258B4C5C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12" y="952136"/>
            <a:ext cx="7999092" cy="216469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568" y="457200"/>
            <a:ext cx="827983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/>
            </a:pPr>
            <a:r>
              <a:rPr sz="2800" dirty="0"/>
              <a:t>Store Expansion and Performance Analysis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46587" y="4557251"/>
            <a:ext cx="8450826" cy="2185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sz="1600" dirty="0"/>
          </a:p>
          <a:p>
            <a:pPr>
              <a:defRPr sz="2400"/>
            </a:pPr>
            <a:r>
              <a:rPr sz="2000" dirty="0"/>
              <a:t>The US has the highest number of store openings, contributing significantly to revenue growth.</a:t>
            </a:r>
          </a:p>
          <a:p>
            <a:pPr>
              <a:defRPr sz="2400"/>
            </a:pPr>
            <a:r>
              <a:rPr sz="2000" dirty="0"/>
              <a:t>Australia and Germany show moderate expansion with promising performance.</a:t>
            </a:r>
          </a:p>
          <a:p>
            <a:pPr>
              <a:defRPr sz="2400"/>
            </a:pPr>
            <a:r>
              <a:rPr sz="2000" dirty="0"/>
              <a:t>France and the Netherlands have fewer stores, showing room for growth.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802624-802D-AB7D-5081-7E818AC097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235" y="1071717"/>
            <a:ext cx="6522496" cy="364989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48581" y="457200"/>
            <a:ext cx="5448928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/>
            </a:pPr>
            <a:r>
              <a:rPr sz="2800"/>
              <a:t>Strategic Recommendations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5284" y="4272115"/>
            <a:ext cx="8388445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sz="1600" dirty="0"/>
          </a:p>
          <a:p>
            <a:pPr>
              <a:defRPr sz="2400"/>
            </a:pPr>
            <a:r>
              <a:rPr sz="2000" dirty="0"/>
              <a:t>Expand store presence in underperforming markets like France and the Netherlands.</a:t>
            </a:r>
          </a:p>
          <a:p>
            <a:pPr>
              <a:defRPr sz="2400"/>
            </a:pPr>
            <a:r>
              <a:rPr sz="2000" dirty="0"/>
              <a:t>Focus marketing on female customers, especially in North America.</a:t>
            </a:r>
          </a:p>
          <a:p>
            <a:pPr>
              <a:defRPr sz="2400"/>
            </a:pPr>
            <a:r>
              <a:rPr sz="2000" dirty="0"/>
              <a:t>Increase product diversity in high-margin categories like smartphones and cameras.</a:t>
            </a:r>
          </a:p>
          <a:p>
            <a:pPr>
              <a:defRPr sz="2400"/>
            </a:pPr>
            <a:r>
              <a:rPr sz="2000" dirty="0"/>
              <a:t>Optimize inventory for seasonal trends, especially around July-August.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563C21-C349-FFE1-B93F-1D0597527A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99" y="980420"/>
            <a:ext cx="7875639" cy="355225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D70D5E"/>
      </a:accent2>
      <a:accent3>
        <a:srgbClr val="98037E"/>
      </a:accent3>
      <a:accent4>
        <a:srgbClr val="68027D"/>
      </a:accent4>
      <a:accent5>
        <a:srgbClr val="095ACA"/>
      </a:accent5>
      <a:accent6>
        <a:srgbClr val="063597"/>
      </a:accent6>
      <a:hlink>
        <a:srgbClr val="17BBFD"/>
      </a:hlink>
      <a:folHlink>
        <a:srgbClr val="FF79C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23C5FE65-18CC-4A65-9EBC-B05E331504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20</TotalTime>
  <Words>314</Words>
  <Application>Microsoft Office PowerPoint</Application>
  <PresentationFormat>On-screen Show (4:3)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Schoolbook</vt:lpstr>
      <vt:lpstr>Wingdings 2</vt:lpstr>
      <vt:lpstr>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Srivathsan</cp:lastModifiedBy>
  <cp:revision>2</cp:revision>
  <dcterms:created xsi:type="dcterms:W3CDTF">2013-01-27T09:14:16Z</dcterms:created>
  <dcterms:modified xsi:type="dcterms:W3CDTF">2024-09-09T06:50:01Z</dcterms:modified>
  <cp:category/>
</cp:coreProperties>
</file>