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59"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05"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765155-5945-424E-A30B-EE9DFCEFC09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CCE07-2865-4C29-A37F-E180BBFE0F3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3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65155-5945-424E-A30B-EE9DFCEFC09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421448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65155-5945-424E-A30B-EE9DFCEFC09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CCE07-2865-4C29-A37F-E180BBFE0F3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8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65155-5945-424E-A30B-EE9DFCEFC09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248161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65155-5945-424E-A30B-EE9DFCEFC09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CCE07-2865-4C29-A37F-E180BBFE0F3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44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65155-5945-424E-A30B-EE9DFCEFC09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144897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65155-5945-424E-A30B-EE9DFCEFC093}"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211716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765155-5945-424E-A30B-EE9DFCEFC093}"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321594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65155-5945-424E-A30B-EE9DFCEFC093}"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31779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65155-5945-424E-A30B-EE9DFCEFC09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CCE07-2865-4C29-A37F-E180BBFE0F3C}" type="slidenum">
              <a:rPr lang="en-IN" smtClean="0"/>
              <a:t>‹#›</a:t>
            </a:fld>
            <a:endParaRPr lang="en-IN"/>
          </a:p>
        </p:txBody>
      </p:sp>
    </p:spTree>
    <p:extLst>
      <p:ext uri="{BB962C8B-B14F-4D97-AF65-F5344CB8AC3E}">
        <p14:creationId xmlns:p14="http://schemas.microsoft.com/office/powerpoint/2010/main" val="15276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65155-5945-424E-A30B-EE9DFCEFC09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CCE07-2865-4C29-A37F-E180BBFE0F3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25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765155-5945-424E-A30B-EE9DFCEFC093}" type="datetimeFigureOut">
              <a:rPr lang="en-IN" smtClean="0"/>
              <a:t>05-12-2021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ACCE07-2865-4C29-A37F-E180BBFE0F3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2289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6ED-48D4-4B96-9FBA-FA8A86F6810E}"/>
              </a:ext>
            </a:extLst>
          </p:cNvPr>
          <p:cNvSpPr>
            <a:spLocks noGrp="1"/>
          </p:cNvSpPr>
          <p:nvPr>
            <p:ph type="ctrTitle"/>
          </p:nvPr>
        </p:nvSpPr>
        <p:spPr/>
        <p:txBody>
          <a:bodyPr/>
          <a:lstStyle/>
          <a:p>
            <a:r>
              <a:rPr lang="en-IN" dirty="0"/>
              <a:t>Analysis of Airline customer ratings</a:t>
            </a:r>
          </a:p>
        </p:txBody>
      </p:sp>
      <p:sp>
        <p:nvSpPr>
          <p:cNvPr id="3" name="Subtitle 2">
            <a:extLst>
              <a:ext uri="{FF2B5EF4-FFF2-40B4-BE49-F238E27FC236}">
                <a16:creationId xmlns:a16="http://schemas.microsoft.com/office/drawing/2014/main" id="{118A384B-0417-4201-AAF0-171BDAF6E357}"/>
              </a:ext>
            </a:extLst>
          </p:cNvPr>
          <p:cNvSpPr>
            <a:spLocks noGrp="1"/>
          </p:cNvSpPr>
          <p:nvPr>
            <p:ph type="subTitle" idx="1"/>
          </p:nvPr>
        </p:nvSpPr>
        <p:spPr/>
        <p:txBody>
          <a:bodyPr/>
          <a:lstStyle/>
          <a:p>
            <a:r>
              <a:rPr lang="en-IN" dirty="0"/>
              <a:t>By:</a:t>
            </a:r>
          </a:p>
          <a:p>
            <a:r>
              <a:rPr lang="en-IN" dirty="0"/>
              <a:t>Group 9: Srivathsav Mitnala      Mradul Mundra</a:t>
            </a:r>
          </a:p>
        </p:txBody>
      </p:sp>
    </p:spTree>
    <p:extLst>
      <p:ext uri="{BB962C8B-B14F-4D97-AF65-F5344CB8AC3E}">
        <p14:creationId xmlns:p14="http://schemas.microsoft.com/office/powerpoint/2010/main" val="3150462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8986-1C8E-4F04-92B1-BAEF90D1B577}"/>
              </a:ext>
            </a:extLst>
          </p:cNvPr>
          <p:cNvSpPr>
            <a:spLocks noGrp="1"/>
          </p:cNvSpPr>
          <p:nvPr>
            <p:ph type="title"/>
          </p:nvPr>
        </p:nvSpPr>
        <p:spPr/>
        <p:txBody>
          <a:bodyPr/>
          <a:lstStyle/>
          <a:p>
            <a:r>
              <a:rPr lang="en-IN" dirty="0"/>
              <a:t>Application of Models</a:t>
            </a:r>
          </a:p>
        </p:txBody>
      </p:sp>
    </p:spTree>
    <p:extLst>
      <p:ext uri="{BB962C8B-B14F-4D97-AF65-F5344CB8AC3E}">
        <p14:creationId xmlns:p14="http://schemas.microsoft.com/office/powerpoint/2010/main" val="99876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3A15-C4AD-4244-9038-851B1171EEE6}"/>
              </a:ext>
            </a:extLst>
          </p:cNvPr>
          <p:cNvSpPr>
            <a:spLocks noGrp="1"/>
          </p:cNvSpPr>
          <p:nvPr>
            <p:ph type="title"/>
          </p:nvPr>
        </p:nvSpPr>
        <p:spPr/>
        <p:txBody>
          <a:bodyPr/>
          <a:lstStyle/>
          <a:p>
            <a:r>
              <a:rPr lang="en-IN" dirty="0"/>
              <a:t>Feature selection for prediction</a:t>
            </a:r>
          </a:p>
        </p:txBody>
      </p:sp>
      <p:pic>
        <p:nvPicPr>
          <p:cNvPr id="5" name="Content Placeholder 4">
            <a:extLst>
              <a:ext uri="{FF2B5EF4-FFF2-40B4-BE49-F238E27FC236}">
                <a16:creationId xmlns:a16="http://schemas.microsoft.com/office/drawing/2014/main" id="{03F90FA2-13C1-4502-BC25-A3AC4B46C616}"/>
              </a:ext>
            </a:extLst>
          </p:cNvPr>
          <p:cNvPicPr>
            <a:picLocks noGrp="1" noChangeAspect="1"/>
          </p:cNvPicPr>
          <p:nvPr>
            <p:ph idx="1"/>
          </p:nvPr>
        </p:nvPicPr>
        <p:blipFill>
          <a:blip r:embed="rId2"/>
          <a:stretch>
            <a:fillRect/>
          </a:stretch>
        </p:blipFill>
        <p:spPr>
          <a:xfrm>
            <a:off x="5047530" y="1790700"/>
            <a:ext cx="6496770" cy="5047161"/>
          </a:xfrm>
        </p:spPr>
      </p:pic>
      <p:sp>
        <p:nvSpPr>
          <p:cNvPr id="6" name="TextBox 5">
            <a:extLst>
              <a:ext uri="{FF2B5EF4-FFF2-40B4-BE49-F238E27FC236}">
                <a16:creationId xmlns:a16="http://schemas.microsoft.com/office/drawing/2014/main" id="{190B61EB-319D-4D75-B74E-CE8541EAED93}"/>
              </a:ext>
            </a:extLst>
          </p:cNvPr>
          <p:cNvSpPr txBox="1"/>
          <p:nvPr/>
        </p:nvSpPr>
        <p:spPr>
          <a:xfrm>
            <a:off x="647700" y="2076450"/>
            <a:ext cx="3952875" cy="923330"/>
          </a:xfrm>
          <a:prstGeom prst="rect">
            <a:avLst/>
          </a:prstGeom>
          <a:noFill/>
        </p:spPr>
        <p:txBody>
          <a:bodyPr wrap="square" rtlCol="0">
            <a:spAutoFit/>
          </a:bodyPr>
          <a:lstStyle/>
          <a:p>
            <a:r>
              <a:rPr lang="en-IN" dirty="0"/>
              <a:t>Considered variables that have a correlation greater than 0.3 with the target variable.</a:t>
            </a:r>
          </a:p>
        </p:txBody>
      </p:sp>
      <p:sp>
        <p:nvSpPr>
          <p:cNvPr id="7" name="TextBox 6">
            <a:extLst>
              <a:ext uri="{FF2B5EF4-FFF2-40B4-BE49-F238E27FC236}">
                <a16:creationId xmlns:a16="http://schemas.microsoft.com/office/drawing/2014/main" id="{7C672B13-67B0-4CF3-8781-8A9C4B6C4112}"/>
              </a:ext>
            </a:extLst>
          </p:cNvPr>
          <p:cNvSpPr txBox="1"/>
          <p:nvPr/>
        </p:nvSpPr>
        <p:spPr>
          <a:xfrm>
            <a:off x="752475" y="3552825"/>
            <a:ext cx="3267075" cy="1477328"/>
          </a:xfrm>
          <a:prstGeom prst="rect">
            <a:avLst/>
          </a:prstGeom>
          <a:noFill/>
        </p:spPr>
        <p:txBody>
          <a:bodyPr wrap="square" rtlCol="0">
            <a:spAutoFit/>
          </a:bodyPr>
          <a:lstStyle/>
          <a:p>
            <a:r>
              <a:rPr lang="en-US" dirty="0"/>
              <a:t>Because the maximum correlation that exists is 0.5, picking the range of 0.3-0.5 for getting the predictions and fitting the model is ideal</a:t>
            </a:r>
            <a:endParaRPr lang="en-IN" dirty="0"/>
          </a:p>
        </p:txBody>
      </p:sp>
    </p:spTree>
    <p:extLst>
      <p:ext uri="{BB962C8B-B14F-4D97-AF65-F5344CB8AC3E}">
        <p14:creationId xmlns:p14="http://schemas.microsoft.com/office/powerpoint/2010/main" val="407588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0E1C-77B0-4A89-9C13-9761949A755D}"/>
              </a:ext>
            </a:extLst>
          </p:cNvPr>
          <p:cNvSpPr>
            <a:spLocks noGrp="1"/>
          </p:cNvSpPr>
          <p:nvPr>
            <p:ph type="title"/>
          </p:nvPr>
        </p:nvSpPr>
        <p:spPr/>
        <p:txBody>
          <a:bodyPr/>
          <a:lstStyle/>
          <a:p>
            <a:r>
              <a:rPr lang="en-IN" dirty="0"/>
              <a:t>Classification Models used</a:t>
            </a:r>
          </a:p>
        </p:txBody>
      </p:sp>
      <p:sp>
        <p:nvSpPr>
          <p:cNvPr id="3" name="Content Placeholder 2">
            <a:extLst>
              <a:ext uri="{FF2B5EF4-FFF2-40B4-BE49-F238E27FC236}">
                <a16:creationId xmlns:a16="http://schemas.microsoft.com/office/drawing/2014/main" id="{CE41BF06-61BC-497F-9BE3-5FA227A4744E}"/>
              </a:ext>
            </a:extLst>
          </p:cNvPr>
          <p:cNvSpPr>
            <a:spLocks noGrp="1"/>
          </p:cNvSpPr>
          <p:nvPr>
            <p:ph idx="1"/>
          </p:nvPr>
        </p:nvSpPr>
        <p:spPr/>
        <p:txBody>
          <a:bodyPr/>
          <a:lstStyle/>
          <a:p>
            <a:r>
              <a:rPr lang="en-IN" dirty="0"/>
              <a:t>K Nearest Neighbours</a:t>
            </a:r>
          </a:p>
          <a:p>
            <a:r>
              <a:rPr lang="en-IN" dirty="0"/>
              <a:t>Logistic Regression</a:t>
            </a:r>
          </a:p>
          <a:p>
            <a:r>
              <a:rPr lang="en-IN" dirty="0"/>
              <a:t>Support Vector Classifier</a:t>
            </a:r>
          </a:p>
          <a:p>
            <a:r>
              <a:rPr lang="en-IN" dirty="0"/>
              <a:t>Random forest Classifier</a:t>
            </a:r>
          </a:p>
        </p:txBody>
      </p:sp>
    </p:spTree>
    <p:extLst>
      <p:ext uri="{BB962C8B-B14F-4D97-AF65-F5344CB8AC3E}">
        <p14:creationId xmlns:p14="http://schemas.microsoft.com/office/powerpoint/2010/main" val="161126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5B54-EA5A-409A-9AE8-4E587A64DA66}"/>
              </a:ext>
            </a:extLst>
          </p:cNvPr>
          <p:cNvSpPr>
            <a:spLocks noGrp="1"/>
          </p:cNvSpPr>
          <p:nvPr>
            <p:ph type="title"/>
          </p:nvPr>
        </p:nvSpPr>
        <p:spPr/>
        <p:txBody>
          <a:bodyPr/>
          <a:lstStyle/>
          <a:p>
            <a:r>
              <a:rPr lang="en-IN" dirty="0"/>
              <a:t>Scoring Parameters used to pick the best model</a:t>
            </a:r>
          </a:p>
        </p:txBody>
      </p:sp>
      <p:sp>
        <p:nvSpPr>
          <p:cNvPr id="3" name="Content Placeholder 2">
            <a:extLst>
              <a:ext uri="{FF2B5EF4-FFF2-40B4-BE49-F238E27FC236}">
                <a16:creationId xmlns:a16="http://schemas.microsoft.com/office/drawing/2014/main" id="{52C6B638-54AC-4868-839A-71C7F53C267F}"/>
              </a:ext>
            </a:extLst>
          </p:cNvPr>
          <p:cNvSpPr>
            <a:spLocks noGrp="1"/>
          </p:cNvSpPr>
          <p:nvPr>
            <p:ph idx="1"/>
          </p:nvPr>
        </p:nvSpPr>
        <p:spPr>
          <a:xfrm>
            <a:off x="609600" y="1825625"/>
            <a:ext cx="10515600" cy="4351338"/>
          </a:xfrm>
        </p:spPr>
        <p:txBody>
          <a:bodyPr/>
          <a:lstStyle/>
          <a:p>
            <a:endParaRPr lang="en-IN" dirty="0"/>
          </a:p>
          <a:p>
            <a:r>
              <a:rPr lang="en-IN" dirty="0"/>
              <a:t>Confusion Matrix</a:t>
            </a:r>
          </a:p>
          <a:p>
            <a:r>
              <a:rPr lang="en-IN" dirty="0"/>
              <a:t>Accuracy</a:t>
            </a:r>
          </a:p>
          <a:p>
            <a:r>
              <a:rPr lang="en-IN" dirty="0"/>
              <a:t>Sensitivity</a:t>
            </a:r>
          </a:p>
          <a:p>
            <a:r>
              <a:rPr lang="en-IN" dirty="0"/>
              <a:t>Specificity</a:t>
            </a:r>
          </a:p>
          <a:p>
            <a:r>
              <a:rPr lang="en-IN" dirty="0"/>
              <a:t>ROC Curve</a:t>
            </a:r>
          </a:p>
        </p:txBody>
      </p:sp>
      <p:pic>
        <p:nvPicPr>
          <p:cNvPr id="5122" name="Picture 2">
            <a:extLst>
              <a:ext uri="{FF2B5EF4-FFF2-40B4-BE49-F238E27FC236}">
                <a16:creationId xmlns:a16="http://schemas.microsoft.com/office/drawing/2014/main" id="{73FF81CB-3C0D-4023-BEA6-B78AC6500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88" y="2171700"/>
            <a:ext cx="44481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DFD98AF-A021-4155-8DF0-85F82C56C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3688556"/>
            <a:ext cx="26098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8B5A08-CF62-418C-8EDF-78C4FC63FCB2}"/>
              </a:ext>
            </a:extLst>
          </p:cNvPr>
          <p:cNvPicPr>
            <a:picLocks noChangeAspect="1"/>
          </p:cNvPicPr>
          <p:nvPr/>
        </p:nvPicPr>
        <p:blipFill>
          <a:blip r:embed="rId4"/>
          <a:stretch>
            <a:fillRect/>
          </a:stretch>
        </p:blipFill>
        <p:spPr>
          <a:xfrm>
            <a:off x="6372225" y="2715815"/>
            <a:ext cx="2762250" cy="790575"/>
          </a:xfrm>
          <a:prstGeom prst="rect">
            <a:avLst/>
          </a:prstGeom>
        </p:spPr>
      </p:pic>
      <p:pic>
        <p:nvPicPr>
          <p:cNvPr id="5126" name="Picture 6">
            <a:extLst>
              <a:ext uri="{FF2B5EF4-FFF2-40B4-BE49-F238E27FC236}">
                <a16:creationId xmlns:a16="http://schemas.microsoft.com/office/drawing/2014/main" id="{63447C84-CBF0-4C22-97B2-8ED273E1D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4537472"/>
            <a:ext cx="4991099" cy="213256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OC Curve and AUC Explained in Python From Scratch - YouTube">
            <a:extLst>
              <a:ext uri="{FF2B5EF4-FFF2-40B4-BE49-F238E27FC236}">
                <a16:creationId xmlns:a16="http://schemas.microsoft.com/office/drawing/2014/main" id="{45962CD0-93B2-4F84-9B52-FA7D2D14A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37919"/>
            <a:ext cx="3687207" cy="232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9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653B-E64D-41DD-A47B-37A9EB77A058}"/>
              </a:ext>
            </a:extLst>
          </p:cNvPr>
          <p:cNvSpPr>
            <a:spLocks noGrp="1"/>
          </p:cNvSpPr>
          <p:nvPr>
            <p:ph type="title"/>
          </p:nvPr>
        </p:nvSpPr>
        <p:spPr/>
        <p:txBody>
          <a:bodyPr/>
          <a:lstStyle/>
          <a:p>
            <a:r>
              <a:rPr lang="en-IN" dirty="0"/>
              <a:t>K Nearest Neighbours</a:t>
            </a:r>
          </a:p>
        </p:txBody>
      </p:sp>
      <p:sp>
        <p:nvSpPr>
          <p:cNvPr id="3" name="Content Placeholder 2">
            <a:extLst>
              <a:ext uri="{FF2B5EF4-FFF2-40B4-BE49-F238E27FC236}">
                <a16:creationId xmlns:a16="http://schemas.microsoft.com/office/drawing/2014/main" id="{F4A28227-3F27-441E-BD21-6D820057372B}"/>
              </a:ext>
            </a:extLst>
          </p:cNvPr>
          <p:cNvSpPr>
            <a:spLocks noGrp="1"/>
          </p:cNvSpPr>
          <p:nvPr>
            <p:ph idx="1"/>
          </p:nvPr>
        </p:nvSpPr>
        <p:spPr>
          <a:xfrm>
            <a:off x="504825" y="1777966"/>
            <a:ext cx="9977399" cy="4294221"/>
          </a:xfrm>
        </p:spPr>
        <p:txBody>
          <a:bodyPr/>
          <a:lstStyle/>
          <a:p>
            <a:pPr rtl="0">
              <a:spcBef>
                <a:spcPts val="0"/>
              </a:spcBef>
              <a:spcAft>
                <a:spcPts val="1600"/>
              </a:spcAft>
            </a:pPr>
            <a:endParaRPr lang="en-US" sz="1800" b="0" i="0" u="none" strike="noStrike" dirty="0">
              <a:effectLst/>
              <a:latin typeface="Roboto" panose="02000000000000000000" pitchFamily="2" charset="0"/>
            </a:endParaRPr>
          </a:p>
          <a:p>
            <a:pPr rtl="0">
              <a:spcBef>
                <a:spcPts val="0"/>
              </a:spcBef>
              <a:spcAft>
                <a:spcPts val="1600"/>
              </a:spcAft>
            </a:pPr>
            <a:r>
              <a:rPr lang="en-US" sz="1800" b="0" i="0" u="none" strike="noStrike" dirty="0">
                <a:effectLst/>
                <a:latin typeface="Roboto" panose="02000000000000000000" pitchFamily="2" charset="0"/>
              </a:rPr>
              <a:t>Ran the algorithm for different values of k to determine the ideal value based on the best accuracy.</a:t>
            </a:r>
            <a:endParaRPr lang="en-US" sz="1800" i="0" u="none" strike="noStrike" dirty="0">
              <a:latin typeface="Roboto" panose="02000000000000000000" pitchFamily="2" charset="0"/>
            </a:endParaRPr>
          </a:p>
          <a:p>
            <a:pPr rtl="0">
              <a:spcBef>
                <a:spcPts val="0"/>
              </a:spcBef>
              <a:spcAft>
                <a:spcPts val="1600"/>
              </a:spcAft>
            </a:pPr>
            <a:r>
              <a:rPr lang="en-US" sz="1800" b="0" i="0" u="none" strike="noStrike" dirty="0">
                <a:effectLst/>
                <a:latin typeface="Roboto" panose="02000000000000000000" pitchFamily="2" charset="0"/>
              </a:rPr>
              <a:t>Got the confusion matrix to determine the accuracy, Sensitivity, Specificity.</a:t>
            </a:r>
          </a:p>
          <a:p>
            <a:pPr rtl="0">
              <a:spcBef>
                <a:spcPts val="0"/>
              </a:spcBef>
              <a:spcAft>
                <a:spcPts val="1600"/>
              </a:spcAft>
            </a:pPr>
            <a:r>
              <a:rPr lang="en-US" sz="1800" b="0" i="0" u="none" strike="noStrike" dirty="0">
                <a:effectLst/>
                <a:latin typeface="Roboto" panose="02000000000000000000" pitchFamily="2" charset="0"/>
              </a:rPr>
              <a:t>The ROC curve has an AUC of 0.95 which is impressive for a KNN model, we trained the data with other classification models to find the model with the maximum AUC.</a:t>
            </a:r>
            <a:br>
              <a:rPr lang="en-US" dirty="0"/>
            </a:br>
            <a:endParaRPr lang="en-IN" dirty="0"/>
          </a:p>
        </p:txBody>
      </p:sp>
      <p:pic>
        <p:nvPicPr>
          <p:cNvPr id="6146" name="Picture 2">
            <a:extLst>
              <a:ext uri="{FF2B5EF4-FFF2-40B4-BE49-F238E27FC236}">
                <a16:creationId xmlns:a16="http://schemas.microsoft.com/office/drawing/2014/main" id="{005C47F3-7BE3-409D-91D9-6C3D5684D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03" y="3925076"/>
            <a:ext cx="4401837" cy="29045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CEB8DAE-89E3-4885-BBED-8AA4FE14E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946" y="4089960"/>
            <a:ext cx="3232670" cy="257474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3068CE6-BF63-4DC2-B771-9B757D147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651" y="3991312"/>
            <a:ext cx="3605295" cy="2825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3DA88D-12C1-46E7-ACA2-2F0B9DB650C4}"/>
              </a:ext>
            </a:extLst>
          </p:cNvPr>
          <p:cNvSpPr txBox="1"/>
          <p:nvPr/>
        </p:nvSpPr>
        <p:spPr>
          <a:xfrm>
            <a:off x="10377486" y="2729121"/>
            <a:ext cx="1619250" cy="923330"/>
          </a:xfrm>
          <a:prstGeom prst="rect">
            <a:avLst/>
          </a:prstGeom>
          <a:noFill/>
        </p:spPr>
        <p:txBody>
          <a:bodyPr wrap="square" rtlCol="0">
            <a:spAutoFit/>
          </a:bodyPr>
          <a:lstStyle/>
          <a:p>
            <a:r>
              <a:rPr lang="en-IN" dirty="0"/>
              <a:t>Accuracy:0.897</a:t>
            </a:r>
          </a:p>
          <a:p>
            <a:r>
              <a:rPr lang="en-IN" dirty="0"/>
              <a:t>SN:0.92</a:t>
            </a:r>
          </a:p>
          <a:p>
            <a:r>
              <a:rPr lang="en-IN" dirty="0"/>
              <a:t>SP:0.86</a:t>
            </a:r>
          </a:p>
        </p:txBody>
      </p:sp>
    </p:spTree>
    <p:extLst>
      <p:ext uri="{BB962C8B-B14F-4D97-AF65-F5344CB8AC3E}">
        <p14:creationId xmlns:p14="http://schemas.microsoft.com/office/powerpoint/2010/main" val="162901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ADA6-8148-4649-802B-A43DA9618A40}"/>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7E19E6B8-535F-4E17-BCAE-7DF9E1B1A1C1}"/>
              </a:ext>
            </a:extLst>
          </p:cNvPr>
          <p:cNvSpPr>
            <a:spLocks noGrp="1"/>
          </p:cNvSpPr>
          <p:nvPr>
            <p:ph idx="1"/>
          </p:nvPr>
        </p:nvSpPr>
        <p:spPr>
          <a:xfrm>
            <a:off x="457200" y="1825624"/>
            <a:ext cx="10515600" cy="4351338"/>
          </a:xfrm>
        </p:spPr>
        <p:txBody>
          <a:bodyPr/>
          <a:lstStyle/>
          <a:p>
            <a:endParaRPr lang="en-US" sz="1800" b="0" i="0" u="none" strike="noStrike" dirty="0">
              <a:effectLst/>
              <a:latin typeface="Roboto" panose="02000000000000000000" pitchFamily="2" charset="0"/>
            </a:endParaRPr>
          </a:p>
          <a:p>
            <a:r>
              <a:rPr lang="en-US" sz="1800" b="0" i="0" u="none" strike="noStrike" dirty="0">
                <a:effectLst/>
                <a:latin typeface="Roboto" panose="02000000000000000000" pitchFamily="2" charset="0"/>
              </a:rPr>
              <a:t>We implemented a different feature selection method for this model, instead of using the correlation factors, we used the chi-squared test and got the 10 best features that can be used for prediction of the outcome variable</a:t>
            </a:r>
          </a:p>
          <a:p>
            <a:r>
              <a:rPr lang="en-US" sz="1800" b="0" i="0" u="none" strike="noStrike" dirty="0">
                <a:effectLst/>
                <a:latin typeface="Roboto" panose="02000000000000000000" pitchFamily="2" charset="0"/>
              </a:rPr>
              <a:t>From the ROC curve it can be seen that the AUC is significantly lower than </a:t>
            </a:r>
            <a:r>
              <a:rPr lang="en-US" sz="1800" b="0" i="0" u="none" strike="noStrike" dirty="0" err="1">
                <a:effectLst/>
                <a:latin typeface="Roboto" panose="02000000000000000000" pitchFamily="2" charset="0"/>
              </a:rPr>
              <a:t>knn</a:t>
            </a:r>
            <a:r>
              <a:rPr lang="en-US" sz="1800" b="0" i="0" u="none" strike="noStrike" dirty="0">
                <a:effectLst/>
                <a:latin typeface="Roboto" panose="02000000000000000000" pitchFamily="2" charset="0"/>
              </a:rPr>
              <a:t>, and even the accuracy is pretty low, this could be because of different feature selection method</a:t>
            </a:r>
          </a:p>
          <a:p>
            <a:endParaRPr lang="en-IN" dirty="0"/>
          </a:p>
        </p:txBody>
      </p:sp>
      <p:pic>
        <p:nvPicPr>
          <p:cNvPr id="7170" name="Picture 2">
            <a:extLst>
              <a:ext uri="{FF2B5EF4-FFF2-40B4-BE49-F238E27FC236}">
                <a16:creationId xmlns:a16="http://schemas.microsoft.com/office/drawing/2014/main" id="{7234262A-1BEE-4CFE-9D3E-80F79F37A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3815080"/>
            <a:ext cx="3505200" cy="29460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F895E1A-4B38-489F-9C04-3B672E6AA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828" y="3764121"/>
            <a:ext cx="4487545" cy="30480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F26840-DC0B-4A38-952A-FDB592B0FB1A}"/>
              </a:ext>
            </a:extLst>
          </p:cNvPr>
          <p:cNvSpPr txBox="1"/>
          <p:nvPr/>
        </p:nvSpPr>
        <p:spPr>
          <a:xfrm>
            <a:off x="10648950" y="3931951"/>
            <a:ext cx="1543050" cy="923330"/>
          </a:xfrm>
          <a:prstGeom prst="rect">
            <a:avLst/>
          </a:prstGeom>
          <a:noFill/>
        </p:spPr>
        <p:txBody>
          <a:bodyPr wrap="square" rtlCol="0">
            <a:spAutoFit/>
          </a:bodyPr>
          <a:lstStyle/>
          <a:p>
            <a:r>
              <a:rPr lang="en-IN" dirty="0"/>
              <a:t>Accuracy:0.85</a:t>
            </a:r>
          </a:p>
          <a:p>
            <a:r>
              <a:rPr lang="en-IN" dirty="0"/>
              <a:t>SN:0.88</a:t>
            </a:r>
          </a:p>
          <a:p>
            <a:r>
              <a:rPr lang="en-IN" dirty="0"/>
              <a:t>SP:0.81</a:t>
            </a:r>
          </a:p>
        </p:txBody>
      </p:sp>
    </p:spTree>
    <p:extLst>
      <p:ext uri="{BB962C8B-B14F-4D97-AF65-F5344CB8AC3E}">
        <p14:creationId xmlns:p14="http://schemas.microsoft.com/office/powerpoint/2010/main" val="410936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AFD0-FDD7-4782-979C-307481DCCB5F}"/>
              </a:ext>
            </a:extLst>
          </p:cNvPr>
          <p:cNvSpPr>
            <a:spLocks noGrp="1"/>
          </p:cNvSpPr>
          <p:nvPr>
            <p:ph type="title"/>
          </p:nvPr>
        </p:nvSpPr>
        <p:spPr/>
        <p:txBody>
          <a:bodyPr/>
          <a:lstStyle/>
          <a:p>
            <a:r>
              <a:rPr lang="en-IN" dirty="0"/>
              <a:t>Support Vector Classifier</a:t>
            </a:r>
          </a:p>
        </p:txBody>
      </p:sp>
      <p:sp>
        <p:nvSpPr>
          <p:cNvPr id="3" name="Content Placeholder 2">
            <a:extLst>
              <a:ext uri="{FF2B5EF4-FFF2-40B4-BE49-F238E27FC236}">
                <a16:creationId xmlns:a16="http://schemas.microsoft.com/office/drawing/2014/main" id="{6551E8C9-F035-4AEB-BFCD-6D1B56538768}"/>
              </a:ext>
            </a:extLst>
          </p:cNvPr>
          <p:cNvSpPr>
            <a:spLocks noGrp="1"/>
          </p:cNvSpPr>
          <p:nvPr>
            <p:ph idx="1"/>
          </p:nvPr>
        </p:nvSpPr>
        <p:spPr>
          <a:xfrm>
            <a:off x="514350" y="1739900"/>
            <a:ext cx="10515600" cy="4351338"/>
          </a:xfrm>
        </p:spPr>
        <p:txBody>
          <a:bodyPr/>
          <a:lstStyle/>
          <a:p>
            <a:endParaRPr lang="en-US" sz="1800" b="0" i="0" u="none" strike="noStrike" dirty="0">
              <a:effectLst/>
              <a:latin typeface="Roboto" panose="02000000000000000000" pitchFamily="2" charset="0"/>
            </a:endParaRPr>
          </a:p>
          <a:p>
            <a:r>
              <a:rPr lang="en-US" sz="1800" b="0" i="0" u="none" strike="noStrike" dirty="0">
                <a:effectLst/>
                <a:latin typeface="Roboto" panose="02000000000000000000" pitchFamily="2" charset="0"/>
              </a:rPr>
              <a:t>The dataset used for this classification method was the same as that used for </a:t>
            </a:r>
            <a:r>
              <a:rPr lang="en-US" sz="1800" b="0" i="0" u="none" strike="noStrike" dirty="0" err="1">
                <a:effectLst/>
                <a:latin typeface="Roboto" panose="02000000000000000000" pitchFamily="2" charset="0"/>
              </a:rPr>
              <a:t>Knn</a:t>
            </a:r>
            <a:r>
              <a:rPr lang="en-US" sz="1800" b="0" i="0" u="none" strike="noStrike" dirty="0">
                <a:effectLst/>
                <a:latin typeface="Roboto" panose="02000000000000000000" pitchFamily="2" charset="0"/>
              </a:rPr>
              <a:t>.</a:t>
            </a:r>
          </a:p>
          <a:p>
            <a:r>
              <a:rPr lang="en-US" sz="1800" b="0" i="0" u="none" strike="noStrike" dirty="0">
                <a:effectLst/>
                <a:latin typeface="Roboto" panose="02000000000000000000" pitchFamily="2" charset="0"/>
              </a:rPr>
              <a:t>The AUC and accuracy values were similar to that of logistic regression</a:t>
            </a:r>
          </a:p>
          <a:p>
            <a:r>
              <a:rPr lang="en-US" sz="1800" b="0" i="0" u="none" strike="noStrike" dirty="0">
                <a:effectLst/>
                <a:latin typeface="Roboto" panose="02000000000000000000" pitchFamily="2" charset="0"/>
              </a:rPr>
              <a:t>This  indicates that the data set is not easily separable using the decision planes that SVM uses; i.e. the basic SVM uses linear hyperplanes to separate classes</a:t>
            </a:r>
          </a:p>
          <a:p>
            <a:pPr marL="0" indent="0">
              <a:buNone/>
            </a:pPr>
            <a:endParaRPr lang="en-US" sz="1800" dirty="0">
              <a:latin typeface="Roboto" panose="02000000000000000000" pitchFamily="2" charset="0"/>
            </a:endParaRPr>
          </a:p>
        </p:txBody>
      </p:sp>
      <p:pic>
        <p:nvPicPr>
          <p:cNvPr id="8194" name="Picture 2">
            <a:extLst>
              <a:ext uri="{FF2B5EF4-FFF2-40B4-BE49-F238E27FC236}">
                <a16:creationId xmlns:a16="http://schemas.microsoft.com/office/drawing/2014/main" id="{6DD4BD3A-696F-4760-B8FC-00E64D199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4" y="3716246"/>
            <a:ext cx="3381056" cy="285082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C634ACB-70A9-40F5-B4AE-B63C72FB5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560" y="3551669"/>
            <a:ext cx="4895215" cy="3212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4D3F81-58AA-4C69-B64A-CB9073B663B5}"/>
              </a:ext>
            </a:extLst>
          </p:cNvPr>
          <p:cNvSpPr txBox="1"/>
          <p:nvPr/>
        </p:nvSpPr>
        <p:spPr>
          <a:xfrm>
            <a:off x="10391775" y="4035176"/>
            <a:ext cx="1800225" cy="923330"/>
          </a:xfrm>
          <a:prstGeom prst="rect">
            <a:avLst/>
          </a:prstGeom>
          <a:noFill/>
        </p:spPr>
        <p:txBody>
          <a:bodyPr wrap="square" rtlCol="0">
            <a:spAutoFit/>
          </a:bodyPr>
          <a:lstStyle/>
          <a:p>
            <a:r>
              <a:rPr lang="en-IN" dirty="0"/>
              <a:t>Accuracy:0.85</a:t>
            </a:r>
          </a:p>
          <a:p>
            <a:r>
              <a:rPr lang="en-IN" dirty="0"/>
              <a:t>SN:0.88</a:t>
            </a:r>
          </a:p>
          <a:p>
            <a:r>
              <a:rPr lang="en-IN" dirty="0"/>
              <a:t>SP:0.78</a:t>
            </a:r>
          </a:p>
        </p:txBody>
      </p:sp>
    </p:spTree>
    <p:extLst>
      <p:ext uri="{BB962C8B-B14F-4D97-AF65-F5344CB8AC3E}">
        <p14:creationId xmlns:p14="http://schemas.microsoft.com/office/powerpoint/2010/main" val="383695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6A44-35BD-46B3-8500-DD8807483EC3}"/>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38F6647D-AEF1-4715-BEF7-B3417BAFF02A}"/>
              </a:ext>
            </a:extLst>
          </p:cNvPr>
          <p:cNvSpPr>
            <a:spLocks noGrp="1"/>
          </p:cNvSpPr>
          <p:nvPr>
            <p:ph idx="1"/>
          </p:nvPr>
        </p:nvSpPr>
        <p:spPr>
          <a:xfrm>
            <a:off x="304800" y="1701800"/>
            <a:ext cx="10515600" cy="4351338"/>
          </a:xfrm>
        </p:spPr>
        <p:txBody>
          <a:bodyPr/>
          <a:lstStyle/>
          <a:p>
            <a:endParaRPr lang="en-US" sz="1800" b="0" i="0" u="none" strike="noStrike" dirty="0">
              <a:effectLst/>
              <a:latin typeface="Roboto" panose="02000000000000000000" pitchFamily="2" charset="0"/>
            </a:endParaRPr>
          </a:p>
          <a:p>
            <a:r>
              <a:rPr lang="en-US" sz="1800" b="0" i="0" u="none" strike="noStrike" dirty="0">
                <a:effectLst/>
                <a:latin typeface="Roboto" panose="02000000000000000000" pitchFamily="2" charset="0"/>
              </a:rPr>
              <a:t>Chose the dataset after determining the correlation based on the cutoff values</a:t>
            </a:r>
          </a:p>
          <a:p>
            <a:r>
              <a:rPr lang="en-US" sz="1800" b="0" i="0" u="none" strike="noStrike" dirty="0">
                <a:effectLst/>
                <a:latin typeface="Roboto" panose="02000000000000000000" pitchFamily="2" charset="0"/>
              </a:rPr>
              <a:t>Determined the confusion matrix and concluded that it had the best accuracy</a:t>
            </a:r>
          </a:p>
          <a:p>
            <a:r>
              <a:rPr lang="en-US" sz="1800" i="0" u="none" strike="noStrike" dirty="0">
                <a:effectLst/>
                <a:latin typeface="Roboto" panose="02000000000000000000" pitchFamily="2" charset="0"/>
              </a:rPr>
              <a:t>From the ROC curve, the AUC value for this model was 0.96, which was the highest among all the models that we implemented.</a:t>
            </a:r>
            <a:endParaRPr lang="en-IN" dirty="0"/>
          </a:p>
        </p:txBody>
      </p:sp>
      <p:pic>
        <p:nvPicPr>
          <p:cNvPr id="9218" name="Picture 2">
            <a:extLst>
              <a:ext uri="{FF2B5EF4-FFF2-40B4-BE49-F238E27FC236}">
                <a16:creationId xmlns:a16="http://schemas.microsoft.com/office/drawing/2014/main" id="{6E601F48-3322-47E6-85C1-B82CD82BE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3877469"/>
            <a:ext cx="3376061" cy="289083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BF5C9F9-98DE-4718-8DE5-04DFECC60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895" y="3388991"/>
            <a:ext cx="5081905" cy="3431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53E32A-437E-492C-9EB0-F58426340A48}"/>
              </a:ext>
            </a:extLst>
          </p:cNvPr>
          <p:cNvSpPr txBox="1"/>
          <p:nvPr/>
        </p:nvSpPr>
        <p:spPr>
          <a:xfrm>
            <a:off x="10372725" y="3415804"/>
            <a:ext cx="1866900" cy="923330"/>
          </a:xfrm>
          <a:prstGeom prst="rect">
            <a:avLst/>
          </a:prstGeom>
          <a:noFill/>
        </p:spPr>
        <p:txBody>
          <a:bodyPr wrap="square" rtlCol="0">
            <a:spAutoFit/>
          </a:bodyPr>
          <a:lstStyle/>
          <a:p>
            <a:r>
              <a:rPr lang="en-IN" dirty="0"/>
              <a:t>Accuracy:0.903</a:t>
            </a:r>
          </a:p>
          <a:p>
            <a:r>
              <a:rPr lang="en-IN" dirty="0"/>
              <a:t>SN:0.88</a:t>
            </a:r>
          </a:p>
          <a:p>
            <a:r>
              <a:rPr lang="en-IN" dirty="0"/>
              <a:t>SP:0.97</a:t>
            </a:r>
          </a:p>
        </p:txBody>
      </p:sp>
    </p:spTree>
    <p:extLst>
      <p:ext uri="{BB962C8B-B14F-4D97-AF65-F5344CB8AC3E}">
        <p14:creationId xmlns:p14="http://schemas.microsoft.com/office/powerpoint/2010/main" val="140709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78843-24C1-4A46-9D9D-2077817699E3}"/>
              </a:ext>
            </a:extLst>
          </p:cNvPr>
          <p:cNvSpPr txBox="1"/>
          <p:nvPr/>
        </p:nvSpPr>
        <p:spPr>
          <a:xfrm>
            <a:off x="514350" y="2876550"/>
            <a:ext cx="10467975" cy="707886"/>
          </a:xfrm>
          <a:prstGeom prst="rect">
            <a:avLst/>
          </a:prstGeom>
          <a:noFill/>
        </p:spPr>
        <p:txBody>
          <a:bodyPr wrap="square" rtlCol="0">
            <a:spAutoFit/>
          </a:bodyPr>
          <a:lstStyle/>
          <a:p>
            <a:pPr algn="ctr"/>
            <a:r>
              <a:rPr lang="en-IN" sz="4000" dirty="0"/>
              <a:t>THANK YOU!!</a:t>
            </a:r>
          </a:p>
        </p:txBody>
      </p:sp>
    </p:spTree>
    <p:extLst>
      <p:ext uri="{BB962C8B-B14F-4D97-AF65-F5344CB8AC3E}">
        <p14:creationId xmlns:p14="http://schemas.microsoft.com/office/powerpoint/2010/main" val="351196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side American Airlines' Scramble as Virus Grounds Jets by Hundreds - The  New York Times">
            <a:extLst>
              <a:ext uri="{FF2B5EF4-FFF2-40B4-BE49-F238E27FC236}">
                <a16:creationId xmlns:a16="http://schemas.microsoft.com/office/drawing/2014/main" id="{F76B731A-A7E2-4FAC-9DAE-8C3A4D231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 y="2119313"/>
            <a:ext cx="4207195" cy="32908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Low-Cost Airlines Offering Cheap Flights This Summer | Condé Nast  Traveler">
            <a:extLst>
              <a:ext uri="{FF2B5EF4-FFF2-40B4-BE49-F238E27FC236}">
                <a16:creationId xmlns:a16="http://schemas.microsoft.com/office/drawing/2014/main" id="{A4434C18-A897-48E6-A65D-B171508CC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19313"/>
            <a:ext cx="4945322" cy="329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3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93B8-183A-4C1F-B961-F2048AFD8B28}"/>
              </a:ext>
            </a:extLst>
          </p:cNvPr>
          <p:cNvSpPr>
            <a:spLocks noGrp="1"/>
          </p:cNvSpPr>
          <p:nvPr>
            <p:ph type="title"/>
          </p:nvPr>
        </p:nvSpPr>
        <p:spPr/>
        <p:txBody>
          <a:bodyPr/>
          <a:lstStyle/>
          <a:p>
            <a:r>
              <a:rPr lang="en-IN" dirty="0"/>
              <a:t>Goal of the project</a:t>
            </a:r>
          </a:p>
        </p:txBody>
      </p:sp>
      <p:sp>
        <p:nvSpPr>
          <p:cNvPr id="3" name="Content Placeholder 2">
            <a:extLst>
              <a:ext uri="{FF2B5EF4-FFF2-40B4-BE49-F238E27FC236}">
                <a16:creationId xmlns:a16="http://schemas.microsoft.com/office/drawing/2014/main" id="{4ACD6422-1027-4D25-AD6B-8DAA83CBE6D4}"/>
              </a:ext>
            </a:extLst>
          </p:cNvPr>
          <p:cNvSpPr>
            <a:spLocks noGrp="1"/>
          </p:cNvSpPr>
          <p:nvPr>
            <p:ph idx="1"/>
          </p:nvPr>
        </p:nvSpPr>
        <p:spPr/>
        <p:txBody>
          <a:bodyPr/>
          <a:lstStyle/>
          <a:p>
            <a:pPr fontAlgn="base">
              <a:spcBef>
                <a:spcPts val="0"/>
              </a:spcBef>
              <a:spcAft>
                <a:spcPts val="0"/>
              </a:spcAft>
              <a:buFont typeface="Arial" panose="020B0604020202020204" pitchFamily="34" charset="0"/>
              <a:buChar char="•"/>
            </a:pPr>
            <a:r>
              <a:rPr lang="en-IN" dirty="0"/>
              <a:t>To predict the outcome of whether a customer travelling through the airline is satisfied or unsatisfied with their trip.</a:t>
            </a:r>
            <a:endParaRPr lang="en-US" b="0" i="0" u="none" strike="noStrike" dirty="0">
              <a:effectLst/>
            </a:endParaRPr>
          </a:p>
          <a:p>
            <a:pPr rtl="0" fontAlgn="base">
              <a:spcBef>
                <a:spcPts val="0"/>
              </a:spcBef>
              <a:spcAft>
                <a:spcPts val="0"/>
              </a:spcAft>
              <a:buFont typeface="Arial" panose="020B0604020202020204" pitchFamily="34" charset="0"/>
              <a:buChar char="•"/>
            </a:pPr>
            <a:r>
              <a:rPr lang="en-US" b="0" i="0" u="none" strike="noStrike" dirty="0">
                <a:effectLst/>
              </a:rPr>
              <a:t>There are several factors that need to be considered in an airline travel experience. We analyzed the main features that play a role in customer satisfaction. </a:t>
            </a:r>
            <a:r>
              <a:rPr lang="en-US" sz="1800" b="0" i="0" u="none" strike="noStrike" dirty="0">
                <a:solidFill>
                  <a:srgbClr val="737373"/>
                </a:solidFill>
                <a:effectLst/>
                <a:latin typeface="Roboto" panose="02000000000000000000" pitchFamily="2" charset="0"/>
              </a:rPr>
              <a:t> </a:t>
            </a:r>
          </a:p>
          <a:p>
            <a:pPr rtl="0" fontAlgn="base">
              <a:spcBef>
                <a:spcPts val="0"/>
              </a:spcBef>
              <a:spcAft>
                <a:spcPts val="1600"/>
              </a:spcAft>
              <a:buFont typeface="Arial" panose="020B0604020202020204" pitchFamily="34" charset="0"/>
              <a:buChar char="•"/>
            </a:pPr>
            <a:r>
              <a:rPr lang="en-US" b="0" i="0" u="none" strike="noStrike" dirty="0">
                <a:effectLst/>
              </a:rPr>
              <a:t>This analysis would be useful for the companies in the airline industry in understanding the areas they should focus on to provide a good experience for their customers</a:t>
            </a:r>
          </a:p>
          <a:p>
            <a:endParaRPr lang="en-IN" dirty="0"/>
          </a:p>
        </p:txBody>
      </p:sp>
    </p:spTree>
    <p:extLst>
      <p:ext uri="{BB962C8B-B14F-4D97-AF65-F5344CB8AC3E}">
        <p14:creationId xmlns:p14="http://schemas.microsoft.com/office/powerpoint/2010/main" val="346658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738A-7EEE-4686-A507-ACAF4116F238}"/>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A8BD4D03-1725-49A0-A74E-B37D2272C853}"/>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The dataset </a:t>
            </a:r>
            <a:r>
              <a:rPr lang="en-US" dirty="0"/>
              <a:t>was extracted</a:t>
            </a:r>
            <a:r>
              <a:rPr lang="en-US" b="0" i="0" u="none" strike="noStrike" dirty="0">
                <a:effectLst/>
              </a:rPr>
              <a:t> from Kaggle and it contains 129980 rows and 25 columns.</a:t>
            </a:r>
          </a:p>
          <a:p>
            <a:pPr rtl="0" fontAlgn="base">
              <a:spcBef>
                <a:spcPts val="0"/>
              </a:spcBef>
              <a:spcAft>
                <a:spcPts val="0"/>
              </a:spcAft>
              <a:buFont typeface="Arial" panose="020B0604020202020204" pitchFamily="34" charset="0"/>
              <a:buChar char="•"/>
            </a:pPr>
            <a:r>
              <a:rPr lang="en-US" b="0" i="0" u="none" strike="noStrike" dirty="0">
                <a:effectLst/>
              </a:rPr>
              <a:t>The variables have numeric, categorical and ordinal types and have been divided into sub-groups:</a:t>
            </a:r>
          </a:p>
          <a:p>
            <a:pPr marL="0" indent="0" rtl="0" fontAlgn="base">
              <a:spcBef>
                <a:spcPts val="0"/>
              </a:spcBef>
              <a:spcAft>
                <a:spcPts val="0"/>
              </a:spcAft>
              <a:buNone/>
            </a:pPr>
            <a:endParaRPr lang="en-US" b="0" i="0" u="none" strike="noStrike" dirty="0">
              <a:effectLst/>
            </a:endParaRPr>
          </a:p>
          <a:p>
            <a:pPr marL="742950" lvl="1" indent="-285750" rtl="0" fontAlgn="base">
              <a:spcBef>
                <a:spcPts val="0"/>
              </a:spcBef>
              <a:spcAft>
                <a:spcPts val="0"/>
              </a:spcAft>
              <a:buFont typeface="Arial" panose="020B0604020202020204" pitchFamily="34" charset="0"/>
              <a:buChar char="•"/>
            </a:pPr>
            <a:r>
              <a:rPr lang="en-US" sz="2000" b="0" i="0" u="none" strike="noStrike" dirty="0">
                <a:effectLst/>
              </a:rPr>
              <a:t>There are satisfaction ratings for various parameters like online booking, onboard service, inflight Wi-Fi, seat comfort etc.</a:t>
            </a:r>
          </a:p>
          <a:p>
            <a:pPr marL="742950" lvl="1" indent="-285750" rtl="0" fontAlgn="base">
              <a:spcBef>
                <a:spcPts val="0"/>
              </a:spcBef>
              <a:spcAft>
                <a:spcPts val="0"/>
              </a:spcAft>
              <a:buFont typeface="Arial" panose="020B0604020202020204" pitchFamily="34" charset="0"/>
              <a:buChar char="•"/>
            </a:pPr>
            <a:endParaRPr lang="en-US" sz="2000" b="0" i="0" u="none" strike="noStrike" dirty="0">
              <a:effectLst/>
            </a:endParaRPr>
          </a:p>
          <a:p>
            <a:pPr marL="742950" lvl="1" indent="-285750" rtl="0" fontAlgn="base">
              <a:spcBef>
                <a:spcPts val="0"/>
              </a:spcBef>
              <a:spcAft>
                <a:spcPts val="1600"/>
              </a:spcAft>
              <a:buFont typeface="Arial" panose="020B0604020202020204" pitchFamily="34" charset="0"/>
              <a:buChar char="•"/>
            </a:pPr>
            <a:r>
              <a:rPr lang="en-US" sz="2000" b="0" i="0" u="none" strike="noStrike" dirty="0">
                <a:effectLst/>
              </a:rPr>
              <a:t>The ratings of all these columns range from 0-5. Except for the inflight WIFI service rating which has a range from 1-5</a:t>
            </a:r>
          </a:p>
          <a:p>
            <a:pPr marL="742950" lvl="1" indent="-285750" rtl="0" fontAlgn="base">
              <a:spcBef>
                <a:spcPts val="0"/>
              </a:spcBef>
              <a:spcAft>
                <a:spcPts val="1600"/>
              </a:spcAft>
              <a:buFont typeface="Arial" panose="020B0604020202020204" pitchFamily="34" charset="0"/>
              <a:buChar char="•"/>
            </a:pPr>
            <a:r>
              <a:rPr lang="en-US" sz="2000" b="0" i="0" u="none" strike="noStrike" dirty="0">
                <a:effectLst/>
              </a:rPr>
              <a:t>It also has other details of the customer like age, gender and type of travel, along with distance travelled on the flight.</a:t>
            </a:r>
          </a:p>
          <a:p>
            <a:endParaRPr lang="en-IN" dirty="0"/>
          </a:p>
        </p:txBody>
      </p:sp>
    </p:spTree>
    <p:extLst>
      <p:ext uri="{BB962C8B-B14F-4D97-AF65-F5344CB8AC3E}">
        <p14:creationId xmlns:p14="http://schemas.microsoft.com/office/powerpoint/2010/main" val="350815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E301-0923-477F-B9DB-9EA996FEF4BF}"/>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42154144-A87B-4684-986B-084A91154FC8}"/>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There are 25 columns in our original dataset.</a:t>
            </a:r>
          </a:p>
          <a:p>
            <a:pPr rtl="0" fontAlgn="base">
              <a:spcBef>
                <a:spcPts val="0"/>
              </a:spcBef>
              <a:spcAft>
                <a:spcPts val="0"/>
              </a:spcAft>
              <a:buFont typeface="Arial" panose="020B0604020202020204" pitchFamily="34" charset="0"/>
              <a:buChar char="•"/>
            </a:pPr>
            <a:r>
              <a:rPr lang="en-US" b="0" i="0" u="none" strike="noStrike" dirty="0">
                <a:effectLst/>
              </a:rPr>
              <a:t>Checked for Null values, and only Arrival Delay in Minutes had 393 values, which is less than 1 % of the data, so these records were removed.</a:t>
            </a:r>
          </a:p>
          <a:p>
            <a:pPr rtl="0" fontAlgn="base">
              <a:spcBef>
                <a:spcPts val="0"/>
              </a:spcBef>
              <a:spcAft>
                <a:spcPts val="0"/>
              </a:spcAft>
              <a:buFont typeface="Arial" panose="020B0604020202020204" pitchFamily="34" charset="0"/>
              <a:buChar char="•"/>
            </a:pPr>
            <a:r>
              <a:rPr lang="en-US" b="0" i="0" u="none" strike="noStrike" dirty="0">
                <a:effectLst/>
              </a:rPr>
              <a:t>We had to label encode some of the variables like, gender, customer type, Type of travel, class before applying the models</a:t>
            </a:r>
          </a:p>
          <a:p>
            <a:pPr rtl="0" fontAlgn="base">
              <a:spcBef>
                <a:spcPts val="0"/>
              </a:spcBef>
              <a:spcAft>
                <a:spcPts val="0"/>
              </a:spcAft>
              <a:buFont typeface="Arial" panose="020B0604020202020204" pitchFamily="34" charset="0"/>
              <a:buChar char="•"/>
            </a:pPr>
            <a:r>
              <a:rPr lang="en-US" b="0" i="0" u="none" strike="noStrike" dirty="0">
                <a:effectLst/>
              </a:rPr>
              <a:t>Then we normalized some variables like age, flight distance, which were on a different scale to the same scale for </a:t>
            </a:r>
            <a:r>
              <a:rPr lang="en-US" b="0" i="0" u="none" strike="noStrike" dirty="0" err="1">
                <a:effectLst/>
              </a:rPr>
              <a:t>Knn</a:t>
            </a:r>
            <a:endParaRPr lang="en-US" b="0" i="0" u="none" strike="noStrike" dirty="0">
              <a:effectLst/>
            </a:endParaRPr>
          </a:p>
          <a:p>
            <a:pPr rtl="0" fontAlgn="base">
              <a:spcBef>
                <a:spcPts val="0"/>
              </a:spcBef>
              <a:spcAft>
                <a:spcPts val="1600"/>
              </a:spcAft>
              <a:buFont typeface="Arial" panose="020B0604020202020204" pitchFamily="34" charset="0"/>
              <a:buChar char="•"/>
            </a:pPr>
            <a:r>
              <a:rPr lang="en-US" b="0" i="0" u="none" strike="noStrike" dirty="0">
                <a:effectLst/>
              </a:rPr>
              <a:t>Then we divided our data into training data and test data with 30% of the total data being test data.</a:t>
            </a:r>
          </a:p>
          <a:p>
            <a:endParaRPr lang="en-IN" dirty="0"/>
          </a:p>
        </p:txBody>
      </p:sp>
    </p:spTree>
    <p:extLst>
      <p:ext uri="{BB962C8B-B14F-4D97-AF65-F5344CB8AC3E}">
        <p14:creationId xmlns:p14="http://schemas.microsoft.com/office/powerpoint/2010/main" val="44872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0F15-9A95-4FD6-87F5-DA18B4B33FCE}"/>
              </a:ext>
            </a:extLst>
          </p:cNvPr>
          <p:cNvSpPr>
            <a:spLocks noGrp="1"/>
          </p:cNvSpPr>
          <p:nvPr>
            <p:ph type="title"/>
          </p:nvPr>
        </p:nvSpPr>
        <p:spPr/>
        <p:txBody>
          <a:bodyPr/>
          <a:lstStyle/>
          <a:p>
            <a:r>
              <a:rPr lang="en-IN" dirty="0"/>
              <a:t>Distribution of Target Variable</a:t>
            </a:r>
          </a:p>
        </p:txBody>
      </p:sp>
      <p:sp>
        <p:nvSpPr>
          <p:cNvPr id="4" name="TextBox 3">
            <a:extLst>
              <a:ext uri="{FF2B5EF4-FFF2-40B4-BE49-F238E27FC236}">
                <a16:creationId xmlns:a16="http://schemas.microsoft.com/office/drawing/2014/main" id="{DA02F583-2BDF-4598-8EC3-83C00602F88F}"/>
              </a:ext>
            </a:extLst>
          </p:cNvPr>
          <p:cNvSpPr txBox="1"/>
          <p:nvPr/>
        </p:nvSpPr>
        <p:spPr>
          <a:xfrm>
            <a:off x="419100" y="2362200"/>
            <a:ext cx="3267075" cy="1200329"/>
          </a:xfrm>
          <a:prstGeom prst="rect">
            <a:avLst/>
          </a:prstGeom>
          <a:noFill/>
        </p:spPr>
        <p:txBody>
          <a:bodyPr wrap="square" rtlCol="0">
            <a:spAutoFit/>
          </a:bodyPr>
          <a:lstStyle/>
          <a:p>
            <a:r>
              <a:rPr lang="en-US" sz="1800" b="0" i="0" u="none" strike="noStrike" dirty="0">
                <a:effectLst/>
                <a:latin typeface="Roboto" panose="02000000000000000000" pitchFamily="2" charset="0"/>
              </a:rPr>
              <a:t>It can be seen from the plot here that more number of customers found their trip to be unsatisfactory.</a:t>
            </a:r>
            <a:endParaRPr lang="en-IN" dirty="0"/>
          </a:p>
        </p:txBody>
      </p:sp>
      <p:sp>
        <p:nvSpPr>
          <p:cNvPr id="5" name="TextBox 4">
            <a:extLst>
              <a:ext uri="{FF2B5EF4-FFF2-40B4-BE49-F238E27FC236}">
                <a16:creationId xmlns:a16="http://schemas.microsoft.com/office/drawing/2014/main" id="{DBCB9DBD-33D0-4FA1-BC19-C0254CB64E81}"/>
              </a:ext>
            </a:extLst>
          </p:cNvPr>
          <p:cNvSpPr txBox="1"/>
          <p:nvPr/>
        </p:nvSpPr>
        <p:spPr>
          <a:xfrm>
            <a:off x="495300" y="3924300"/>
            <a:ext cx="2867025" cy="1200329"/>
          </a:xfrm>
          <a:prstGeom prst="rect">
            <a:avLst/>
          </a:prstGeom>
          <a:noFill/>
        </p:spPr>
        <p:txBody>
          <a:bodyPr wrap="square" rtlCol="0">
            <a:spAutoFit/>
          </a:bodyPr>
          <a:lstStyle/>
          <a:p>
            <a:r>
              <a:rPr lang="en-IN" dirty="0"/>
              <a:t>Further analysis was done on this to find out the ratings for different kinds of services provided</a:t>
            </a:r>
          </a:p>
        </p:txBody>
      </p:sp>
      <p:pic>
        <p:nvPicPr>
          <p:cNvPr id="7" name="Content Placeholder 6">
            <a:extLst>
              <a:ext uri="{FF2B5EF4-FFF2-40B4-BE49-F238E27FC236}">
                <a16:creationId xmlns:a16="http://schemas.microsoft.com/office/drawing/2014/main" id="{EA781FC8-1FE0-45DA-89FC-E1E3BD574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216" y="2250059"/>
            <a:ext cx="7098433" cy="4022725"/>
          </a:xfrm>
        </p:spPr>
      </p:pic>
    </p:spTree>
    <p:extLst>
      <p:ext uri="{BB962C8B-B14F-4D97-AF65-F5344CB8AC3E}">
        <p14:creationId xmlns:p14="http://schemas.microsoft.com/office/powerpoint/2010/main" val="180609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27A497F-228B-4AA8-89D2-7A6BD751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417513"/>
            <a:ext cx="10382250" cy="4220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4CFC7A-746F-47D3-9724-B7A11B7D2F8C}"/>
              </a:ext>
            </a:extLst>
          </p:cNvPr>
          <p:cNvSpPr txBox="1"/>
          <p:nvPr/>
        </p:nvSpPr>
        <p:spPr>
          <a:xfrm>
            <a:off x="1200150" y="5057775"/>
            <a:ext cx="8629650" cy="646331"/>
          </a:xfrm>
          <a:prstGeom prst="rect">
            <a:avLst/>
          </a:prstGeom>
          <a:noFill/>
        </p:spPr>
        <p:txBody>
          <a:bodyPr wrap="square" rtlCol="0">
            <a:spAutoFit/>
          </a:bodyPr>
          <a:lstStyle/>
          <a:p>
            <a:r>
              <a:rPr lang="en-US" sz="1800" b="0" i="0" u="none" strike="noStrike" dirty="0">
                <a:solidFill>
                  <a:srgbClr val="000000"/>
                </a:solidFill>
                <a:effectLst/>
                <a:latin typeface="Roboto" panose="02000000000000000000" pitchFamily="2" charset="0"/>
              </a:rPr>
              <a:t>Average ratings distribution for customers travelling on economic class and business class </a:t>
            </a:r>
            <a:endParaRPr lang="en-IN" dirty="0"/>
          </a:p>
        </p:txBody>
      </p:sp>
      <p:sp>
        <p:nvSpPr>
          <p:cNvPr id="5" name="TextBox 4">
            <a:extLst>
              <a:ext uri="{FF2B5EF4-FFF2-40B4-BE49-F238E27FC236}">
                <a16:creationId xmlns:a16="http://schemas.microsoft.com/office/drawing/2014/main" id="{D8E77285-B481-47B7-932E-CBB1064465FC}"/>
              </a:ext>
            </a:extLst>
          </p:cNvPr>
          <p:cNvSpPr txBox="1"/>
          <p:nvPr/>
        </p:nvSpPr>
        <p:spPr>
          <a:xfrm>
            <a:off x="1200149" y="5791200"/>
            <a:ext cx="8353425" cy="923330"/>
          </a:xfrm>
          <a:prstGeom prst="rect">
            <a:avLst/>
          </a:prstGeom>
          <a:noFill/>
        </p:spPr>
        <p:txBody>
          <a:bodyPr wrap="square" rtlCol="0">
            <a:spAutoFit/>
          </a:bodyPr>
          <a:lstStyle/>
          <a:p>
            <a:r>
              <a:rPr lang="en-US" sz="1800" b="0" i="0" u="none" strike="noStrike" dirty="0">
                <a:solidFill>
                  <a:srgbClr val="000000"/>
                </a:solidFill>
                <a:effectLst/>
                <a:latin typeface="Roboto" panose="02000000000000000000" pitchFamily="2" charset="0"/>
              </a:rPr>
              <a:t>As it can be observed, none of the services are rated are above 4, which indicates that improvements need to be made, especially for the economy class, where the ratings have been lower.</a:t>
            </a:r>
            <a:endParaRPr lang="en-IN" dirty="0"/>
          </a:p>
        </p:txBody>
      </p:sp>
    </p:spTree>
    <p:extLst>
      <p:ext uri="{BB962C8B-B14F-4D97-AF65-F5344CB8AC3E}">
        <p14:creationId xmlns:p14="http://schemas.microsoft.com/office/powerpoint/2010/main" val="182523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9AF6-9FE4-4E33-AD32-F490BAF3662B}"/>
              </a:ext>
            </a:extLst>
          </p:cNvPr>
          <p:cNvSpPr>
            <a:spLocks noGrp="1"/>
          </p:cNvSpPr>
          <p:nvPr>
            <p:ph type="title"/>
          </p:nvPr>
        </p:nvSpPr>
        <p:spPr/>
        <p:txBody>
          <a:bodyPr/>
          <a:lstStyle/>
          <a:p>
            <a:r>
              <a:rPr lang="en-IN" dirty="0"/>
              <a:t>Customer Retention</a:t>
            </a:r>
          </a:p>
        </p:txBody>
      </p:sp>
      <p:pic>
        <p:nvPicPr>
          <p:cNvPr id="5" name="Content Placeholder 4">
            <a:extLst>
              <a:ext uri="{FF2B5EF4-FFF2-40B4-BE49-F238E27FC236}">
                <a16:creationId xmlns:a16="http://schemas.microsoft.com/office/drawing/2014/main" id="{423F7B1A-C36A-4234-9296-31065DFD0C17}"/>
              </a:ext>
            </a:extLst>
          </p:cNvPr>
          <p:cNvPicPr>
            <a:picLocks noGrp="1" noChangeAspect="1"/>
          </p:cNvPicPr>
          <p:nvPr>
            <p:ph idx="1"/>
          </p:nvPr>
        </p:nvPicPr>
        <p:blipFill>
          <a:blip r:embed="rId2"/>
          <a:stretch>
            <a:fillRect/>
          </a:stretch>
        </p:blipFill>
        <p:spPr>
          <a:xfrm>
            <a:off x="1238250" y="1792916"/>
            <a:ext cx="8696325" cy="3643864"/>
          </a:xfrm>
        </p:spPr>
      </p:pic>
      <p:sp>
        <p:nvSpPr>
          <p:cNvPr id="6" name="TextBox 5">
            <a:extLst>
              <a:ext uri="{FF2B5EF4-FFF2-40B4-BE49-F238E27FC236}">
                <a16:creationId xmlns:a16="http://schemas.microsoft.com/office/drawing/2014/main" id="{DF2850A5-9AD8-4F1B-830B-92722BD6523F}"/>
              </a:ext>
            </a:extLst>
          </p:cNvPr>
          <p:cNvSpPr txBox="1"/>
          <p:nvPr/>
        </p:nvSpPr>
        <p:spPr>
          <a:xfrm>
            <a:off x="838200" y="5791200"/>
            <a:ext cx="9382125" cy="923330"/>
          </a:xfrm>
          <a:prstGeom prst="rect">
            <a:avLst/>
          </a:prstGeom>
          <a:noFill/>
        </p:spPr>
        <p:txBody>
          <a:bodyPr wrap="square" rtlCol="0">
            <a:spAutoFit/>
          </a:bodyPr>
          <a:lstStyle/>
          <a:p>
            <a:r>
              <a:rPr lang="en-IN" dirty="0"/>
              <a:t>Customer Retention is another important aspect that will make sure that there is a steady revenue stream, and as can be seen the number of loyal customers is pretty high despite the poor average ratings. </a:t>
            </a:r>
          </a:p>
        </p:txBody>
      </p:sp>
    </p:spTree>
    <p:extLst>
      <p:ext uri="{BB962C8B-B14F-4D97-AF65-F5344CB8AC3E}">
        <p14:creationId xmlns:p14="http://schemas.microsoft.com/office/powerpoint/2010/main" val="8532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0E2A0B-26E2-4C4F-B679-29BE5CBF7D1C}"/>
              </a:ext>
            </a:extLst>
          </p:cNvPr>
          <p:cNvPicPr>
            <a:picLocks noGrp="1" noChangeAspect="1"/>
          </p:cNvPicPr>
          <p:nvPr>
            <p:ph idx="1"/>
          </p:nvPr>
        </p:nvPicPr>
        <p:blipFill>
          <a:blip r:embed="rId2"/>
          <a:stretch>
            <a:fillRect/>
          </a:stretch>
        </p:blipFill>
        <p:spPr>
          <a:xfrm>
            <a:off x="691384" y="0"/>
            <a:ext cx="10485382" cy="5338763"/>
          </a:xfrm>
        </p:spPr>
      </p:pic>
      <p:sp>
        <p:nvSpPr>
          <p:cNvPr id="6" name="TextBox 5">
            <a:extLst>
              <a:ext uri="{FF2B5EF4-FFF2-40B4-BE49-F238E27FC236}">
                <a16:creationId xmlns:a16="http://schemas.microsoft.com/office/drawing/2014/main" id="{4000619C-2163-45EF-9208-5CE7082C5537}"/>
              </a:ext>
            </a:extLst>
          </p:cNvPr>
          <p:cNvSpPr txBox="1"/>
          <p:nvPr/>
        </p:nvSpPr>
        <p:spPr>
          <a:xfrm>
            <a:off x="1647825" y="5553075"/>
            <a:ext cx="9448800" cy="1200329"/>
          </a:xfrm>
          <a:prstGeom prst="rect">
            <a:avLst/>
          </a:prstGeom>
          <a:noFill/>
        </p:spPr>
        <p:txBody>
          <a:bodyPr wrap="square" rtlCol="0">
            <a:spAutoFit/>
          </a:bodyPr>
          <a:lstStyle/>
          <a:p>
            <a:r>
              <a:rPr lang="en-IN" dirty="0"/>
              <a:t>As can be seen above the average ratings in the case of convenience of time delay factor for arrival and departure, it can be observed that more customers found this particular feature to be good and this could be one of the reasons why customers continue to use this airline for travel, because it does not have a lot of delays.</a:t>
            </a:r>
          </a:p>
        </p:txBody>
      </p:sp>
    </p:spTree>
    <p:extLst>
      <p:ext uri="{BB962C8B-B14F-4D97-AF65-F5344CB8AC3E}">
        <p14:creationId xmlns:p14="http://schemas.microsoft.com/office/powerpoint/2010/main" val="2746477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339</TotalTime>
  <Words>874</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Roboto</vt:lpstr>
      <vt:lpstr>Tw Cen MT</vt:lpstr>
      <vt:lpstr>Tw Cen MT Condensed</vt:lpstr>
      <vt:lpstr>Wingdings 3</vt:lpstr>
      <vt:lpstr>Integral</vt:lpstr>
      <vt:lpstr>Analysis of Airline customer ratings</vt:lpstr>
      <vt:lpstr>PowerPoint Presentation</vt:lpstr>
      <vt:lpstr>Goal of the project</vt:lpstr>
      <vt:lpstr>Data Description</vt:lpstr>
      <vt:lpstr>Data Pre-processing</vt:lpstr>
      <vt:lpstr>Distribution of Target Variable</vt:lpstr>
      <vt:lpstr>PowerPoint Presentation</vt:lpstr>
      <vt:lpstr>Customer Retention</vt:lpstr>
      <vt:lpstr>PowerPoint Presentation</vt:lpstr>
      <vt:lpstr>Application of Models</vt:lpstr>
      <vt:lpstr>Feature selection for prediction</vt:lpstr>
      <vt:lpstr>Classification Models used</vt:lpstr>
      <vt:lpstr>Scoring Parameters used to pick the best model</vt:lpstr>
      <vt:lpstr>K Nearest Neighbours</vt:lpstr>
      <vt:lpstr>Logistic Regression</vt:lpstr>
      <vt:lpstr>Support Vector Classifier</vt:lpstr>
      <vt:lpstr>Random Forest Classifier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Airline customer ratings</dc:title>
  <dc:creator>srivathsav mitnala</dc:creator>
  <cp:lastModifiedBy>srivathsav mitnala</cp:lastModifiedBy>
  <cp:revision>7</cp:revision>
  <dcterms:created xsi:type="dcterms:W3CDTF">2021-12-04T23:30:03Z</dcterms:created>
  <dcterms:modified xsi:type="dcterms:W3CDTF">2021-12-05T22:30:20Z</dcterms:modified>
</cp:coreProperties>
</file>