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2" r:id="rId5"/>
    <p:sldId id="261" r:id="rId6"/>
    <p:sldId id="260" r:id="rId7"/>
    <p:sldId id="265" r:id="rId8"/>
    <p:sldId id="262" r:id="rId9"/>
    <p:sldId id="268" r:id="rId10"/>
    <p:sldId id="266" r:id="rId11"/>
    <p:sldId id="267" r:id="rId12"/>
    <p:sldId id="263" r:id="rId13"/>
    <p:sldId id="264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6CE9-ECDD-410E-956A-45778FFE6CED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6B48-C9C8-47A5-99CC-34491DA5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2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6CE9-ECDD-410E-956A-45778FFE6CED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6B48-C9C8-47A5-99CC-34491DA5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0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6CE9-ECDD-410E-956A-45778FFE6CED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6B48-C9C8-47A5-99CC-34491DA5C27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127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6CE9-ECDD-410E-956A-45778FFE6CED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6B48-C9C8-47A5-99CC-34491DA5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38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6CE9-ECDD-410E-956A-45778FFE6CED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6B48-C9C8-47A5-99CC-34491DA5C27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312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6CE9-ECDD-410E-956A-45778FFE6CED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6B48-C9C8-47A5-99CC-34491DA5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216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6CE9-ECDD-410E-956A-45778FFE6CED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6B48-C9C8-47A5-99CC-34491DA5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96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6CE9-ECDD-410E-956A-45778FFE6CED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6B48-C9C8-47A5-99CC-34491DA5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08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6CE9-ECDD-410E-956A-45778FFE6CED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6B48-C9C8-47A5-99CC-34491DA5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02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6CE9-ECDD-410E-956A-45778FFE6CED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6B48-C9C8-47A5-99CC-34491DA5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38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6CE9-ECDD-410E-956A-45778FFE6CED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6B48-C9C8-47A5-99CC-34491DA5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3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6CE9-ECDD-410E-956A-45778FFE6CED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6B48-C9C8-47A5-99CC-34491DA5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44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6CE9-ECDD-410E-956A-45778FFE6CED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6B48-C9C8-47A5-99CC-34491DA5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40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6CE9-ECDD-410E-956A-45778FFE6CED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6B48-C9C8-47A5-99CC-34491DA5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6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6CE9-ECDD-410E-956A-45778FFE6CED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6B48-C9C8-47A5-99CC-34491DA5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4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6CE9-ECDD-410E-956A-45778FFE6CED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6B48-C9C8-47A5-99CC-34491DA5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48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6CE9-ECDD-410E-956A-45778FFE6CED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E96B48-C9C8-47A5-99CC-34491DA5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11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how-to-develop-lstm-models-for-time-series-forecasting/" TargetMode="External"/><Relationship Id="rId2" Type="http://schemas.openxmlformats.org/officeDocument/2006/relationships/hyperlink" Target="https://ourworldindata.org/grapher/coal-proved-reserves?tab=ch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urworldindata.org/energy" TargetMode="External"/><Relationship Id="rId5" Type="http://schemas.openxmlformats.org/officeDocument/2006/relationships/hyperlink" Target="https://www.bp.com/en/global/corporate/energy-economics/statistical-review-of-world-energy.html" TargetMode="External"/><Relationship Id="rId4" Type="http://schemas.openxmlformats.org/officeDocument/2006/relationships/hyperlink" Target="https://machinelearningmastery.com/arima-for-time-series-forecasting-with-python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AA80-DDB5-4656-B3BC-A09877FD2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Global Energy Consumption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FA1AE-B777-4701-99D3-0343C87C8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CIVE7100</a:t>
            </a:r>
          </a:p>
          <a:p>
            <a:r>
              <a:rPr lang="en-IN" dirty="0"/>
              <a:t>By: Srivathsav Mitnala</a:t>
            </a:r>
          </a:p>
        </p:txBody>
      </p:sp>
    </p:spTree>
    <p:extLst>
      <p:ext uri="{BB962C8B-B14F-4D97-AF65-F5344CB8AC3E}">
        <p14:creationId xmlns:p14="http://schemas.microsoft.com/office/powerpoint/2010/main" val="65468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FFA9-C7AA-4C65-8EEB-B645956C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4E600-4E08-49CD-B079-AD846E3C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1428750"/>
            <a:ext cx="8395786" cy="3143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7D1AA-D139-447D-91F2-A96EF6EA7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552950"/>
            <a:ext cx="2762250" cy="83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359707-3632-4B1E-9BF6-88423560D853}"/>
              </a:ext>
            </a:extLst>
          </p:cNvPr>
          <p:cNvSpPr txBox="1"/>
          <p:nvPr/>
        </p:nvSpPr>
        <p:spPr>
          <a:xfrm>
            <a:off x="4848225" y="4800600"/>
            <a:ext cx="3571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from the linear regression were pretty decent, as the R2 value is close to 1, it can further be improved by adding more features.</a:t>
            </a:r>
          </a:p>
        </p:txBody>
      </p:sp>
    </p:spTree>
    <p:extLst>
      <p:ext uri="{BB962C8B-B14F-4D97-AF65-F5344CB8AC3E}">
        <p14:creationId xmlns:p14="http://schemas.microsoft.com/office/powerpoint/2010/main" val="397196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B291A9-AC33-4442-86E2-9EFC428A8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1077962"/>
            <a:ext cx="5724525" cy="3524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078225-8C8B-4574-99C4-9F225B8D5BEE}"/>
              </a:ext>
            </a:extLst>
          </p:cNvPr>
          <p:cNvSpPr txBox="1"/>
          <p:nvPr/>
        </p:nvSpPr>
        <p:spPr>
          <a:xfrm>
            <a:off x="7029450" y="1685925"/>
            <a:ext cx="2314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Arima and the LSTM models were applied on this data which had the overall energy consumption from fossil fuels globally per year between 1965-2019</a:t>
            </a:r>
          </a:p>
        </p:txBody>
      </p:sp>
    </p:spTree>
    <p:extLst>
      <p:ext uri="{BB962C8B-B14F-4D97-AF65-F5344CB8AC3E}">
        <p14:creationId xmlns:p14="http://schemas.microsoft.com/office/powerpoint/2010/main" val="55171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0D80-EA17-4276-B77C-20986B1C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ARIMA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F6578-BFAB-4DD6-95F3-7B23ECD1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657350"/>
            <a:ext cx="5838825" cy="3371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7ED346-2F59-46CC-8D4A-23D910B36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581650"/>
            <a:ext cx="280035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C397DE-0399-430C-9434-53D0F2554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0" y="5343525"/>
            <a:ext cx="1981200" cy="266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226CDD-C2FC-4615-BF9C-E254851A4559}"/>
              </a:ext>
            </a:extLst>
          </p:cNvPr>
          <p:cNvSpPr txBox="1"/>
          <p:nvPr/>
        </p:nvSpPr>
        <p:spPr>
          <a:xfrm>
            <a:off x="6581775" y="2152650"/>
            <a:ext cx="308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from the ARIMA model was very good , as can be seen from the R2 value which is almost 0.9</a:t>
            </a:r>
          </a:p>
        </p:txBody>
      </p:sp>
    </p:spTree>
    <p:extLst>
      <p:ext uri="{BB962C8B-B14F-4D97-AF65-F5344CB8AC3E}">
        <p14:creationId xmlns:p14="http://schemas.microsoft.com/office/powerpoint/2010/main" val="393956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BEB0-B37A-4285-9E95-64D2FA0C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82C9C-5838-4AEC-89F6-505378E0E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576388"/>
            <a:ext cx="8691563" cy="3022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40C53-853E-4ABB-BC93-FF6FE316A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4691062"/>
            <a:ext cx="2514600" cy="714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2FF6B3-15D5-4940-AA3F-1B51C03E240A}"/>
              </a:ext>
            </a:extLst>
          </p:cNvPr>
          <p:cNvSpPr txBox="1"/>
          <p:nvPr/>
        </p:nvSpPr>
        <p:spPr>
          <a:xfrm>
            <a:off x="5686425" y="4781550"/>
            <a:ext cx="2962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from LSTM were not that great, because of low training data count leading to lower number of epochs performed for LSTM.</a:t>
            </a:r>
          </a:p>
        </p:txBody>
      </p:sp>
    </p:spTree>
    <p:extLst>
      <p:ext uri="{BB962C8B-B14F-4D97-AF65-F5344CB8AC3E}">
        <p14:creationId xmlns:p14="http://schemas.microsoft.com/office/powerpoint/2010/main" val="141684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1C7F-DB57-46A8-B282-3B8E55EB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 and 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D9E7-637F-49F9-B31E-A4198294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China has consumed the most energy from fossil fuels over the last 50 years owing to its high population and requirements for the industries they prominently contribute to.</a:t>
            </a:r>
          </a:p>
          <a:p>
            <a:r>
              <a:rPr lang="en-IN" dirty="0"/>
              <a:t>The number of oil and coal reserves have slowly been declining across countries but the energy consumption from these sources has seen </a:t>
            </a:r>
            <a:r>
              <a:rPr lang="en-IN"/>
              <a:t>a steady </a:t>
            </a:r>
            <a:r>
              <a:rPr lang="en-IN" dirty="0"/>
              <a:t>increase.</a:t>
            </a:r>
          </a:p>
          <a:p>
            <a:r>
              <a:rPr lang="en-IN" dirty="0"/>
              <a:t>Further research for this project would be to identify more features to get even better results in case of linear regression model.</a:t>
            </a:r>
          </a:p>
          <a:p>
            <a:r>
              <a:rPr lang="en-IN" dirty="0"/>
              <a:t>Identifying a particular industry and finding features that would contribute to energy consumption from fossil fuels by that industry would be the next step in this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45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F77C-24B6-4B40-A388-BDF549A2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59DF5-2D9F-434A-B8D7-3C508ED3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https://ourworldindata.org/grapher/coal-proved-reserves?tab=chart</a:t>
            </a:r>
            <a:endParaRPr lang="en-IN" dirty="0"/>
          </a:p>
          <a:p>
            <a:r>
              <a:rPr lang="en-IN" dirty="0">
                <a:hlinkClick r:id="rId3"/>
              </a:rPr>
              <a:t>https://machinelearningmastery.com/how-to-develop-lstm-models-for-time-series-forecasting/</a:t>
            </a:r>
            <a:endParaRPr lang="en-IN" dirty="0"/>
          </a:p>
          <a:p>
            <a:r>
              <a:rPr lang="en-IN" dirty="0">
                <a:hlinkClick r:id="rId4"/>
              </a:rPr>
              <a:t>https://machinelearningmastery.com/arima-for-time-series-forecasting-with-python/</a:t>
            </a:r>
            <a:endParaRPr lang="en-IN" dirty="0"/>
          </a:p>
          <a:p>
            <a:r>
              <a:rPr lang="en-IN" dirty="0">
                <a:hlinkClick r:id="rId5"/>
              </a:rPr>
              <a:t>https://www.bp.com/en/global/corporate/energy-economics/statistical-review-of-world-energy.html</a:t>
            </a:r>
            <a:endParaRPr lang="en-IN" dirty="0"/>
          </a:p>
          <a:p>
            <a:r>
              <a:rPr lang="en-IN" dirty="0">
                <a:hlinkClick r:id="rId6"/>
              </a:rPr>
              <a:t>https://ourworldindata.org/energy</a:t>
            </a:r>
            <a:endParaRPr lang="en-IN" dirty="0"/>
          </a:p>
          <a:p>
            <a:r>
              <a:rPr lang="en-IN" u="sng" dirty="0">
                <a:solidFill>
                  <a:srgbClr val="92D050"/>
                </a:solidFill>
              </a:rPr>
              <a:t>https://data.worldbank.org/</a:t>
            </a:r>
          </a:p>
        </p:txBody>
      </p:sp>
    </p:spTree>
    <p:extLst>
      <p:ext uri="{BB962C8B-B14F-4D97-AF65-F5344CB8AC3E}">
        <p14:creationId xmlns:p14="http://schemas.microsoft.com/office/powerpoint/2010/main" val="2451853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8A34-D9DF-4044-9C5A-D4996171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84" y="3038475"/>
            <a:ext cx="8596668" cy="781050"/>
          </a:xfrm>
        </p:spPr>
        <p:txBody>
          <a:bodyPr/>
          <a:lstStyle/>
          <a:p>
            <a:pPr algn="ctr"/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5995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525C-3B4F-4C89-AFC1-F1EA5A7A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F0C8-88CC-422D-B057-3ED3ED7A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Non-renewable energy resources are depleting at a rapid rate</a:t>
            </a:r>
          </a:p>
          <a:p>
            <a:r>
              <a:rPr lang="en-IN" dirty="0"/>
              <a:t>China is the country which is consuming the most energy from coal, oil and gas</a:t>
            </a:r>
          </a:p>
          <a:p>
            <a:r>
              <a:rPr lang="en-IN" dirty="0"/>
              <a:t>Countries have started to focus on looking for alternative sources of energy since prior to 2010s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93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4A45-CD8B-442C-840E-8A6EAA6F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 for the final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E42F-C225-423A-96B1-D0EF59C9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Renewable energy production rate</a:t>
            </a:r>
          </a:p>
          <a:p>
            <a:r>
              <a:rPr lang="en-IN" dirty="0"/>
              <a:t>Correlation analysis</a:t>
            </a:r>
          </a:p>
          <a:p>
            <a:r>
              <a:rPr lang="en-IN" dirty="0"/>
              <a:t>Observe trends in oil energy consumption</a:t>
            </a:r>
          </a:p>
          <a:p>
            <a:r>
              <a:rPr lang="en-IN" dirty="0"/>
              <a:t>Analysing coal reserves across the globe</a:t>
            </a:r>
          </a:p>
          <a:p>
            <a:r>
              <a:rPr lang="en-IN" dirty="0"/>
              <a:t>Model application</a:t>
            </a:r>
          </a:p>
          <a:p>
            <a:r>
              <a:rPr lang="en-IN" dirty="0"/>
              <a:t>Metrics Evaluation</a:t>
            </a:r>
          </a:p>
        </p:txBody>
      </p:sp>
    </p:spTree>
    <p:extLst>
      <p:ext uri="{BB962C8B-B14F-4D97-AF65-F5344CB8AC3E}">
        <p14:creationId xmlns:p14="http://schemas.microsoft.com/office/powerpoint/2010/main" val="23996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9034-C37F-46D6-944C-1153FED2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Renewable energy production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8AF40-2F0E-400C-8B46-A4A46FBD1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63675"/>
            <a:ext cx="7476066" cy="483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1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E0B0-290F-4C4D-A45E-08BDD9AF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Energy production correlation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02443-20D0-4381-BD76-9F727A63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87648"/>
            <a:ext cx="9115425" cy="22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6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E543-ED77-4492-83C2-7615A21B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Oil Energy Consumption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70941-5365-49BE-B57F-01A40DDBA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49" y="1664922"/>
            <a:ext cx="4625802" cy="275595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11CEC9-B3B3-4C05-8302-156434D86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602" y="4044735"/>
            <a:ext cx="4218002" cy="27559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910C4E-1758-439A-B8E2-D7460ECDEF23}"/>
              </a:ext>
            </a:extLst>
          </p:cNvPr>
          <p:cNvSpPr txBox="1"/>
          <p:nvPr/>
        </p:nvSpPr>
        <p:spPr>
          <a:xfrm>
            <a:off x="5438775" y="1781175"/>
            <a:ext cx="3629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number of oil reserves have started to slowly decline, but the rate of energy consumption from these reserves has not changed and there has been an increasing trend.</a:t>
            </a:r>
          </a:p>
        </p:txBody>
      </p:sp>
    </p:spTree>
    <p:extLst>
      <p:ext uri="{BB962C8B-B14F-4D97-AF65-F5344CB8AC3E}">
        <p14:creationId xmlns:p14="http://schemas.microsoft.com/office/powerpoint/2010/main" val="39281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5C1C-5D8F-4AE1-8FE3-8650DC6A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Coal Reserves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F2B85-5A77-436E-811B-FBABEE62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528762"/>
            <a:ext cx="5353050" cy="362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79F373-2098-4AAF-A504-70B3E74F2355}"/>
              </a:ext>
            </a:extLst>
          </p:cNvPr>
          <p:cNvSpPr txBox="1"/>
          <p:nvPr/>
        </p:nvSpPr>
        <p:spPr>
          <a:xfrm>
            <a:off x="6619875" y="2295525"/>
            <a:ext cx="3009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China consumed 82.7 </a:t>
            </a:r>
            <a:r>
              <a:rPr lang="en-IN" dirty="0" err="1"/>
              <a:t>BTu</a:t>
            </a:r>
            <a:r>
              <a:rPr lang="en-IN" dirty="0"/>
              <a:t> of coal energy in 2020, and is highest among all the other countries by a fair margin.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27FEB-F684-4DAE-A726-A4FA3FD593B8}"/>
              </a:ext>
            </a:extLst>
          </p:cNvPr>
          <p:cNvSpPr txBox="1"/>
          <p:nvPr/>
        </p:nvSpPr>
        <p:spPr>
          <a:xfrm>
            <a:off x="6686550" y="4333875"/>
            <a:ext cx="267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Whereas USA consumed 9.2 Btu of energy from coal</a:t>
            </a:r>
          </a:p>
        </p:txBody>
      </p:sp>
    </p:spTree>
    <p:extLst>
      <p:ext uri="{BB962C8B-B14F-4D97-AF65-F5344CB8AC3E}">
        <p14:creationId xmlns:p14="http://schemas.microsoft.com/office/powerpoint/2010/main" val="427493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00D9-8158-450F-9565-1C946F1A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Applied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EEDF-0472-4E30-A069-0FADB0DC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  <a:p>
            <a:r>
              <a:rPr lang="en-IN" dirty="0"/>
              <a:t>ARIMA Model</a:t>
            </a:r>
          </a:p>
          <a:p>
            <a:r>
              <a:rPr lang="en-IN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316792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173916-859E-4F0C-929E-357432A6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052512"/>
            <a:ext cx="8634413" cy="1952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A03CEA-B2DD-4870-BEA3-93958DF00E9F}"/>
              </a:ext>
            </a:extLst>
          </p:cNvPr>
          <p:cNvSpPr txBox="1"/>
          <p:nvPr/>
        </p:nvSpPr>
        <p:spPr>
          <a:xfrm>
            <a:off x="752475" y="371475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the sample of data on which Linear Regression was applied, the features used were based on the correlation analysis from earlier in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2752310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1684</TotalTime>
  <Words>472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Global Energy Consumption Analysis</vt:lpstr>
      <vt:lpstr>Recap</vt:lpstr>
      <vt:lpstr>Agenda for the final presentation</vt:lpstr>
      <vt:lpstr>Renewable energy production rate</vt:lpstr>
      <vt:lpstr>Energy production correlation analysis</vt:lpstr>
      <vt:lpstr>Oil Energy Consumption</vt:lpstr>
      <vt:lpstr>Coal Reserves</vt:lpstr>
      <vt:lpstr>Models Applied</vt:lpstr>
      <vt:lpstr>PowerPoint Presentation</vt:lpstr>
      <vt:lpstr>Linear Regression</vt:lpstr>
      <vt:lpstr>PowerPoint Presentation</vt:lpstr>
      <vt:lpstr>ARIMA Model</vt:lpstr>
      <vt:lpstr>LSTM</vt:lpstr>
      <vt:lpstr>Conclusions and further research</vt:lpstr>
      <vt:lpstr>Sources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Energy Consumption Analysis</dc:title>
  <dc:creator>srivathsav mitnala</dc:creator>
  <cp:lastModifiedBy>srivathsav mitnala</cp:lastModifiedBy>
  <cp:revision>9</cp:revision>
  <dcterms:created xsi:type="dcterms:W3CDTF">2022-04-24T17:23:05Z</dcterms:created>
  <dcterms:modified xsi:type="dcterms:W3CDTF">2022-04-25T21:28:04Z</dcterms:modified>
</cp:coreProperties>
</file>