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4" r:id="rId1"/>
  </p:sldMasterIdLst>
  <p:notesMasterIdLst>
    <p:notesMasterId r:id="rId21"/>
  </p:notesMasterIdLst>
  <p:handoutMasterIdLst>
    <p:handoutMasterId r:id="rId22"/>
  </p:handoutMasterIdLst>
  <p:sldIdLst>
    <p:sldId id="292" r:id="rId2"/>
    <p:sldId id="347" r:id="rId3"/>
    <p:sldId id="335" r:id="rId4"/>
    <p:sldId id="333" r:id="rId5"/>
    <p:sldId id="344" r:id="rId6"/>
    <p:sldId id="351" r:id="rId7"/>
    <p:sldId id="350" r:id="rId8"/>
    <p:sldId id="343" r:id="rId9"/>
    <p:sldId id="341" r:id="rId10"/>
    <p:sldId id="357" r:id="rId11"/>
    <p:sldId id="353" r:id="rId12"/>
    <p:sldId id="359" r:id="rId13"/>
    <p:sldId id="340" r:id="rId14"/>
    <p:sldId id="349" r:id="rId15"/>
    <p:sldId id="356" r:id="rId16"/>
    <p:sldId id="352" r:id="rId17"/>
    <p:sldId id="345" r:id="rId18"/>
    <p:sldId id="348" r:id="rId19"/>
    <p:sldId id="355" r:id="rId20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1064" userDrawn="1">
          <p15:clr>
            <a:srgbClr val="A4A3A4"/>
          </p15:clr>
        </p15:guide>
        <p15:guide id="4" pos="280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45"/>
    <a:srgbClr val="6AC6EF"/>
    <a:srgbClr val="015289"/>
    <a:srgbClr val="F2F2F2"/>
    <a:srgbClr val="ECECEC"/>
    <a:srgbClr val="626161"/>
    <a:srgbClr val="1B8EC5"/>
    <a:srgbClr val="FDB930"/>
    <a:srgbClr val="F3744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3957" autoAdjust="0"/>
  </p:normalViewPr>
  <p:slideViewPr>
    <p:cSldViewPr snapToGrid="0">
      <p:cViewPr>
        <p:scale>
          <a:sx n="108" d="100"/>
          <a:sy n="108" d="100"/>
        </p:scale>
        <p:origin x="-288" y="120"/>
      </p:cViewPr>
      <p:guideLst>
        <p:guide orient="horz" pos="2160"/>
        <p:guide orient="horz" pos="1064"/>
        <p:guide pos="5640"/>
        <p:guide pos="2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notesViewPr>
    <p:cSldViewPr snapToGrid="0">
      <p:cViewPr varScale="1">
        <p:scale>
          <a:sx n="165" d="100"/>
          <a:sy n="165" d="100"/>
        </p:scale>
        <p:origin x="6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3446-C668-0D46-A475-03A018C9F99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BF56-9358-E64E-A12C-E94F23D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04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36177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9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2" y="2855769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2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2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sp>
        <p:nvSpPr>
          <p:cNvPr id="17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21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71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8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1295399"/>
            <a:ext cx="8681088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1674584"/>
            <a:ext cx="8681088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cxnSp>
        <p:nvCxnSpPr>
          <p:cNvPr id="18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197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9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5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5" y="3724347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5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1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082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9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2" y="2855769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2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2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2342673" y="1953705"/>
            <a:ext cx="1181854" cy="12314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  <p:sp>
        <p:nvSpPr>
          <p:cNvPr id="16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2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3" y="1721309"/>
            <a:ext cx="2066400" cy="17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5639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4513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51" y="1"/>
            <a:ext cx="6502359" cy="4702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" y="1765242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60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Section name here in three lines</a:t>
            </a:r>
          </a:p>
        </p:txBody>
      </p:sp>
      <p:sp>
        <p:nvSpPr>
          <p:cNvPr id="21" name="object 5"/>
          <p:cNvSpPr/>
          <p:nvPr userDrawn="1"/>
        </p:nvSpPr>
        <p:spPr>
          <a:xfrm>
            <a:off x="8432009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5"/>
          <p:cNvSpPr/>
          <p:nvPr userDrawn="1"/>
        </p:nvSpPr>
        <p:spPr>
          <a:xfrm>
            <a:off x="7724018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5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7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5"/>
          <p:cNvSpPr/>
          <p:nvPr userDrawn="1"/>
        </p:nvSpPr>
        <p:spPr>
          <a:xfrm>
            <a:off x="6381752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34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35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2"/>
          <p:cNvSpPr/>
          <p:nvPr userDrawn="1"/>
        </p:nvSpPr>
        <p:spPr>
          <a:xfrm>
            <a:off x="92869" y="300039"/>
            <a:ext cx="1310850" cy="1098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9144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 Client/Partner Log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51" y="1"/>
            <a:ext cx="6502359" cy="4702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" y="1765242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60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Section name here in three lines</a:t>
            </a:r>
          </a:p>
        </p:txBody>
      </p:sp>
      <p:sp>
        <p:nvSpPr>
          <p:cNvPr id="16" name="object 2"/>
          <p:cNvSpPr/>
          <p:nvPr userDrawn="1"/>
        </p:nvSpPr>
        <p:spPr>
          <a:xfrm>
            <a:off x="92869" y="300039"/>
            <a:ext cx="1310850" cy="1098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5"/>
          <p:cNvSpPr/>
          <p:nvPr userDrawn="1"/>
        </p:nvSpPr>
        <p:spPr>
          <a:xfrm>
            <a:off x="8432009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5"/>
          <p:cNvSpPr/>
          <p:nvPr userDrawn="1"/>
        </p:nvSpPr>
        <p:spPr>
          <a:xfrm>
            <a:off x="7724018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5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7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5"/>
          <p:cNvSpPr/>
          <p:nvPr userDrawn="1"/>
        </p:nvSpPr>
        <p:spPr>
          <a:xfrm>
            <a:off x="6381752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1568452" y="406203"/>
            <a:ext cx="822887" cy="8574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25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33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7410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1656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  <p15:guide id="3" orient="horz" pos="296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25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34" name="object 4"/>
          <p:cNvSpPr/>
          <p:nvPr/>
        </p:nvSpPr>
        <p:spPr>
          <a:xfrm>
            <a:off x="-114300" y="-20783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+mn-lt"/>
            </a:endParaRPr>
          </a:p>
        </p:txBody>
      </p:sp>
      <p:sp>
        <p:nvSpPr>
          <p:cNvPr id="38" name="object 8"/>
          <p:cNvSpPr/>
          <p:nvPr/>
        </p:nvSpPr>
        <p:spPr>
          <a:xfrm>
            <a:off x="7827006" y="1196637"/>
            <a:ext cx="1038159" cy="1038157"/>
          </a:xfrm>
          <a:custGeom>
            <a:avLst/>
            <a:gdLst/>
            <a:ahLst/>
            <a:cxnLst/>
            <a:rect l="l" t="t" r="r" b="b"/>
            <a:pathLst>
              <a:path w="4127753" h="4127749">
                <a:moveTo>
                  <a:pt x="2063876" y="0"/>
                </a:moveTo>
                <a:lnTo>
                  <a:pt x="1905544" y="6044"/>
                </a:lnTo>
                <a:lnTo>
                  <a:pt x="1747964" y="24179"/>
                </a:lnTo>
                <a:lnTo>
                  <a:pt x="1591885" y="54404"/>
                </a:lnTo>
                <a:lnTo>
                  <a:pt x="1438060" y="96719"/>
                </a:lnTo>
                <a:lnTo>
                  <a:pt x="1287239" y="151123"/>
                </a:lnTo>
                <a:lnTo>
                  <a:pt x="1140175" y="217618"/>
                </a:lnTo>
                <a:lnTo>
                  <a:pt x="997617" y="296202"/>
                </a:lnTo>
                <a:lnTo>
                  <a:pt x="860317" y="386876"/>
                </a:lnTo>
                <a:lnTo>
                  <a:pt x="729027" y="489640"/>
                </a:lnTo>
                <a:lnTo>
                  <a:pt x="604497" y="604494"/>
                </a:lnTo>
                <a:lnTo>
                  <a:pt x="489642" y="729024"/>
                </a:lnTo>
                <a:lnTo>
                  <a:pt x="386878" y="860314"/>
                </a:lnTo>
                <a:lnTo>
                  <a:pt x="296203" y="997614"/>
                </a:lnTo>
                <a:lnTo>
                  <a:pt x="217619" y="1140171"/>
                </a:lnTo>
                <a:lnTo>
                  <a:pt x="151124" y="1287236"/>
                </a:lnTo>
                <a:lnTo>
                  <a:pt x="96719" y="1438057"/>
                </a:lnTo>
                <a:lnTo>
                  <a:pt x="54404" y="1591882"/>
                </a:lnTo>
                <a:lnTo>
                  <a:pt x="24179" y="1747961"/>
                </a:lnTo>
                <a:lnTo>
                  <a:pt x="6044" y="1905542"/>
                </a:lnTo>
                <a:lnTo>
                  <a:pt x="0" y="2063874"/>
                </a:lnTo>
                <a:lnTo>
                  <a:pt x="6044" y="2222206"/>
                </a:lnTo>
                <a:lnTo>
                  <a:pt x="24179" y="2379787"/>
                </a:lnTo>
                <a:lnTo>
                  <a:pt x="54404" y="2535866"/>
                </a:lnTo>
                <a:lnTo>
                  <a:pt x="96719" y="2689691"/>
                </a:lnTo>
                <a:lnTo>
                  <a:pt x="151124" y="2840512"/>
                </a:lnTo>
                <a:lnTo>
                  <a:pt x="217619" y="2987577"/>
                </a:lnTo>
                <a:lnTo>
                  <a:pt x="296203" y="3130134"/>
                </a:lnTo>
                <a:lnTo>
                  <a:pt x="386878" y="3267434"/>
                </a:lnTo>
                <a:lnTo>
                  <a:pt x="489642" y="3398724"/>
                </a:lnTo>
                <a:lnTo>
                  <a:pt x="604497" y="3523254"/>
                </a:lnTo>
                <a:lnTo>
                  <a:pt x="729027" y="3638108"/>
                </a:lnTo>
                <a:lnTo>
                  <a:pt x="860317" y="3740872"/>
                </a:lnTo>
                <a:lnTo>
                  <a:pt x="997617" y="3831546"/>
                </a:lnTo>
                <a:lnTo>
                  <a:pt x="1140175" y="3910131"/>
                </a:lnTo>
                <a:lnTo>
                  <a:pt x="1287239" y="3976625"/>
                </a:lnTo>
                <a:lnTo>
                  <a:pt x="1438060" y="4031029"/>
                </a:lnTo>
                <a:lnTo>
                  <a:pt x="1591885" y="4073344"/>
                </a:lnTo>
                <a:lnTo>
                  <a:pt x="1747964" y="4103569"/>
                </a:lnTo>
                <a:lnTo>
                  <a:pt x="1905544" y="4121704"/>
                </a:lnTo>
                <a:lnTo>
                  <a:pt x="2063876" y="4127749"/>
                </a:lnTo>
                <a:lnTo>
                  <a:pt x="2222208" y="4121704"/>
                </a:lnTo>
                <a:lnTo>
                  <a:pt x="2379789" y="4103569"/>
                </a:lnTo>
                <a:lnTo>
                  <a:pt x="2535868" y="4073344"/>
                </a:lnTo>
                <a:lnTo>
                  <a:pt x="2689693" y="4031029"/>
                </a:lnTo>
                <a:lnTo>
                  <a:pt x="2840513" y="3976625"/>
                </a:lnTo>
                <a:lnTo>
                  <a:pt x="2987578" y="3910131"/>
                </a:lnTo>
                <a:lnTo>
                  <a:pt x="3130136" y="3831546"/>
                </a:lnTo>
                <a:lnTo>
                  <a:pt x="3267436" y="3740872"/>
                </a:lnTo>
                <a:lnTo>
                  <a:pt x="3398726" y="3638108"/>
                </a:lnTo>
                <a:lnTo>
                  <a:pt x="3523256" y="3523254"/>
                </a:lnTo>
                <a:lnTo>
                  <a:pt x="3638111" y="3398724"/>
                </a:lnTo>
                <a:lnTo>
                  <a:pt x="3740875" y="3267434"/>
                </a:lnTo>
                <a:lnTo>
                  <a:pt x="3831550" y="3130134"/>
                </a:lnTo>
                <a:lnTo>
                  <a:pt x="3910134" y="2987577"/>
                </a:lnTo>
                <a:lnTo>
                  <a:pt x="3976629" y="2840512"/>
                </a:lnTo>
                <a:lnTo>
                  <a:pt x="4031034" y="2689691"/>
                </a:lnTo>
                <a:lnTo>
                  <a:pt x="4073349" y="2535866"/>
                </a:lnTo>
                <a:lnTo>
                  <a:pt x="4103574" y="2379787"/>
                </a:lnTo>
                <a:lnTo>
                  <a:pt x="4121708" y="2222206"/>
                </a:lnTo>
                <a:lnTo>
                  <a:pt x="4127753" y="2063874"/>
                </a:lnTo>
                <a:lnTo>
                  <a:pt x="4121708" y="1905542"/>
                </a:lnTo>
                <a:lnTo>
                  <a:pt x="4103574" y="1747961"/>
                </a:lnTo>
                <a:lnTo>
                  <a:pt x="4073349" y="1591882"/>
                </a:lnTo>
                <a:lnTo>
                  <a:pt x="4031034" y="1438057"/>
                </a:lnTo>
                <a:lnTo>
                  <a:pt x="3976629" y="1287236"/>
                </a:lnTo>
                <a:lnTo>
                  <a:pt x="3910134" y="1140171"/>
                </a:lnTo>
                <a:lnTo>
                  <a:pt x="3831550" y="997614"/>
                </a:lnTo>
                <a:lnTo>
                  <a:pt x="3740875" y="860314"/>
                </a:lnTo>
                <a:lnTo>
                  <a:pt x="3638111" y="729024"/>
                </a:lnTo>
                <a:lnTo>
                  <a:pt x="3523256" y="604494"/>
                </a:lnTo>
                <a:lnTo>
                  <a:pt x="3398726" y="489640"/>
                </a:lnTo>
                <a:lnTo>
                  <a:pt x="3267436" y="386876"/>
                </a:lnTo>
                <a:lnTo>
                  <a:pt x="3130136" y="296202"/>
                </a:lnTo>
                <a:lnTo>
                  <a:pt x="2987578" y="217618"/>
                </a:lnTo>
                <a:lnTo>
                  <a:pt x="2840513" y="151123"/>
                </a:lnTo>
                <a:lnTo>
                  <a:pt x="2689693" y="96719"/>
                </a:lnTo>
                <a:lnTo>
                  <a:pt x="2535868" y="54404"/>
                </a:lnTo>
                <a:lnTo>
                  <a:pt x="2379789" y="24179"/>
                </a:lnTo>
                <a:lnTo>
                  <a:pt x="2222208" y="6044"/>
                </a:lnTo>
                <a:lnTo>
                  <a:pt x="2063876" y="0"/>
                </a:lnTo>
                <a:close/>
              </a:path>
            </a:pathLst>
          </a:custGeom>
          <a:solidFill>
            <a:srgbClr val="00A1E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40" name="object 10"/>
          <p:cNvSpPr/>
          <p:nvPr/>
        </p:nvSpPr>
        <p:spPr>
          <a:xfrm>
            <a:off x="6380528" y="2285091"/>
            <a:ext cx="637328" cy="637328"/>
          </a:xfrm>
          <a:custGeom>
            <a:avLst/>
            <a:gdLst/>
            <a:ahLst/>
            <a:cxnLst/>
            <a:rect l="l" t="t" r="r" b="b"/>
            <a:pathLst>
              <a:path w="1390729" h="1390729">
                <a:moveTo>
                  <a:pt x="695364" y="0"/>
                </a:moveTo>
                <a:lnTo>
                  <a:pt x="642019" y="2036"/>
                </a:lnTo>
                <a:lnTo>
                  <a:pt x="588926" y="8146"/>
                </a:lnTo>
                <a:lnTo>
                  <a:pt x="536340" y="18330"/>
                </a:lnTo>
                <a:lnTo>
                  <a:pt x="484512" y="32586"/>
                </a:lnTo>
                <a:lnTo>
                  <a:pt x="433697" y="50916"/>
                </a:lnTo>
                <a:lnTo>
                  <a:pt x="384147" y="73320"/>
                </a:lnTo>
                <a:lnTo>
                  <a:pt x="336116" y="99796"/>
                </a:lnTo>
                <a:lnTo>
                  <a:pt x="289856" y="130346"/>
                </a:lnTo>
                <a:lnTo>
                  <a:pt x="245621" y="164970"/>
                </a:lnTo>
                <a:lnTo>
                  <a:pt x="203663" y="203667"/>
                </a:lnTo>
                <a:lnTo>
                  <a:pt x="164967" y="245623"/>
                </a:lnTo>
                <a:lnTo>
                  <a:pt x="130344" y="289858"/>
                </a:lnTo>
                <a:lnTo>
                  <a:pt x="99795" y="336117"/>
                </a:lnTo>
                <a:lnTo>
                  <a:pt x="73319" y="384148"/>
                </a:lnTo>
                <a:lnTo>
                  <a:pt x="50915" y="433698"/>
                </a:lnTo>
                <a:lnTo>
                  <a:pt x="32586" y="484512"/>
                </a:lnTo>
                <a:lnTo>
                  <a:pt x="18329" y="536339"/>
                </a:lnTo>
                <a:lnTo>
                  <a:pt x="8146" y="588926"/>
                </a:lnTo>
                <a:lnTo>
                  <a:pt x="2036" y="642018"/>
                </a:lnTo>
                <a:lnTo>
                  <a:pt x="0" y="695364"/>
                </a:lnTo>
                <a:lnTo>
                  <a:pt x="2036" y="748710"/>
                </a:lnTo>
                <a:lnTo>
                  <a:pt x="8146" y="801802"/>
                </a:lnTo>
                <a:lnTo>
                  <a:pt x="18329" y="854389"/>
                </a:lnTo>
                <a:lnTo>
                  <a:pt x="32586" y="906216"/>
                </a:lnTo>
                <a:lnTo>
                  <a:pt x="50915" y="957030"/>
                </a:lnTo>
                <a:lnTo>
                  <a:pt x="73319" y="1006580"/>
                </a:lnTo>
                <a:lnTo>
                  <a:pt x="99795" y="1054610"/>
                </a:lnTo>
                <a:lnTo>
                  <a:pt x="130344" y="1100870"/>
                </a:lnTo>
                <a:lnTo>
                  <a:pt x="164967" y="1145104"/>
                </a:lnTo>
                <a:lnTo>
                  <a:pt x="203663" y="1187061"/>
                </a:lnTo>
                <a:lnTo>
                  <a:pt x="245621" y="1225758"/>
                </a:lnTo>
                <a:lnTo>
                  <a:pt x="289856" y="1260381"/>
                </a:lnTo>
                <a:lnTo>
                  <a:pt x="336116" y="1290931"/>
                </a:lnTo>
                <a:lnTo>
                  <a:pt x="384147" y="1317408"/>
                </a:lnTo>
                <a:lnTo>
                  <a:pt x="433697" y="1339812"/>
                </a:lnTo>
                <a:lnTo>
                  <a:pt x="484512" y="1358142"/>
                </a:lnTo>
                <a:lnTo>
                  <a:pt x="536340" y="1372399"/>
                </a:lnTo>
                <a:lnTo>
                  <a:pt x="588926" y="1382582"/>
                </a:lnTo>
                <a:lnTo>
                  <a:pt x="642019" y="1388692"/>
                </a:lnTo>
                <a:lnTo>
                  <a:pt x="695364" y="1390729"/>
                </a:lnTo>
                <a:lnTo>
                  <a:pt x="748710" y="1388692"/>
                </a:lnTo>
                <a:lnTo>
                  <a:pt x="801802" y="1382582"/>
                </a:lnTo>
                <a:lnTo>
                  <a:pt x="854389" y="1372399"/>
                </a:lnTo>
                <a:lnTo>
                  <a:pt x="906215" y="1358142"/>
                </a:lnTo>
                <a:lnTo>
                  <a:pt x="957030" y="1339812"/>
                </a:lnTo>
                <a:lnTo>
                  <a:pt x="1006579" y="1317408"/>
                </a:lnTo>
                <a:lnTo>
                  <a:pt x="1054609" y="1290931"/>
                </a:lnTo>
                <a:lnTo>
                  <a:pt x="1100868" y="1260381"/>
                </a:lnTo>
                <a:lnTo>
                  <a:pt x="1145102" y="1225758"/>
                </a:lnTo>
                <a:lnTo>
                  <a:pt x="1187058" y="1187061"/>
                </a:lnTo>
                <a:lnTo>
                  <a:pt x="1225755" y="1145104"/>
                </a:lnTo>
                <a:lnTo>
                  <a:pt x="1260379" y="1100870"/>
                </a:lnTo>
                <a:lnTo>
                  <a:pt x="1290930" y="1054610"/>
                </a:lnTo>
                <a:lnTo>
                  <a:pt x="1317408" y="1006580"/>
                </a:lnTo>
                <a:lnTo>
                  <a:pt x="1339811" y="957030"/>
                </a:lnTo>
                <a:lnTo>
                  <a:pt x="1358142" y="906216"/>
                </a:lnTo>
                <a:lnTo>
                  <a:pt x="1372399" y="854389"/>
                </a:lnTo>
                <a:lnTo>
                  <a:pt x="1382583" y="801802"/>
                </a:lnTo>
                <a:lnTo>
                  <a:pt x="1388693" y="748710"/>
                </a:lnTo>
                <a:lnTo>
                  <a:pt x="1390729" y="695364"/>
                </a:lnTo>
                <a:lnTo>
                  <a:pt x="1388693" y="642018"/>
                </a:lnTo>
                <a:lnTo>
                  <a:pt x="1382583" y="588926"/>
                </a:lnTo>
                <a:lnTo>
                  <a:pt x="1372399" y="536339"/>
                </a:lnTo>
                <a:lnTo>
                  <a:pt x="1358142" y="484512"/>
                </a:lnTo>
                <a:lnTo>
                  <a:pt x="1339811" y="433698"/>
                </a:lnTo>
                <a:lnTo>
                  <a:pt x="1317408" y="384148"/>
                </a:lnTo>
                <a:lnTo>
                  <a:pt x="1290930" y="336117"/>
                </a:lnTo>
                <a:lnTo>
                  <a:pt x="1260379" y="289858"/>
                </a:lnTo>
                <a:lnTo>
                  <a:pt x="1225755" y="245623"/>
                </a:lnTo>
                <a:lnTo>
                  <a:pt x="1187058" y="203667"/>
                </a:lnTo>
                <a:lnTo>
                  <a:pt x="1145102" y="164970"/>
                </a:lnTo>
                <a:lnTo>
                  <a:pt x="1100868" y="130346"/>
                </a:lnTo>
                <a:lnTo>
                  <a:pt x="1054609" y="99796"/>
                </a:lnTo>
                <a:lnTo>
                  <a:pt x="1006579" y="73320"/>
                </a:lnTo>
                <a:lnTo>
                  <a:pt x="957030" y="50916"/>
                </a:lnTo>
                <a:lnTo>
                  <a:pt x="906215" y="32586"/>
                </a:lnTo>
                <a:lnTo>
                  <a:pt x="854389" y="18330"/>
                </a:lnTo>
                <a:lnTo>
                  <a:pt x="801802" y="8146"/>
                </a:lnTo>
                <a:lnTo>
                  <a:pt x="748710" y="2036"/>
                </a:lnTo>
                <a:lnTo>
                  <a:pt x="695364" y="0"/>
                </a:lnTo>
                <a:close/>
              </a:path>
            </a:pathLst>
          </a:custGeom>
          <a:solidFill>
            <a:srgbClr val="6DC24A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41" name="object 11"/>
          <p:cNvSpPr/>
          <p:nvPr/>
        </p:nvSpPr>
        <p:spPr>
          <a:xfrm>
            <a:off x="5949925" y="361482"/>
            <a:ext cx="579139" cy="579139"/>
          </a:xfrm>
          <a:custGeom>
            <a:avLst/>
            <a:gdLst/>
            <a:ahLst/>
            <a:cxnLst/>
            <a:rect l="l" t="t" r="r" b="b"/>
            <a:pathLst>
              <a:path w="1263752" h="1263753">
                <a:moveTo>
                  <a:pt x="631876" y="0"/>
                </a:moveTo>
                <a:lnTo>
                  <a:pt x="583400" y="1850"/>
                </a:lnTo>
                <a:lnTo>
                  <a:pt x="535155" y="7402"/>
                </a:lnTo>
                <a:lnTo>
                  <a:pt x="487369" y="16656"/>
                </a:lnTo>
                <a:lnTo>
                  <a:pt x="440274" y="29611"/>
                </a:lnTo>
                <a:lnTo>
                  <a:pt x="394098" y="46268"/>
                </a:lnTo>
                <a:lnTo>
                  <a:pt x="349072" y="66626"/>
                </a:lnTo>
                <a:lnTo>
                  <a:pt x="305426" y="90685"/>
                </a:lnTo>
                <a:lnTo>
                  <a:pt x="263390" y="118446"/>
                </a:lnTo>
                <a:lnTo>
                  <a:pt x="223194" y="149908"/>
                </a:lnTo>
                <a:lnTo>
                  <a:pt x="185067" y="185072"/>
                </a:lnTo>
                <a:lnTo>
                  <a:pt x="149904" y="223198"/>
                </a:lnTo>
                <a:lnTo>
                  <a:pt x="118443" y="263394"/>
                </a:lnTo>
                <a:lnTo>
                  <a:pt x="90683" y="305429"/>
                </a:lnTo>
                <a:lnTo>
                  <a:pt x="66624" y="349075"/>
                </a:lnTo>
                <a:lnTo>
                  <a:pt x="46266" y="394100"/>
                </a:lnTo>
                <a:lnTo>
                  <a:pt x="29610" y="440276"/>
                </a:lnTo>
                <a:lnTo>
                  <a:pt x="16656" y="487371"/>
                </a:lnTo>
                <a:lnTo>
                  <a:pt x="7402" y="535156"/>
                </a:lnTo>
                <a:lnTo>
                  <a:pt x="1850" y="583401"/>
                </a:lnTo>
                <a:lnTo>
                  <a:pt x="0" y="631876"/>
                </a:lnTo>
                <a:lnTo>
                  <a:pt x="1850" y="680351"/>
                </a:lnTo>
                <a:lnTo>
                  <a:pt x="7402" y="728596"/>
                </a:lnTo>
                <a:lnTo>
                  <a:pt x="16656" y="776381"/>
                </a:lnTo>
                <a:lnTo>
                  <a:pt x="29610" y="823477"/>
                </a:lnTo>
                <a:lnTo>
                  <a:pt x="46266" y="869652"/>
                </a:lnTo>
                <a:lnTo>
                  <a:pt x="66624" y="914677"/>
                </a:lnTo>
                <a:lnTo>
                  <a:pt x="90683" y="958323"/>
                </a:lnTo>
                <a:lnTo>
                  <a:pt x="118443" y="1000358"/>
                </a:lnTo>
                <a:lnTo>
                  <a:pt x="149904" y="1040554"/>
                </a:lnTo>
                <a:lnTo>
                  <a:pt x="185067" y="1078680"/>
                </a:lnTo>
                <a:lnTo>
                  <a:pt x="223194" y="1113844"/>
                </a:lnTo>
                <a:lnTo>
                  <a:pt x="263390" y="1145306"/>
                </a:lnTo>
                <a:lnTo>
                  <a:pt x="305426" y="1173067"/>
                </a:lnTo>
                <a:lnTo>
                  <a:pt x="349072" y="1197127"/>
                </a:lnTo>
                <a:lnTo>
                  <a:pt x="394098" y="1217485"/>
                </a:lnTo>
                <a:lnTo>
                  <a:pt x="440274" y="1234141"/>
                </a:lnTo>
                <a:lnTo>
                  <a:pt x="487369" y="1247096"/>
                </a:lnTo>
                <a:lnTo>
                  <a:pt x="535155" y="1256350"/>
                </a:lnTo>
                <a:lnTo>
                  <a:pt x="583400" y="1261902"/>
                </a:lnTo>
                <a:lnTo>
                  <a:pt x="631876" y="1263753"/>
                </a:lnTo>
                <a:lnTo>
                  <a:pt x="680351" y="1261902"/>
                </a:lnTo>
                <a:lnTo>
                  <a:pt x="728596" y="1256350"/>
                </a:lnTo>
                <a:lnTo>
                  <a:pt x="776382" y="1247096"/>
                </a:lnTo>
                <a:lnTo>
                  <a:pt x="823477" y="1234141"/>
                </a:lnTo>
                <a:lnTo>
                  <a:pt x="869653" y="1217485"/>
                </a:lnTo>
                <a:lnTo>
                  <a:pt x="914679" y="1197127"/>
                </a:lnTo>
                <a:lnTo>
                  <a:pt x="958325" y="1173067"/>
                </a:lnTo>
                <a:lnTo>
                  <a:pt x="1000361" y="1145306"/>
                </a:lnTo>
                <a:lnTo>
                  <a:pt x="1040557" y="1113844"/>
                </a:lnTo>
                <a:lnTo>
                  <a:pt x="1078684" y="1078680"/>
                </a:lnTo>
                <a:lnTo>
                  <a:pt x="1113847" y="1040554"/>
                </a:lnTo>
                <a:lnTo>
                  <a:pt x="1145308" y="1000358"/>
                </a:lnTo>
                <a:lnTo>
                  <a:pt x="1173068" y="958323"/>
                </a:lnTo>
                <a:lnTo>
                  <a:pt x="1197127" y="914677"/>
                </a:lnTo>
                <a:lnTo>
                  <a:pt x="1217485" y="869652"/>
                </a:lnTo>
                <a:lnTo>
                  <a:pt x="1234141" y="823477"/>
                </a:lnTo>
                <a:lnTo>
                  <a:pt x="1247096" y="776381"/>
                </a:lnTo>
                <a:lnTo>
                  <a:pt x="1256349" y="728596"/>
                </a:lnTo>
                <a:lnTo>
                  <a:pt x="1261901" y="680351"/>
                </a:lnTo>
                <a:lnTo>
                  <a:pt x="1263752" y="631876"/>
                </a:lnTo>
                <a:lnTo>
                  <a:pt x="1261901" y="583401"/>
                </a:lnTo>
                <a:lnTo>
                  <a:pt x="1256349" y="535156"/>
                </a:lnTo>
                <a:lnTo>
                  <a:pt x="1247096" y="487371"/>
                </a:lnTo>
                <a:lnTo>
                  <a:pt x="1234141" y="440276"/>
                </a:lnTo>
                <a:lnTo>
                  <a:pt x="1217485" y="394100"/>
                </a:lnTo>
                <a:lnTo>
                  <a:pt x="1197127" y="349075"/>
                </a:lnTo>
                <a:lnTo>
                  <a:pt x="1173068" y="305429"/>
                </a:lnTo>
                <a:lnTo>
                  <a:pt x="1145308" y="263394"/>
                </a:lnTo>
                <a:lnTo>
                  <a:pt x="1113847" y="223198"/>
                </a:lnTo>
                <a:lnTo>
                  <a:pt x="1078684" y="185072"/>
                </a:lnTo>
                <a:lnTo>
                  <a:pt x="1040557" y="149908"/>
                </a:lnTo>
                <a:lnTo>
                  <a:pt x="1000361" y="118446"/>
                </a:lnTo>
                <a:lnTo>
                  <a:pt x="958325" y="90685"/>
                </a:lnTo>
                <a:lnTo>
                  <a:pt x="914679" y="66626"/>
                </a:lnTo>
                <a:lnTo>
                  <a:pt x="869653" y="46268"/>
                </a:lnTo>
                <a:lnTo>
                  <a:pt x="823477" y="29611"/>
                </a:lnTo>
                <a:lnTo>
                  <a:pt x="776382" y="16656"/>
                </a:lnTo>
                <a:lnTo>
                  <a:pt x="728596" y="7402"/>
                </a:lnTo>
                <a:lnTo>
                  <a:pt x="680351" y="1850"/>
                </a:lnTo>
                <a:lnTo>
                  <a:pt x="631876" y="0"/>
                </a:lnTo>
                <a:close/>
              </a:path>
            </a:pathLst>
          </a:custGeom>
          <a:solidFill>
            <a:srgbClr val="EE334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5" name="object 9"/>
          <p:cNvSpPr/>
          <p:nvPr userDrawn="1"/>
        </p:nvSpPr>
        <p:spPr>
          <a:xfrm>
            <a:off x="4987214" y="3045009"/>
            <a:ext cx="641535" cy="641536"/>
          </a:xfrm>
          <a:custGeom>
            <a:avLst/>
            <a:gdLst/>
            <a:ahLst/>
            <a:cxnLst/>
            <a:rect l="l" t="t" r="r" b="b"/>
            <a:pathLst>
              <a:path w="1880363" h="1880367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3"/>
                </a:lnTo>
                <a:lnTo>
                  <a:pt x="2753" y="1012310"/>
                </a:lnTo>
                <a:lnTo>
                  <a:pt x="11014" y="1084095"/>
                </a:lnTo>
                <a:lnTo>
                  <a:pt x="24783" y="1155196"/>
                </a:lnTo>
                <a:lnTo>
                  <a:pt x="44059" y="1225270"/>
                </a:lnTo>
                <a:lnTo>
                  <a:pt x="68843" y="1293975"/>
                </a:lnTo>
                <a:lnTo>
                  <a:pt x="99134" y="1360969"/>
                </a:lnTo>
                <a:lnTo>
                  <a:pt x="134933" y="1425911"/>
                </a:lnTo>
                <a:lnTo>
                  <a:pt x="176239" y="1488456"/>
                </a:lnTo>
                <a:lnTo>
                  <a:pt x="223052" y="1548265"/>
                </a:lnTo>
                <a:lnTo>
                  <a:pt x="275373" y="1604993"/>
                </a:lnTo>
                <a:lnTo>
                  <a:pt x="332102" y="1657314"/>
                </a:lnTo>
                <a:lnTo>
                  <a:pt x="391911" y="1704128"/>
                </a:lnTo>
                <a:lnTo>
                  <a:pt x="454457" y="1745434"/>
                </a:lnTo>
                <a:lnTo>
                  <a:pt x="519398" y="1781232"/>
                </a:lnTo>
                <a:lnTo>
                  <a:pt x="586392" y="1811523"/>
                </a:lnTo>
                <a:lnTo>
                  <a:pt x="655098" y="1836307"/>
                </a:lnTo>
                <a:lnTo>
                  <a:pt x="725172" y="1855583"/>
                </a:lnTo>
                <a:lnTo>
                  <a:pt x="796273" y="1869352"/>
                </a:lnTo>
                <a:lnTo>
                  <a:pt x="868058" y="1877613"/>
                </a:lnTo>
                <a:lnTo>
                  <a:pt x="940185" y="1880367"/>
                </a:lnTo>
                <a:lnTo>
                  <a:pt x="1012312" y="1877613"/>
                </a:lnTo>
                <a:lnTo>
                  <a:pt x="1084097" y="1869352"/>
                </a:lnTo>
                <a:lnTo>
                  <a:pt x="1155197" y="1855583"/>
                </a:lnTo>
                <a:lnTo>
                  <a:pt x="1225271" y="1836307"/>
                </a:lnTo>
                <a:lnTo>
                  <a:pt x="1293976" y="1811523"/>
                </a:lnTo>
                <a:lnTo>
                  <a:pt x="1360970" y="1781232"/>
                </a:lnTo>
                <a:lnTo>
                  <a:pt x="1425911" y="1745434"/>
                </a:lnTo>
                <a:lnTo>
                  <a:pt x="1488456" y="1704128"/>
                </a:lnTo>
                <a:lnTo>
                  <a:pt x="1548264" y="1657314"/>
                </a:lnTo>
                <a:lnTo>
                  <a:pt x="1604992" y="1604993"/>
                </a:lnTo>
                <a:lnTo>
                  <a:pt x="1657313" y="1548265"/>
                </a:lnTo>
                <a:lnTo>
                  <a:pt x="1704126" y="1488456"/>
                </a:lnTo>
                <a:lnTo>
                  <a:pt x="1745432" y="1425911"/>
                </a:lnTo>
                <a:lnTo>
                  <a:pt x="1781230" y="1360969"/>
                </a:lnTo>
                <a:lnTo>
                  <a:pt x="1811521" y="1293975"/>
                </a:lnTo>
                <a:lnTo>
                  <a:pt x="1836304" y="1225270"/>
                </a:lnTo>
                <a:lnTo>
                  <a:pt x="1855580" y="1155196"/>
                </a:lnTo>
                <a:lnTo>
                  <a:pt x="1869349" y="1084095"/>
                </a:lnTo>
                <a:lnTo>
                  <a:pt x="1877610" y="1012310"/>
                </a:lnTo>
                <a:lnTo>
                  <a:pt x="1880363" y="940183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rgbClr val="0D356E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+mn-lt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36" y="2316263"/>
            <a:ext cx="4314029" cy="208728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255732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57395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25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8176080" y="3953883"/>
            <a:ext cx="822887" cy="8574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  <p:sp>
        <p:nvSpPr>
          <p:cNvPr id="18" name="object 8"/>
          <p:cNvSpPr/>
          <p:nvPr userDrawn="1"/>
        </p:nvSpPr>
        <p:spPr>
          <a:xfrm>
            <a:off x="7827006" y="1196637"/>
            <a:ext cx="1038159" cy="1038157"/>
          </a:xfrm>
          <a:custGeom>
            <a:avLst/>
            <a:gdLst/>
            <a:ahLst/>
            <a:cxnLst/>
            <a:rect l="l" t="t" r="r" b="b"/>
            <a:pathLst>
              <a:path w="4127753" h="4127749">
                <a:moveTo>
                  <a:pt x="2063876" y="0"/>
                </a:moveTo>
                <a:lnTo>
                  <a:pt x="1905544" y="6044"/>
                </a:lnTo>
                <a:lnTo>
                  <a:pt x="1747964" y="24179"/>
                </a:lnTo>
                <a:lnTo>
                  <a:pt x="1591885" y="54404"/>
                </a:lnTo>
                <a:lnTo>
                  <a:pt x="1438060" y="96719"/>
                </a:lnTo>
                <a:lnTo>
                  <a:pt x="1287239" y="151123"/>
                </a:lnTo>
                <a:lnTo>
                  <a:pt x="1140175" y="217618"/>
                </a:lnTo>
                <a:lnTo>
                  <a:pt x="997617" y="296202"/>
                </a:lnTo>
                <a:lnTo>
                  <a:pt x="860317" y="386876"/>
                </a:lnTo>
                <a:lnTo>
                  <a:pt x="729027" y="489640"/>
                </a:lnTo>
                <a:lnTo>
                  <a:pt x="604497" y="604494"/>
                </a:lnTo>
                <a:lnTo>
                  <a:pt x="489642" y="729024"/>
                </a:lnTo>
                <a:lnTo>
                  <a:pt x="386878" y="860314"/>
                </a:lnTo>
                <a:lnTo>
                  <a:pt x="296203" y="997614"/>
                </a:lnTo>
                <a:lnTo>
                  <a:pt x="217619" y="1140171"/>
                </a:lnTo>
                <a:lnTo>
                  <a:pt x="151124" y="1287236"/>
                </a:lnTo>
                <a:lnTo>
                  <a:pt x="96719" y="1438057"/>
                </a:lnTo>
                <a:lnTo>
                  <a:pt x="54404" y="1591882"/>
                </a:lnTo>
                <a:lnTo>
                  <a:pt x="24179" y="1747961"/>
                </a:lnTo>
                <a:lnTo>
                  <a:pt x="6044" y="1905542"/>
                </a:lnTo>
                <a:lnTo>
                  <a:pt x="0" y="2063874"/>
                </a:lnTo>
                <a:lnTo>
                  <a:pt x="6044" y="2222206"/>
                </a:lnTo>
                <a:lnTo>
                  <a:pt x="24179" y="2379787"/>
                </a:lnTo>
                <a:lnTo>
                  <a:pt x="54404" y="2535866"/>
                </a:lnTo>
                <a:lnTo>
                  <a:pt x="96719" y="2689691"/>
                </a:lnTo>
                <a:lnTo>
                  <a:pt x="151124" y="2840512"/>
                </a:lnTo>
                <a:lnTo>
                  <a:pt x="217619" y="2987577"/>
                </a:lnTo>
                <a:lnTo>
                  <a:pt x="296203" y="3130134"/>
                </a:lnTo>
                <a:lnTo>
                  <a:pt x="386878" y="3267434"/>
                </a:lnTo>
                <a:lnTo>
                  <a:pt x="489642" y="3398724"/>
                </a:lnTo>
                <a:lnTo>
                  <a:pt x="604497" y="3523254"/>
                </a:lnTo>
                <a:lnTo>
                  <a:pt x="729027" y="3638108"/>
                </a:lnTo>
                <a:lnTo>
                  <a:pt x="860317" y="3740872"/>
                </a:lnTo>
                <a:lnTo>
                  <a:pt x="997617" y="3831546"/>
                </a:lnTo>
                <a:lnTo>
                  <a:pt x="1140175" y="3910131"/>
                </a:lnTo>
                <a:lnTo>
                  <a:pt x="1287239" y="3976625"/>
                </a:lnTo>
                <a:lnTo>
                  <a:pt x="1438060" y="4031029"/>
                </a:lnTo>
                <a:lnTo>
                  <a:pt x="1591885" y="4073344"/>
                </a:lnTo>
                <a:lnTo>
                  <a:pt x="1747964" y="4103569"/>
                </a:lnTo>
                <a:lnTo>
                  <a:pt x="1905544" y="4121704"/>
                </a:lnTo>
                <a:lnTo>
                  <a:pt x="2063876" y="4127749"/>
                </a:lnTo>
                <a:lnTo>
                  <a:pt x="2222208" y="4121704"/>
                </a:lnTo>
                <a:lnTo>
                  <a:pt x="2379789" y="4103569"/>
                </a:lnTo>
                <a:lnTo>
                  <a:pt x="2535868" y="4073344"/>
                </a:lnTo>
                <a:lnTo>
                  <a:pt x="2689693" y="4031029"/>
                </a:lnTo>
                <a:lnTo>
                  <a:pt x="2840513" y="3976625"/>
                </a:lnTo>
                <a:lnTo>
                  <a:pt x="2987578" y="3910131"/>
                </a:lnTo>
                <a:lnTo>
                  <a:pt x="3130136" y="3831546"/>
                </a:lnTo>
                <a:lnTo>
                  <a:pt x="3267436" y="3740872"/>
                </a:lnTo>
                <a:lnTo>
                  <a:pt x="3398726" y="3638108"/>
                </a:lnTo>
                <a:lnTo>
                  <a:pt x="3523256" y="3523254"/>
                </a:lnTo>
                <a:lnTo>
                  <a:pt x="3638111" y="3398724"/>
                </a:lnTo>
                <a:lnTo>
                  <a:pt x="3740875" y="3267434"/>
                </a:lnTo>
                <a:lnTo>
                  <a:pt x="3831550" y="3130134"/>
                </a:lnTo>
                <a:lnTo>
                  <a:pt x="3910134" y="2987577"/>
                </a:lnTo>
                <a:lnTo>
                  <a:pt x="3976629" y="2840512"/>
                </a:lnTo>
                <a:lnTo>
                  <a:pt x="4031034" y="2689691"/>
                </a:lnTo>
                <a:lnTo>
                  <a:pt x="4073349" y="2535866"/>
                </a:lnTo>
                <a:lnTo>
                  <a:pt x="4103574" y="2379787"/>
                </a:lnTo>
                <a:lnTo>
                  <a:pt x="4121708" y="2222206"/>
                </a:lnTo>
                <a:lnTo>
                  <a:pt x="4127753" y="2063874"/>
                </a:lnTo>
                <a:lnTo>
                  <a:pt x="4121708" y="1905542"/>
                </a:lnTo>
                <a:lnTo>
                  <a:pt x="4103574" y="1747961"/>
                </a:lnTo>
                <a:lnTo>
                  <a:pt x="4073349" y="1591882"/>
                </a:lnTo>
                <a:lnTo>
                  <a:pt x="4031034" y="1438057"/>
                </a:lnTo>
                <a:lnTo>
                  <a:pt x="3976629" y="1287236"/>
                </a:lnTo>
                <a:lnTo>
                  <a:pt x="3910134" y="1140171"/>
                </a:lnTo>
                <a:lnTo>
                  <a:pt x="3831550" y="997614"/>
                </a:lnTo>
                <a:lnTo>
                  <a:pt x="3740875" y="860314"/>
                </a:lnTo>
                <a:lnTo>
                  <a:pt x="3638111" y="729024"/>
                </a:lnTo>
                <a:lnTo>
                  <a:pt x="3523256" y="604494"/>
                </a:lnTo>
                <a:lnTo>
                  <a:pt x="3398726" y="489640"/>
                </a:lnTo>
                <a:lnTo>
                  <a:pt x="3267436" y="386876"/>
                </a:lnTo>
                <a:lnTo>
                  <a:pt x="3130136" y="296202"/>
                </a:lnTo>
                <a:lnTo>
                  <a:pt x="2987578" y="217618"/>
                </a:lnTo>
                <a:lnTo>
                  <a:pt x="2840513" y="151123"/>
                </a:lnTo>
                <a:lnTo>
                  <a:pt x="2689693" y="96719"/>
                </a:lnTo>
                <a:lnTo>
                  <a:pt x="2535868" y="54404"/>
                </a:lnTo>
                <a:lnTo>
                  <a:pt x="2379789" y="24179"/>
                </a:lnTo>
                <a:lnTo>
                  <a:pt x="2222208" y="6044"/>
                </a:lnTo>
                <a:lnTo>
                  <a:pt x="2063876" y="0"/>
                </a:lnTo>
                <a:close/>
              </a:path>
            </a:pathLst>
          </a:custGeom>
          <a:solidFill>
            <a:srgbClr val="00A1E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21" name="object 9"/>
          <p:cNvSpPr/>
          <p:nvPr userDrawn="1"/>
        </p:nvSpPr>
        <p:spPr>
          <a:xfrm>
            <a:off x="4987214" y="3045009"/>
            <a:ext cx="641535" cy="641536"/>
          </a:xfrm>
          <a:custGeom>
            <a:avLst/>
            <a:gdLst/>
            <a:ahLst/>
            <a:cxnLst/>
            <a:rect l="l" t="t" r="r" b="b"/>
            <a:pathLst>
              <a:path w="1880363" h="1880367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3"/>
                </a:lnTo>
                <a:lnTo>
                  <a:pt x="2753" y="1012310"/>
                </a:lnTo>
                <a:lnTo>
                  <a:pt x="11014" y="1084095"/>
                </a:lnTo>
                <a:lnTo>
                  <a:pt x="24783" y="1155196"/>
                </a:lnTo>
                <a:lnTo>
                  <a:pt x="44059" y="1225270"/>
                </a:lnTo>
                <a:lnTo>
                  <a:pt x="68843" y="1293975"/>
                </a:lnTo>
                <a:lnTo>
                  <a:pt x="99134" y="1360969"/>
                </a:lnTo>
                <a:lnTo>
                  <a:pt x="134933" y="1425911"/>
                </a:lnTo>
                <a:lnTo>
                  <a:pt x="176239" y="1488456"/>
                </a:lnTo>
                <a:lnTo>
                  <a:pt x="223052" y="1548265"/>
                </a:lnTo>
                <a:lnTo>
                  <a:pt x="275373" y="1604993"/>
                </a:lnTo>
                <a:lnTo>
                  <a:pt x="332102" y="1657314"/>
                </a:lnTo>
                <a:lnTo>
                  <a:pt x="391911" y="1704128"/>
                </a:lnTo>
                <a:lnTo>
                  <a:pt x="454457" y="1745434"/>
                </a:lnTo>
                <a:lnTo>
                  <a:pt x="519398" y="1781232"/>
                </a:lnTo>
                <a:lnTo>
                  <a:pt x="586392" y="1811523"/>
                </a:lnTo>
                <a:lnTo>
                  <a:pt x="655098" y="1836307"/>
                </a:lnTo>
                <a:lnTo>
                  <a:pt x="725172" y="1855583"/>
                </a:lnTo>
                <a:lnTo>
                  <a:pt x="796273" y="1869352"/>
                </a:lnTo>
                <a:lnTo>
                  <a:pt x="868058" y="1877613"/>
                </a:lnTo>
                <a:lnTo>
                  <a:pt x="940185" y="1880367"/>
                </a:lnTo>
                <a:lnTo>
                  <a:pt x="1012312" y="1877613"/>
                </a:lnTo>
                <a:lnTo>
                  <a:pt x="1084097" y="1869352"/>
                </a:lnTo>
                <a:lnTo>
                  <a:pt x="1155197" y="1855583"/>
                </a:lnTo>
                <a:lnTo>
                  <a:pt x="1225271" y="1836307"/>
                </a:lnTo>
                <a:lnTo>
                  <a:pt x="1293976" y="1811523"/>
                </a:lnTo>
                <a:lnTo>
                  <a:pt x="1360970" y="1781232"/>
                </a:lnTo>
                <a:lnTo>
                  <a:pt x="1425911" y="1745434"/>
                </a:lnTo>
                <a:lnTo>
                  <a:pt x="1488456" y="1704128"/>
                </a:lnTo>
                <a:lnTo>
                  <a:pt x="1548264" y="1657314"/>
                </a:lnTo>
                <a:lnTo>
                  <a:pt x="1604992" y="1604993"/>
                </a:lnTo>
                <a:lnTo>
                  <a:pt x="1657313" y="1548265"/>
                </a:lnTo>
                <a:lnTo>
                  <a:pt x="1704126" y="1488456"/>
                </a:lnTo>
                <a:lnTo>
                  <a:pt x="1745432" y="1425911"/>
                </a:lnTo>
                <a:lnTo>
                  <a:pt x="1781230" y="1360969"/>
                </a:lnTo>
                <a:lnTo>
                  <a:pt x="1811521" y="1293975"/>
                </a:lnTo>
                <a:lnTo>
                  <a:pt x="1836304" y="1225270"/>
                </a:lnTo>
                <a:lnTo>
                  <a:pt x="1855580" y="1155196"/>
                </a:lnTo>
                <a:lnTo>
                  <a:pt x="1869349" y="1084095"/>
                </a:lnTo>
                <a:lnTo>
                  <a:pt x="1877610" y="1012310"/>
                </a:lnTo>
                <a:lnTo>
                  <a:pt x="1880363" y="940183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rgbClr val="0D356E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23" name="object 10"/>
          <p:cNvSpPr/>
          <p:nvPr userDrawn="1"/>
        </p:nvSpPr>
        <p:spPr>
          <a:xfrm>
            <a:off x="6380528" y="2285091"/>
            <a:ext cx="637328" cy="637328"/>
          </a:xfrm>
          <a:custGeom>
            <a:avLst/>
            <a:gdLst/>
            <a:ahLst/>
            <a:cxnLst/>
            <a:rect l="l" t="t" r="r" b="b"/>
            <a:pathLst>
              <a:path w="1390729" h="1390729">
                <a:moveTo>
                  <a:pt x="695364" y="0"/>
                </a:moveTo>
                <a:lnTo>
                  <a:pt x="642019" y="2036"/>
                </a:lnTo>
                <a:lnTo>
                  <a:pt x="588926" y="8146"/>
                </a:lnTo>
                <a:lnTo>
                  <a:pt x="536340" y="18330"/>
                </a:lnTo>
                <a:lnTo>
                  <a:pt x="484512" y="32586"/>
                </a:lnTo>
                <a:lnTo>
                  <a:pt x="433697" y="50916"/>
                </a:lnTo>
                <a:lnTo>
                  <a:pt x="384147" y="73320"/>
                </a:lnTo>
                <a:lnTo>
                  <a:pt x="336116" y="99796"/>
                </a:lnTo>
                <a:lnTo>
                  <a:pt x="289856" y="130346"/>
                </a:lnTo>
                <a:lnTo>
                  <a:pt x="245621" y="164970"/>
                </a:lnTo>
                <a:lnTo>
                  <a:pt x="203663" y="203667"/>
                </a:lnTo>
                <a:lnTo>
                  <a:pt x="164967" y="245623"/>
                </a:lnTo>
                <a:lnTo>
                  <a:pt x="130344" y="289858"/>
                </a:lnTo>
                <a:lnTo>
                  <a:pt x="99795" y="336117"/>
                </a:lnTo>
                <a:lnTo>
                  <a:pt x="73319" y="384148"/>
                </a:lnTo>
                <a:lnTo>
                  <a:pt x="50915" y="433698"/>
                </a:lnTo>
                <a:lnTo>
                  <a:pt x="32586" y="484512"/>
                </a:lnTo>
                <a:lnTo>
                  <a:pt x="18329" y="536339"/>
                </a:lnTo>
                <a:lnTo>
                  <a:pt x="8146" y="588926"/>
                </a:lnTo>
                <a:lnTo>
                  <a:pt x="2036" y="642018"/>
                </a:lnTo>
                <a:lnTo>
                  <a:pt x="0" y="695364"/>
                </a:lnTo>
                <a:lnTo>
                  <a:pt x="2036" y="748710"/>
                </a:lnTo>
                <a:lnTo>
                  <a:pt x="8146" y="801802"/>
                </a:lnTo>
                <a:lnTo>
                  <a:pt x="18329" y="854389"/>
                </a:lnTo>
                <a:lnTo>
                  <a:pt x="32586" y="906216"/>
                </a:lnTo>
                <a:lnTo>
                  <a:pt x="50915" y="957030"/>
                </a:lnTo>
                <a:lnTo>
                  <a:pt x="73319" y="1006580"/>
                </a:lnTo>
                <a:lnTo>
                  <a:pt x="99795" y="1054610"/>
                </a:lnTo>
                <a:lnTo>
                  <a:pt x="130344" y="1100870"/>
                </a:lnTo>
                <a:lnTo>
                  <a:pt x="164967" y="1145104"/>
                </a:lnTo>
                <a:lnTo>
                  <a:pt x="203663" y="1187061"/>
                </a:lnTo>
                <a:lnTo>
                  <a:pt x="245621" y="1225758"/>
                </a:lnTo>
                <a:lnTo>
                  <a:pt x="289856" y="1260381"/>
                </a:lnTo>
                <a:lnTo>
                  <a:pt x="336116" y="1290931"/>
                </a:lnTo>
                <a:lnTo>
                  <a:pt x="384147" y="1317408"/>
                </a:lnTo>
                <a:lnTo>
                  <a:pt x="433697" y="1339812"/>
                </a:lnTo>
                <a:lnTo>
                  <a:pt x="484512" y="1358142"/>
                </a:lnTo>
                <a:lnTo>
                  <a:pt x="536340" y="1372399"/>
                </a:lnTo>
                <a:lnTo>
                  <a:pt x="588926" y="1382582"/>
                </a:lnTo>
                <a:lnTo>
                  <a:pt x="642019" y="1388692"/>
                </a:lnTo>
                <a:lnTo>
                  <a:pt x="695364" y="1390729"/>
                </a:lnTo>
                <a:lnTo>
                  <a:pt x="748710" y="1388692"/>
                </a:lnTo>
                <a:lnTo>
                  <a:pt x="801802" y="1382582"/>
                </a:lnTo>
                <a:lnTo>
                  <a:pt x="854389" y="1372399"/>
                </a:lnTo>
                <a:lnTo>
                  <a:pt x="906215" y="1358142"/>
                </a:lnTo>
                <a:lnTo>
                  <a:pt x="957030" y="1339812"/>
                </a:lnTo>
                <a:lnTo>
                  <a:pt x="1006579" y="1317408"/>
                </a:lnTo>
                <a:lnTo>
                  <a:pt x="1054609" y="1290931"/>
                </a:lnTo>
                <a:lnTo>
                  <a:pt x="1100868" y="1260381"/>
                </a:lnTo>
                <a:lnTo>
                  <a:pt x="1145102" y="1225758"/>
                </a:lnTo>
                <a:lnTo>
                  <a:pt x="1187058" y="1187061"/>
                </a:lnTo>
                <a:lnTo>
                  <a:pt x="1225755" y="1145104"/>
                </a:lnTo>
                <a:lnTo>
                  <a:pt x="1260379" y="1100870"/>
                </a:lnTo>
                <a:lnTo>
                  <a:pt x="1290930" y="1054610"/>
                </a:lnTo>
                <a:lnTo>
                  <a:pt x="1317408" y="1006580"/>
                </a:lnTo>
                <a:lnTo>
                  <a:pt x="1339811" y="957030"/>
                </a:lnTo>
                <a:lnTo>
                  <a:pt x="1358142" y="906216"/>
                </a:lnTo>
                <a:lnTo>
                  <a:pt x="1372399" y="854389"/>
                </a:lnTo>
                <a:lnTo>
                  <a:pt x="1382583" y="801802"/>
                </a:lnTo>
                <a:lnTo>
                  <a:pt x="1388693" y="748710"/>
                </a:lnTo>
                <a:lnTo>
                  <a:pt x="1390729" y="695364"/>
                </a:lnTo>
                <a:lnTo>
                  <a:pt x="1388693" y="642018"/>
                </a:lnTo>
                <a:lnTo>
                  <a:pt x="1382583" y="588926"/>
                </a:lnTo>
                <a:lnTo>
                  <a:pt x="1372399" y="536339"/>
                </a:lnTo>
                <a:lnTo>
                  <a:pt x="1358142" y="484512"/>
                </a:lnTo>
                <a:lnTo>
                  <a:pt x="1339811" y="433698"/>
                </a:lnTo>
                <a:lnTo>
                  <a:pt x="1317408" y="384148"/>
                </a:lnTo>
                <a:lnTo>
                  <a:pt x="1290930" y="336117"/>
                </a:lnTo>
                <a:lnTo>
                  <a:pt x="1260379" y="289858"/>
                </a:lnTo>
                <a:lnTo>
                  <a:pt x="1225755" y="245623"/>
                </a:lnTo>
                <a:lnTo>
                  <a:pt x="1187058" y="203667"/>
                </a:lnTo>
                <a:lnTo>
                  <a:pt x="1145102" y="164970"/>
                </a:lnTo>
                <a:lnTo>
                  <a:pt x="1100868" y="130346"/>
                </a:lnTo>
                <a:lnTo>
                  <a:pt x="1054609" y="99796"/>
                </a:lnTo>
                <a:lnTo>
                  <a:pt x="1006579" y="73320"/>
                </a:lnTo>
                <a:lnTo>
                  <a:pt x="957030" y="50916"/>
                </a:lnTo>
                <a:lnTo>
                  <a:pt x="906215" y="32586"/>
                </a:lnTo>
                <a:lnTo>
                  <a:pt x="854389" y="18330"/>
                </a:lnTo>
                <a:lnTo>
                  <a:pt x="801802" y="8146"/>
                </a:lnTo>
                <a:lnTo>
                  <a:pt x="748710" y="2036"/>
                </a:lnTo>
                <a:lnTo>
                  <a:pt x="695364" y="0"/>
                </a:lnTo>
                <a:close/>
              </a:path>
            </a:pathLst>
          </a:custGeom>
          <a:solidFill>
            <a:srgbClr val="6DC24A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24" name="object 11"/>
          <p:cNvSpPr/>
          <p:nvPr userDrawn="1"/>
        </p:nvSpPr>
        <p:spPr>
          <a:xfrm>
            <a:off x="5949925" y="361482"/>
            <a:ext cx="579139" cy="579139"/>
          </a:xfrm>
          <a:custGeom>
            <a:avLst/>
            <a:gdLst/>
            <a:ahLst/>
            <a:cxnLst/>
            <a:rect l="l" t="t" r="r" b="b"/>
            <a:pathLst>
              <a:path w="1263752" h="1263753">
                <a:moveTo>
                  <a:pt x="631876" y="0"/>
                </a:moveTo>
                <a:lnTo>
                  <a:pt x="583400" y="1850"/>
                </a:lnTo>
                <a:lnTo>
                  <a:pt x="535155" y="7402"/>
                </a:lnTo>
                <a:lnTo>
                  <a:pt x="487369" y="16656"/>
                </a:lnTo>
                <a:lnTo>
                  <a:pt x="440274" y="29611"/>
                </a:lnTo>
                <a:lnTo>
                  <a:pt x="394098" y="46268"/>
                </a:lnTo>
                <a:lnTo>
                  <a:pt x="349072" y="66626"/>
                </a:lnTo>
                <a:lnTo>
                  <a:pt x="305426" y="90685"/>
                </a:lnTo>
                <a:lnTo>
                  <a:pt x="263390" y="118446"/>
                </a:lnTo>
                <a:lnTo>
                  <a:pt x="223194" y="149908"/>
                </a:lnTo>
                <a:lnTo>
                  <a:pt x="185067" y="185072"/>
                </a:lnTo>
                <a:lnTo>
                  <a:pt x="149904" y="223198"/>
                </a:lnTo>
                <a:lnTo>
                  <a:pt x="118443" y="263394"/>
                </a:lnTo>
                <a:lnTo>
                  <a:pt x="90683" y="305429"/>
                </a:lnTo>
                <a:lnTo>
                  <a:pt x="66624" y="349075"/>
                </a:lnTo>
                <a:lnTo>
                  <a:pt x="46266" y="394100"/>
                </a:lnTo>
                <a:lnTo>
                  <a:pt x="29610" y="440276"/>
                </a:lnTo>
                <a:lnTo>
                  <a:pt x="16656" y="487371"/>
                </a:lnTo>
                <a:lnTo>
                  <a:pt x="7402" y="535156"/>
                </a:lnTo>
                <a:lnTo>
                  <a:pt x="1850" y="583401"/>
                </a:lnTo>
                <a:lnTo>
                  <a:pt x="0" y="631876"/>
                </a:lnTo>
                <a:lnTo>
                  <a:pt x="1850" y="680351"/>
                </a:lnTo>
                <a:lnTo>
                  <a:pt x="7402" y="728596"/>
                </a:lnTo>
                <a:lnTo>
                  <a:pt x="16656" y="776381"/>
                </a:lnTo>
                <a:lnTo>
                  <a:pt x="29610" y="823477"/>
                </a:lnTo>
                <a:lnTo>
                  <a:pt x="46266" y="869652"/>
                </a:lnTo>
                <a:lnTo>
                  <a:pt x="66624" y="914677"/>
                </a:lnTo>
                <a:lnTo>
                  <a:pt x="90683" y="958323"/>
                </a:lnTo>
                <a:lnTo>
                  <a:pt x="118443" y="1000358"/>
                </a:lnTo>
                <a:lnTo>
                  <a:pt x="149904" y="1040554"/>
                </a:lnTo>
                <a:lnTo>
                  <a:pt x="185067" y="1078680"/>
                </a:lnTo>
                <a:lnTo>
                  <a:pt x="223194" y="1113844"/>
                </a:lnTo>
                <a:lnTo>
                  <a:pt x="263390" y="1145306"/>
                </a:lnTo>
                <a:lnTo>
                  <a:pt x="305426" y="1173067"/>
                </a:lnTo>
                <a:lnTo>
                  <a:pt x="349072" y="1197127"/>
                </a:lnTo>
                <a:lnTo>
                  <a:pt x="394098" y="1217485"/>
                </a:lnTo>
                <a:lnTo>
                  <a:pt x="440274" y="1234141"/>
                </a:lnTo>
                <a:lnTo>
                  <a:pt x="487369" y="1247096"/>
                </a:lnTo>
                <a:lnTo>
                  <a:pt x="535155" y="1256350"/>
                </a:lnTo>
                <a:lnTo>
                  <a:pt x="583400" y="1261902"/>
                </a:lnTo>
                <a:lnTo>
                  <a:pt x="631876" y="1263753"/>
                </a:lnTo>
                <a:lnTo>
                  <a:pt x="680351" y="1261902"/>
                </a:lnTo>
                <a:lnTo>
                  <a:pt x="728596" y="1256350"/>
                </a:lnTo>
                <a:lnTo>
                  <a:pt x="776382" y="1247096"/>
                </a:lnTo>
                <a:lnTo>
                  <a:pt x="823477" y="1234141"/>
                </a:lnTo>
                <a:lnTo>
                  <a:pt x="869653" y="1217485"/>
                </a:lnTo>
                <a:lnTo>
                  <a:pt x="914679" y="1197127"/>
                </a:lnTo>
                <a:lnTo>
                  <a:pt x="958325" y="1173067"/>
                </a:lnTo>
                <a:lnTo>
                  <a:pt x="1000361" y="1145306"/>
                </a:lnTo>
                <a:lnTo>
                  <a:pt x="1040557" y="1113844"/>
                </a:lnTo>
                <a:lnTo>
                  <a:pt x="1078684" y="1078680"/>
                </a:lnTo>
                <a:lnTo>
                  <a:pt x="1113847" y="1040554"/>
                </a:lnTo>
                <a:lnTo>
                  <a:pt x="1145308" y="1000358"/>
                </a:lnTo>
                <a:lnTo>
                  <a:pt x="1173068" y="958323"/>
                </a:lnTo>
                <a:lnTo>
                  <a:pt x="1197127" y="914677"/>
                </a:lnTo>
                <a:lnTo>
                  <a:pt x="1217485" y="869652"/>
                </a:lnTo>
                <a:lnTo>
                  <a:pt x="1234141" y="823477"/>
                </a:lnTo>
                <a:lnTo>
                  <a:pt x="1247096" y="776381"/>
                </a:lnTo>
                <a:lnTo>
                  <a:pt x="1256349" y="728596"/>
                </a:lnTo>
                <a:lnTo>
                  <a:pt x="1261901" y="680351"/>
                </a:lnTo>
                <a:lnTo>
                  <a:pt x="1263752" y="631876"/>
                </a:lnTo>
                <a:lnTo>
                  <a:pt x="1261901" y="583401"/>
                </a:lnTo>
                <a:lnTo>
                  <a:pt x="1256349" y="535156"/>
                </a:lnTo>
                <a:lnTo>
                  <a:pt x="1247096" y="487371"/>
                </a:lnTo>
                <a:lnTo>
                  <a:pt x="1234141" y="440276"/>
                </a:lnTo>
                <a:lnTo>
                  <a:pt x="1217485" y="394100"/>
                </a:lnTo>
                <a:lnTo>
                  <a:pt x="1197127" y="349075"/>
                </a:lnTo>
                <a:lnTo>
                  <a:pt x="1173068" y="305429"/>
                </a:lnTo>
                <a:lnTo>
                  <a:pt x="1145308" y="263394"/>
                </a:lnTo>
                <a:lnTo>
                  <a:pt x="1113847" y="223198"/>
                </a:lnTo>
                <a:lnTo>
                  <a:pt x="1078684" y="185072"/>
                </a:lnTo>
                <a:lnTo>
                  <a:pt x="1040557" y="149908"/>
                </a:lnTo>
                <a:lnTo>
                  <a:pt x="1000361" y="118446"/>
                </a:lnTo>
                <a:lnTo>
                  <a:pt x="958325" y="90685"/>
                </a:lnTo>
                <a:lnTo>
                  <a:pt x="914679" y="66626"/>
                </a:lnTo>
                <a:lnTo>
                  <a:pt x="869653" y="46268"/>
                </a:lnTo>
                <a:lnTo>
                  <a:pt x="823477" y="29611"/>
                </a:lnTo>
                <a:lnTo>
                  <a:pt x="776382" y="16656"/>
                </a:lnTo>
                <a:lnTo>
                  <a:pt x="728596" y="7402"/>
                </a:lnTo>
                <a:lnTo>
                  <a:pt x="680351" y="1850"/>
                </a:lnTo>
                <a:lnTo>
                  <a:pt x="631876" y="0"/>
                </a:lnTo>
                <a:close/>
              </a:path>
            </a:pathLst>
          </a:custGeom>
          <a:solidFill>
            <a:srgbClr val="EE334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6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+mn-lt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36" y="2316263"/>
            <a:ext cx="4314029" cy="208728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255732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750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0401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8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338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colo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320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320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icon to add color picture</a:t>
            </a:r>
          </a:p>
        </p:txBody>
      </p:sp>
    </p:spTree>
    <p:extLst>
      <p:ext uri="{BB962C8B-B14F-4D97-AF65-F5344CB8AC3E}">
        <p14:creationId xmlns:p14="http://schemas.microsoft.com/office/powerpoint/2010/main" val="420101309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1"/>
            <a:ext cx="5638800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320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320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26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/W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9131300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black &amp; white background image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03198" y="1278083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188664" y="1278083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3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cxnSp>
        <p:nvCxnSpPr>
          <p:cNvPr id="20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42447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color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27235" y="3896490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27235" y="4168909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32166" y="3896490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32166" y="4168909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7" y="3896490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7" y="4168909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7" y="3896490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7" y="4168909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cxnSp>
        <p:nvCxnSpPr>
          <p:cNvPr id="23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37556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</p:spTree>
    <p:extLst>
      <p:ext uri="{BB962C8B-B14F-4D97-AF65-F5344CB8AC3E}">
        <p14:creationId xmlns:p14="http://schemas.microsoft.com/office/powerpoint/2010/main" val="110232929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colo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3" y="2903315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2" y="2687410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2" y="2903315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3" y="3771298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3" y="3987203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2" y="3771298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2" y="3987203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1295400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3" y="2687410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cxnSp>
        <p:nvCxnSpPr>
          <p:cNvPr id="25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600" y="254000"/>
            <a:ext cx="3568700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94766120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05083" y="81859"/>
            <a:ext cx="4954598" cy="4954598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Quote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184400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19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cxnSp>
        <p:nvCxnSpPr>
          <p:cNvPr id="15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2473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58808"/>
            <a:ext cx="3759201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quote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201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1" y="1861148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89500" cy="3392488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9098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8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1" y="1295401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24pt.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8950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cxnSp>
        <p:nvCxnSpPr>
          <p:cNvPr id="18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87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8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12pt or 10pt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4"/>
            <a:ext cx="3699782" cy="3933825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Infographics/SmartArt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63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18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200400" cy="466022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6116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6905" y="542376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7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2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7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2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7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2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7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2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7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2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7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2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16116" y="2695542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71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6" y="1197317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7" y="1471755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9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6" y="1743701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51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116116" y="3229895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116116" y="3628993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178962" y="2695542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178962" y="3229895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178962" y="3628993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116116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cxnSp>
        <p:nvCxnSpPr>
          <p:cNvPr id="38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96959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152400" y="809263"/>
            <a:ext cx="8839200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4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4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4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200400" cy="466022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1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1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1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cxnSp>
        <p:nvCxnSpPr>
          <p:cNvPr id="18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59694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3"/>
            <a:ext cx="5664200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4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4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4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378200" cy="466022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1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1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1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/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7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7" y="1569213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7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7" y="2626488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7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7" y="3708156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cxnSp>
        <p:nvCxnSpPr>
          <p:cNvPr id="28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03075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Colo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6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6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1"/>
            <a:ext cx="2921000" cy="4894118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58808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496915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1295400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281010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0319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579281" y="3371120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79281" y="3155215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0319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79281" y="4247420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79281" y="4031515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30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90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5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en-US" dirty="0"/>
              <a:t>View video</a:t>
            </a:r>
          </a:p>
        </p:txBody>
      </p:sp>
      <p:cxnSp>
        <p:nvCxnSpPr>
          <p:cNvPr id="29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01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8"/>
            <a:ext cx="3200400" cy="5412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2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88221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/>
          </p:nvPr>
        </p:nvSpPr>
        <p:spPr>
          <a:xfrm>
            <a:off x="382322" y="1937203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88221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/>
          </p:nvPr>
        </p:nvSpPr>
        <p:spPr>
          <a:xfrm>
            <a:off x="2605492" y="1937203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88221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/>
          </p:nvPr>
        </p:nvSpPr>
        <p:spPr>
          <a:xfrm>
            <a:off x="4828662" y="1937203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88221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/>
          </p:nvPr>
        </p:nvSpPr>
        <p:spPr>
          <a:xfrm>
            <a:off x="7051832" y="1937203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33135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/>
          </p:nvPr>
        </p:nvSpPr>
        <p:spPr>
          <a:xfrm>
            <a:off x="382322" y="3882117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33135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/>
          </p:nvPr>
        </p:nvSpPr>
        <p:spPr>
          <a:xfrm>
            <a:off x="2605492" y="3882117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33135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/>
          </p:nvPr>
        </p:nvSpPr>
        <p:spPr>
          <a:xfrm>
            <a:off x="4828662" y="3882117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33135"/>
            <a:ext cx="838200" cy="838200"/>
          </a:xfrm>
          <a:prstGeom prst="ellipse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Color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/>
          </p:nvPr>
        </p:nvSpPr>
        <p:spPr>
          <a:xfrm>
            <a:off x="7051832" y="3882117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8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79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80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cxnSp>
        <p:nvCxnSpPr>
          <p:cNvPr id="36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9056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9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7137104" y="4979487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7786287" y="4979487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8309214" y="4979487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2342673" y="1953705"/>
            <a:ext cx="1181854" cy="12314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46355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800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2" y="2855769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2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+mn-lt"/>
              </a:defRPr>
            </a:lvl1pPr>
          </a:lstStyle>
          <a:p>
            <a:r>
              <a:rPr lang="en-GB" dirty="0" err="1"/>
              <a:t>Li</a:t>
            </a:r>
            <a:r>
              <a:rPr lang="en-GB" spc="11" dirty="0" err="1"/>
              <a:t>nked</a:t>
            </a:r>
            <a:r>
              <a:rPr lang="en-GB" dirty="0" err="1"/>
              <a:t>i</a:t>
            </a:r>
            <a:r>
              <a:rPr lang="en-GB" spc="11" dirty="0" err="1"/>
              <a:t>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+mn-lt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hape 257"/>
          <p:cNvSpPr txBox="1">
            <a:spLocks/>
          </p:cNvSpPr>
          <p:nvPr userDrawn="1"/>
        </p:nvSpPr>
        <p:spPr>
          <a:xfrm>
            <a:off x="8884290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cxnSp>
        <p:nvCxnSpPr>
          <p:cNvPr id="34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4" y="1701811"/>
            <a:ext cx="2123981" cy="17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8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8050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8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577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0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6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9231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12/3/2017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8" r:id="rId13"/>
    <p:sldLayoutId id="2147483810" r:id="rId14"/>
    <p:sldLayoutId id="2147483804" r:id="rId15"/>
    <p:sldLayoutId id="2147483756" r:id="rId16"/>
    <p:sldLayoutId id="2147483758" r:id="rId17"/>
    <p:sldLayoutId id="2147483783" r:id="rId18"/>
    <p:sldLayoutId id="2147483784" r:id="rId19"/>
    <p:sldLayoutId id="2147483855" r:id="rId20"/>
    <p:sldLayoutId id="2147483831" r:id="rId21"/>
    <p:sldLayoutId id="2147483832" r:id="rId22"/>
    <p:sldLayoutId id="2147483833" r:id="rId23"/>
    <p:sldLayoutId id="2147483834" r:id="rId24"/>
    <p:sldLayoutId id="2147483835" r:id="rId25"/>
    <p:sldLayoutId id="2147483836" r:id="rId26"/>
    <p:sldLayoutId id="2147483838" r:id="rId27"/>
    <p:sldLayoutId id="2147483842" r:id="rId28"/>
    <p:sldLayoutId id="2147483844" r:id="rId29"/>
    <p:sldLayoutId id="2147483846" r:id="rId30"/>
    <p:sldLayoutId id="2147483850" r:id="rId31"/>
    <p:sldLayoutId id="2147483848" r:id="rId32"/>
    <p:sldLayoutId id="2147483852" r:id="rId33"/>
    <p:sldLayoutId id="2147483799" r:id="rId34"/>
    <p:sldLayoutId id="2147483824" r:id="rId3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2239" y="1512345"/>
            <a:ext cx="5069254" cy="116586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CUSTOMER SENTIMENT ANALYSIS 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3963" y="3137124"/>
            <a:ext cx="3190875" cy="150332"/>
          </a:xfrm>
        </p:spPr>
        <p:txBody>
          <a:bodyPr/>
          <a:lstStyle/>
          <a:p>
            <a:r>
              <a:rPr lang="en-US" dirty="0" smtClean="0"/>
              <a:t>PAVAN KUMAR THATHA</a:t>
            </a:r>
          </a:p>
          <a:p>
            <a:r>
              <a:rPr lang="en-US" dirty="0" smtClean="0"/>
              <a:t>SIVARAJ</a:t>
            </a:r>
          </a:p>
          <a:p>
            <a:r>
              <a:rPr lang="en-US" dirty="0" smtClean="0"/>
              <a:t>SRIVASTHAV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0969" y="125151"/>
            <a:ext cx="7376746" cy="853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Sentiment Analysis Results</a:t>
            </a:r>
            <a:endParaRPr lang="en-IN" sz="2600" b="1" u="sng" dirty="0">
              <a:solidFill>
                <a:schemeClr val="tx2"/>
              </a:solidFill>
              <a:latin typeface="+mj-lt"/>
              <a:cs typeface="Arial"/>
            </a:endParaRPr>
          </a:p>
          <a:p>
            <a:pPr lvl="4"/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" y="638542"/>
            <a:ext cx="8143031" cy="4232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2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0969" y="125151"/>
            <a:ext cx="7376746" cy="853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Sentiment Analysis Results</a:t>
            </a:r>
            <a:endParaRPr lang="en-IN" sz="2600" b="1" u="sng" dirty="0">
              <a:solidFill>
                <a:schemeClr val="tx2"/>
              </a:solidFill>
              <a:latin typeface="+mj-lt"/>
              <a:cs typeface="Arial"/>
            </a:endParaRPr>
          </a:p>
          <a:p>
            <a:pPr lvl="4"/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1" y="978911"/>
            <a:ext cx="4389485" cy="2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83" y="1019719"/>
            <a:ext cx="4170485" cy="254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6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0969" y="125151"/>
            <a:ext cx="7376746" cy="853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Sentiment Logs</a:t>
            </a:r>
            <a:endParaRPr lang="en-IN" sz="2600" b="1" u="sng" dirty="0">
              <a:solidFill>
                <a:schemeClr val="tx2"/>
              </a:solidFill>
              <a:latin typeface="+mj-lt"/>
              <a:cs typeface="Arial"/>
            </a:endParaRPr>
          </a:p>
          <a:p>
            <a:pPr lvl="4"/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969" y="125151"/>
            <a:ext cx="7376746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600" b="1" dirty="0" smtClean="0">
              <a:ea typeface="Verdana" pitchFamily="34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Very Positive</a:t>
            </a:r>
            <a:endParaRPr lang="en-IN" sz="1600" dirty="0">
              <a:cs typeface="Arial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000" b="1" dirty="0">
                <a:cs typeface="Arial"/>
              </a:rPr>
              <a:t>02-12-2017</a:t>
            </a:r>
            <a:r>
              <a:rPr lang="en-IN" sz="1000" dirty="0">
                <a:cs typeface="Arial"/>
              </a:rPr>
              <a:t>	“Verified Purchase” - Finally something I can talk to that doesn’t talk back</a:t>
            </a:r>
            <a:endParaRPr lang="en-IN" sz="1000" b="1" dirty="0" smtClean="0">
              <a:cs typeface="Arial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000" b="1" dirty="0">
                <a:cs typeface="Arial"/>
              </a:rPr>
              <a:t>20-11-2017</a:t>
            </a:r>
            <a:r>
              <a:rPr lang="en-IN" sz="1000" dirty="0">
                <a:cs typeface="Arial"/>
              </a:rPr>
              <a:t>	“Verified Purchase” -  Upgraded my Bolt to the new software, love the voice control!!!</a:t>
            </a:r>
            <a:endParaRPr lang="en-IN" sz="1000" b="1" dirty="0" smtClean="0">
              <a:cs typeface="Arial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000" b="1" dirty="0" smtClean="0">
                <a:cs typeface="Arial"/>
              </a:rPr>
              <a:t>14-11-2017 </a:t>
            </a:r>
            <a:r>
              <a:rPr lang="en-IN" sz="1000" b="1" dirty="0">
                <a:cs typeface="Arial"/>
              </a:rPr>
              <a:t>17:15</a:t>
            </a:r>
            <a:r>
              <a:rPr lang="en-IN" sz="1000" dirty="0">
                <a:cs typeface="Arial"/>
              </a:rPr>
              <a:t>	</a:t>
            </a:r>
            <a:r>
              <a:rPr lang="en-IN" sz="1000" dirty="0" err="1">
                <a:cs typeface="Arial"/>
              </a:rPr>
              <a:t>b"What's</a:t>
            </a:r>
            <a:r>
              <a:rPr lang="en-IN" sz="1000" dirty="0">
                <a:cs typeface="Arial"/>
              </a:rPr>
              <a:t> your </a:t>
            </a:r>
            <a:r>
              <a:rPr lang="en-IN" sz="1000" dirty="0" err="1">
                <a:cs typeface="Arial"/>
              </a:rPr>
              <a:t>favorite</a:t>
            </a:r>
            <a:r>
              <a:rPr lang="en-IN" sz="1000" dirty="0">
                <a:cs typeface="Arial"/>
              </a:rPr>
              <a:t> way to #</a:t>
            </a:r>
            <a:r>
              <a:rPr lang="en-IN" sz="1000" dirty="0" err="1">
                <a:cs typeface="Arial"/>
              </a:rPr>
              <a:t>TalkToTheVOX</a:t>
            </a:r>
            <a:r>
              <a:rPr lang="en-IN" sz="1000" dirty="0">
                <a:cs typeface="Arial"/>
              </a:rPr>
              <a:t>? Get inspired but some of our fans' </a:t>
            </a:r>
            <a:r>
              <a:rPr lang="en-IN" sz="1000" dirty="0" err="1">
                <a:cs typeface="Arial"/>
              </a:rPr>
              <a:t>favorite</a:t>
            </a:r>
            <a:r>
              <a:rPr lang="en-IN" sz="1000" dirty="0">
                <a:cs typeface="Arial"/>
              </a:rPr>
              <a:t> </a:t>
            </a:r>
            <a:r>
              <a:rPr lang="en-IN" sz="1000" dirty="0" smtClean="0">
                <a:cs typeface="Arial"/>
              </a:rPr>
              <a:t>searches!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000" b="1" dirty="0" smtClean="0">
                <a:cs typeface="Arial"/>
              </a:rPr>
              <a:t>11-10-2017</a:t>
            </a:r>
            <a:r>
              <a:rPr lang="en-IN" sz="1000" dirty="0" smtClean="0">
                <a:cs typeface="Arial"/>
              </a:rPr>
              <a:t>	 </a:t>
            </a:r>
            <a:r>
              <a:rPr lang="en-IN" sz="1000" dirty="0">
                <a:cs typeface="Arial"/>
              </a:rPr>
              <a:t>TiVo Bolt VOX dramatically improved my TV experience, Excellent!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10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Positive</a:t>
            </a:r>
            <a:endParaRPr lang="en-IN" sz="1600" dirty="0">
              <a:cs typeface="Arial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000" b="1" dirty="0">
                <a:cs typeface="Arial"/>
              </a:rPr>
              <a:t>28-10-2017</a:t>
            </a:r>
            <a:r>
              <a:rPr lang="en-IN" sz="1000" dirty="0">
                <a:cs typeface="Arial"/>
              </a:rPr>
              <a:t> </a:t>
            </a:r>
            <a:r>
              <a:rPr lang="en-IN" sz="1000" dirty="0" smtClean="0">
                <a:cs typeface="Arial"/>
              </a:rPr>
              <a:t>	VR </a:t>
            </a:r>
            <a:r>
              <a:rPr lang="en-IN" sz="1000" dirty="0">
                <a:cs typeface="Arial"/>
              </a:rPr>
              <a:t>maker TiVo announced its first devices that can be controlled with voice commands Tuesday: The new TiVo BOLT VOX DVR and the TiVo VOX mini companion box both come with a remote control with integrated microphone. The company is considering adding support for </a:t>
            </a:r>
            <a:r>
              <a:rPr lang="en-IN" sz="1000" b="1" dirty="0">
                <a:cs typeface="Arial"/>
              </a:rPr>
              <a:t>third-party voice assistants</a:t>
            </a:r>
            <a:r>
              <a:rPr lang="en-IN" sz="1000" dirty="0">
                <a:cs typeface="Arial"/>
              </a:rPr>
              <a:t> and hardware as well</a:t>
            </a:r>
            <a:r>
              <a:rPr lang="en-IN" sz="1000" dirty="0" smtClean="0">
                <a:cs typeface="Arial"/>
              </a:rPr>
              <a:t>, </a:t>
            </a:r>
            <a:endParaRPr lang="en-IN" sz="10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endParaRPr lang="en-IN" sz="16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Neutral</a:t>
            </a:r>
            <a:endParaRPr lang="en-IN" sz="1600" dirty="0">
              <a:cs typeface="Arial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000" b="1" dirty="0">
                <a:cs typeface="Arial"/>
              </a:rPr>
              <a:t>29-10-2017 </a:t>
            </a:r>
            <a:r>
              <a:rPr lang="en-IN" sz="1000" dirty="0">
                <a:cs typeface="Arial"/>
              </a:rPr>
              <a:t>	The TiVo VOX Remote can be purchased separately by existing TiVo BOLT, TiVo </a:t>
            </a:r>
            <a:r>
              <a:rPr lang="en-IN" sz="1000" dirty="0" err="1">
                <a:cs typeface="Arial"/>
              </a:rPr>
              <a:t>Roamio</a:t>
            </a:r>
            <a:r>
              <a:rPr lang="en-IN" sz="1000" dirty="0">
                <a:cs typeface="Arial"/>
              </a:rPr>
              <a:t> and first-generation TiVo Mini customers for $40 in either black or white. The VOX Remote for </a:t>
            </a:r>
            <a:r>
              <a:rPr lang="en-IN" sz="1000" dirty="0" err="1">
                <a:cs typeface="Arial"/>
              </a:rPr>
              <a:t>Roamio</a:t>
            </a:r>
            <a:r>
              <a:rPr lang="en-IN" sz="1000" dirty="0">
                <a:cs typeface="Arial"/>
              </a:rPr>
              <a:t> products (OTA, Pro and Plus) and first-generation TiVo Mini will be available in black only and will cost approximately $45, including Bluetooth adapter.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Negative</a:t>
            </a:r>
            <a:endParaRPr lang="en-IN" sz="1600" dirty="0">
              <a:cs typeface="Arial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000" b="1" dirty="0">
                <a:cs typeface="Arial"/>
              </a:rPr>
              <a:t>29-10-2017</a:t>
            </a:r>
            <a:r>
              <a:rPr lang="en-IN" sz="1000" dirty="0">
                <a:cs typeface="Arial"/>
              </a:rPr>
              <a:t> 	I am a loyal TiVo user for the past 10+ years, so I was looking forward to this new VOX remote. Unfortunately, The VOX remote is a step backwards. My old slide pro remote was a learning remote and I was able to program it to turn ON/OFF BOTH the TV and the AV receiver. I CAN\'T DO </a:t>
            </a:r>
            <a:r>
              <a:rPr lang="en-IN" sz="1000" dirty="0" err="1">
                <a:cs typeface="Arial"/>
              </a:rPr>
              <a:t>THATt</a:t>
            </a:r>
            <a:r>
              <a:rPr lang="en-IN" sz="1000" dirty="0">
                <a:cs typeface="Arial"/>
              </a:rPr>
              <a:t> with the VOX </a:t>
            </a:r>
            <a:r>
              <a:rPr lang="en-IN" sz="1000" dirty="0" smtClean="0">
                <a:cs typeface="Arial"/>
              </a:rPr>
              <a:t>remote at the same time. </a:t>
            </a:r>
            <a:r>
              <a:rPr lang="en-IN" sz="1000" dirty="0">
                <a:cs typeface="Arial"/>
              </a:rPr>
              <a:t>Also, to skip  the Ads (which is a GREAT feature), on the old slide remote pro,  I push on the D button and it skips. You can do that on a VOX remote, but to use your voice, you have to push Voice and then speak "Skip", so two steps on the new VOX remote- push button and speak, while one step on the old slide remote- push D.</a:t>
            </a:r>
          </a:p>
          <a:p>
            <a:pPr marL="342900" indent="-342900">
              <a:buFont typeface="+mj-lt"/>
              <a:buAutoNum type="arabicPeriod"/>
            </a:pPr>
            <a:endParaRPr lang="en-IN" sz="1300" b="1" dirty="0">
              <a:solidFill>
                <a:schemeClr val="tx2"/>
              </a:solidFill>
              <a:cs typeface="Arial"/>
            </a:endParaRP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0969" y="125151"/>
            <a:ext cx="7376746" cy="497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Challenges/Limitations</a:t>
            </a:r>
            <a:endParaRPr lang="en-IN" sz="2600" b="1" u="sng" dirty="0">
              <a:solidFill>
                <a:schemeClr val="tx2"/>
              </a:solidFill>
              <a:latin typeface="+mj-lt"/>
              <a:cs typeface="Arial"/>
            </a:endParaRPr>
          </a:p>
          <a:p>
            <a:pPr lvl="4"/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Data Specific Limitations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dirty="0">
                <a:cs typeface="Arial"/>
              </a:rPr>
              <a:t>Infrastructure issues specially to download </a:t>
            </a:r>
            <a:r>
              <a:rPr lang="en-IN" sz="1400" dirty="0" smtClean="0">
                <a:cs typeface="Arial"/>
              </a:rPr>
              <a:t>Twitter </a:t>
            </a:r>
            <a:r>
              <a:rPr lang="en-IN" sz="1400" dirty="0">
                <a:cs typeface="Arial"/>
              </a:rPr>
              <a:t>in </a:t>
            </a:r>
            <a:r>
              <a:rPr lang="en-IN" sz="1400" dirty="0" smtClean="0">
                <a:cs typeface="Arial"/>
              </a:rPr>
              <a:t>continuous </a:t>
            </a:r>
            <a:r>
              <a:rPr lang="en-IN" sz="1400" dirty="0">
                <a:cs typeface="Arial"/>
              </a:rPr>
              <a:t>time were </a:t>
            </a:r>
            <a:r>
              <a:rPr lang="en-IN" sz="1400" dirty="0" smtClean="0">
                <a:cs typeface="Arial"/>
              </a:rPr>
              <a:t>seen, for example any Twitter handle provides latest 3200 tweets for free.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>
                <a:cs typeface="Arial"/>
              </a:rPr>
              <a:t>Noisy Data from Blogs/Review websites, for example lots of invalid fields.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>
                <a:cs typeface="Arial"/>
              </a:rPr>
              <a:t>Missing fields, for example – </a:t>
            </a:r>
            <a:r>
              <a:rPr lang="en-US" sz="1400" dirty="0" err="1" smtClean="0">
                <a:cs typeface="Arial"/>
              </a:rPr>
              <a:t>facebook</a:t>
            </a:r>
            <a:r>
              <a:rPr lang="en-US" sz="1400" dirty="0" smtClean="0">
                <a:cs typeface="Arial"/>
              </a:rPr>
              <a:t> data miss the date info of like/comments.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dirty="0" smtClean="0"/>
              <a:t>Sentiment </a:t>
            </a:r>
            <a:r>
              <a:rPr lang="en-IN" sz="1400" dirty="0"/>
              <a:t>very likely changes over time according to a person’s mood, world events, and so forth, it’s usually important to look at data from the standpoint of time.</a:t>
            </a:r>
            <a:endParaRPr lang="en-US" sz="1400" dirty="0" smtClean="0">
              <a:cs typeface="Arial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US" sz="14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Technological Limitations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>
                <a:cs typeface="Arial"/>
              </a:rPr>
              <a:t>Entity level </a:t>
            </a:r>
            <a:r>
              <a:rPr lang="en-US" sz="1400" dirty="0" err="1" smtClean="0">
                <a:cs typeface="Arial"/>
              </a:rPr>
              <a:t>vs</a:t>
            </a:r>
            <a:r>
              <a:rPr lang="en-US" sz="1400" dirty="0" smtClean="0">
                <a:cs typeface="Arial"/>
              </a:rPr>
              <a:t> Article level sentiment.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>
                <a:cs typeface="Arial"/>
              </a:rPr>
              <a:t>Can’t identify the root cause of the review.</a:t>
            </a:r>
          </a:p>
          <a:p>
            <a:pPr marL="800100" lvl="1" indent="-342900">
              <a:buFont typeface="+mj-lt"/>
              <a:buAutoNum type="arabicPeriod"/>
            </a:pPr>
            <a:endParaRPr lang="en-IN" sz="14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Language Specific Limitations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>
                <a:cs typeface="Arial"/>
              </a:rPr>
              <a:t>Words have different meaning, for example </a:t>
            </a:r>
            <a:r>
              <a:rPr lang="en-US" sz="1400" dirty="0" err="1" smtClean="0">
                <a:cs typeface="Arial"/>
              </a:rPr>
              <a:t>spanish</a:t>
            </a:r>
            <a:r>
              <a:rPr lang="en-US" sz="1400" dirty="0" smtClean="0">
                <a:cs typeface="Arial"/>
              </a:rPr>
              <a:t>, however python packages available for language specific Text means.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>
                <a:cs typeface="Arial"/>
              </a:rPr>
              <a:t>Context matters, for example sarcasm</a:t>
            </a:r>
            <a:r>
              <a:rPr lang="en-IN" sz="1400" dirty="0" smtClean="0"/>
              <a:t>“Oh</a:t>
            </a:r>
            <a:r>
              <a:rPr lang="en-IN" sz="1400" dirty="0"/>
              <a:t>, yeah, Fast Food Restaurant. I just LOVE the 30 minute wait for my food</a:t>
            </a:r>
            <a:r>
              <a:rPr lang="en-IN" sz="1400" dirty="0" smtClean="0"/>
              <a:t>.”, however can be addressed by sentiment </a:t>
            </a:r>
            <a:r>
              <a:rPr lang="en-IN" sz="1400" dirty="0" err="1" smtClean="0"/>
              <a:t>solver.s</a:t>
            </a:r>
            <a:endParaRPr lang="en-IN" sz="1400" dirty="0">
              <a:cs typeface="Arial"/>
            </a:endParaRPr>
          </a:p>
          <a:p>
            <a:pPr lvl="1"/>
            <a:endParaRPr lang="en-IN" sz="1200" b="1" dirty="0">
              <a:cs typeface="Arial"/>
            </a:endParaRPr>
          </a:p>
          <a:p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69" y="149469"/>
            <a:ext cx="7314078" cy="69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Alternate Approaches and Algorithms</a:t>
            </a:r>
            <a:endParaRPr lang="en-US" sz="2600" b="1" u="sng" dirty="0">
              <a:solidFill>
                <a:schemeClr val="tx2"/>
              </a:solidFill>
              <a:latin typeface="+mj-lt"/>
              <a:cs typeface="Arial"/>
            </a:endParaRPr>
          </a:p>
          <a:p>
            <a:r>
              <a:rPr lang="en-IN" sz="1400" b="1" dirty="0">
                <a:solidFill>
                  <a:schemeClr val="tx2"/>
                </a:solidFill>
                <a:cs typeface="Arial"/>
              </a:rPr>
              <a:t> </a:t>
            </a:r>
            <a:endParaRPr lang="en-US" sz="1400" b="1" dirty="0">
              <a:solidFill>
                <a:schemeClr val="tx2"/>
              </a:solidFill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849341"/>
            <a:ext cx="73914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3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0969" y="125151"/>
            <a:ext cx="7376746" cy="5039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Tools and Techniques</a:t>
            </a:r>
            <a:endParaRPr lang="en-IN" sz="2600" b="1" u="sng" dirty="0">
              <a:solidFill>
                <a:schemeClr val="tx2"/>
              </a:solidFill>
              <a:latin typeface="+mj-lt"/>
              <a:cs typeface="Arial"/>
            </a:endParaRPr>
          </a:p>
          <a:p>
            <a:pPr lvl="4"/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Data Collection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>
                <a:cs typeface="Arial"/>
              </a:rPr>
              <a:t>Google scraper for URLs.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>
                <a:cs typeface="Arial"/>
              </a:rPr>
              <a:t>Web scraping for website Text extraction.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err="1" smtClean="0">
                <a:cs typeface="Arial"/>
              </a:rPr>
              <a:t>Tweepy</a:t>
            </a:r>
            <a:r>
              <a:rPr lang="en-US" sz="1400" dirty="0" smtClean="0">
                <a:cs typeface="Arial"/>
              </a:rPr>
              <a:t> for Tweets, </a:t>
            </a:r>
            <a:r>
              <a:rPr lang="en-US" sz="1400" dirty="0" err="1">
                <a:cs typeface="Arial"/>
              </a:rPr>
              <a:t>Graphlib</a:t>
            </a:r>
            <a:r>
              <a:rPr lang="en-US" sz="1400" dirty="0">
                <a:cs typeface="Arial"/>
              </a:rPr>
              <a:t> for Facebook.</a:t>
            </a:r>
            <a:endParaRPr lang="en-US" sz="14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cs typeface="Arial"/>
              </a:rPr>
              <a:t>Data Clean </a:t>
            </a:r>
            <a:r>
              <a:rPr lang="en-IN" sz="1600" dirty="0" smtClean="0">
                <a:cs typeface="Arial"/>
              </a:rPr>
              <a:t>up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>
                <a:cs typeface="Arial"/>
              </a:rPr>
              <a:t>Identification of invalid strings/fields.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>
                <a:cs typeface="Arial"/>
              </a:rPr>
              <a:t>Removal of unnecessary visible text.</a:t>
            </a:r>
            <a:endParaRPr lang="en-IN" sz="14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endParaRPr lang="en-IN" sz="16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Text Mining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smtClean="0">
                <a:cs typeface="Arial"/>
              </a:rPr>
              <a:t>Preprocessing steps. </a:t>
            </a:r>
            <a:endParaRPr lang="en-IN" sz="14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endParaRPr lang="en-IN" sz="16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Sentiment Scoring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err="1" smtClean="0">
                <a:cs typeface="Arial"/>
              </a:rPr>
              <a:t>Textblob</a:t>
            </a:r>
            <a:r>
              <a:rPr lang="en-US" sz="1400" dirty="0" smtClean="0">
                <a:cs typeface="Arial"/>
              </a:rPr>
              <a:t> for calculating Sentiment polarity.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Visualization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 err="1" smtClean="0">
                <a:cs typeface="Arial"/>
              </a:rPr>
              <a:t>Kibana</a:t>
            </a:r>
            <a:r>
              <a:rPr lang="en-US" sz="1400" dirty="0" smtClean="0">
                <a:cs typeface="Arial"/>
              </a:rPr>
              <a:t>, Elastic Search.</a:t>
            </a:r>
            <a:endParaRPr lang="en-IN" sz="1200" dirty="0">
              <a:cs typeface="Arial"/>
            </a:endParaRPr>
          </a:p>
          <a:p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**** All codes are developed in </a:t>
            </a:r>
            <a:r>
              <a:rPr lang="en-US" sz="1600" b="1" dirty="0" smtClean="0">
                <a:solidFill>
                  <a:schemeClr val="tx2"/>
                </a:solidFill>
              </a:rPr>
              <a:t>Python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4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0968" y="125150"/>
            <a:ext cx="7813431" cy="202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Conclusion</a:t>
            </a:r>
            <a:endParaRPr lang="en-IN" sz="2600" b="1" u="sng" dirty="0">
              <a:solidFill>
                <a:schemeClr val="tx2"/>
              </a:solidFill>
              <a:latin typeface="+mj-lt"/>
              <a:cs typeface="Arial"/>
            </a:endParaRPr>
          </a:p>
          <a:p>
            <a:pPr lvl="4"/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cs typeface="Arial"/>
              </a:rPr>
              <a:t>While we couldn’t cover all of the limitations, however Developed a Sentiment Analysis tool that can judge the type of sentiment present in Social media/Technical reviews/Blogs/Community Data. Sentiment levels like these can be achieved.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 smtClean="0">
              <a:cs typeface="Arial"/>
            </a:endParaRPr>
          </a:p>
          <a:p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6" y="1728264"/>
            <a:ext cx="7712913" cy="184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6300" y="246697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0968" y="3784060"/>
            <a:ext cx="76229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cs typeface="Arial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cs typeface="Arial"/>
              </a:rPr>
              <a:t>Social </a:t>
            </a:r>
            <a:r>
              <a:rPr lang="en-US" sz="1600" dirty="0">
                <a:cs typeface="Arial"/>
              </a:rPr>
              <a:t>Media Campaign to be improved,  for example reviews can be engaged in Twitter, Facebook, </a:t>
            </a:r>
            <a:r>
              <a:rPr lang="en-US" sz="1600" dirty="0" err="1">
                <a:cs typeface="Arial"/>
              </a:rPr>
              <a:t>Youtube</a:t>
            </a:r>
            <a:r>
              <a:rPr lang="en-US" sz="1600" dirty="0">
                <a:cs typeface="Arial"/>
              </a:rPr>
              <a:t> ..etc.</a:t>
            </a:r>
            <a:endParaRPr lang="en-IN" sz="1200" dirty="0"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6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969" y="105507"/>
            <a:ext cx="731407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</a:pPr>
            <a:r>
              <a:rPr lang="en-IN" sz="2400" b="1" u="sng" dirty="0" smtClean="0">
                <a:solidFill>
                  <a:schemeClr val="tx2"/>
                </a:solidFill>
                <a:latin typeface="+mj-lt"/>
                <a:cs typeface="Arial"/>
              </a:rPr>
              <a:t>Recommendation - Social Media Influences People</a:t>
            </a:r>
            <a:endParaRPr lang="en-US" sz="2400" b="1" u="sng" dirty="0">
              <a:solidFill>
                <a:schemeClr val="tx2"/>
              </a:solidFill>
              <a:latin typeface="+mj-lt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9" y="685799"/>
            <a:ext cx="8704858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4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69" y="125151"/>
            <a:ext cx="7376746" cy="571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Recommendations/</a:t>
            </a:r>
            <a:r>
              <a:rPr lang="en-IN" sz="2600" b="1" u="sng" dirty="0">
                <a:solidFill>
                  <a:schemeClr val="tx2"/>
                </a:solidFill>
                <a:cs typeface="Arial"/>
              </a:rPr>
              <a:t> </a:t>
            </a:r>
            <a:r>
              <a:rPr lang="en-IN" sz="2600" b="1" u="sng" dirty="0" smtClean="0">
                <a:solidFill>
                  <a:schemeClr val="tx2"/>
                </a:solidFill>
                <a:cs typeface="Arial"/>
              </a:rPr>
              <a:t>Future Enhancements</a:t>
            </a:r>
            <a:endParaRPr lang="en-IN" sz="2600" b="1" u="sng" dirty="0">
              <a:solidFill>
                <a:schemeClr val="tx2"/>
              </a:solidFill>
              <a:latin typeface="+mj-lt"/>
              <a:cs typeface="Arial"/>
            </a:endParaRPr>
          </a:p>
          <a:p>
            <a:pPr lvl="4"/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1600" dirty="0" smtClean="0">
                <a:cs typeface="Arial"/>
              </a:rPr>
              <a:t>As </a:t>
            </a:r>
            <a:r>
              <a:rPr lang="en-IN" sz="1600" dirty="0">
                <a:cs typeface="Arial"/>
              </a:rPr>
              <a:t>a business solution </a:t>
            </a:r>
            <a:r>
              <a:rPr lang="en-IN" sz="1600" dirty="0" smtClean="0">
                <a:cs typeface="Arial"/>
              </a:rPr>
              <a:t>following decisions are viable</a:t>
            </a:r>
            <a:endParaRPr lang="en-IN" sz="1600" dirty="0"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endParaRPr lang="en-IN" sz="14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Revenue </a:t>
            </a:r>
            <a:r>
              <a:rPr lang="en-IN" sz="1600" dirty="0">
                <a:cs typeface="Arial"/>
              </a:rPr>
              <a:t>Growth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100" dirty="0">
                <a:cs typeface="Arial"/>
              </a:rPr>
              <a:t>Customer Churn Analysis - Converting Neutral or Negative customers to Elite customers.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100" dirty="0">
                <a:cs typeface="Arial"/>
              </a:rPr>
              <a:t>Take data driven decisions using customer </a:t>
            </a:r>
            <a:r>
              <a:rPr lang="en-IN" sz="1100" dirty="0" err="1">
                <a:cs typeface="Arial"/>
              </a:rPr>
              <a:t>wishlist</a:t>
            </a:r>
            <a:r>
              <a:rPr lang="en-IN" sz="1100" dirty="0">
                <a:cs typeface="Arial"/>
              </a:rPr>
              <a:t> </a:t>
            </a:r>
            <a:r>
              <a:rPr lang="en-IN" sz="1100" dirty="0" smtClean="0">
                <a:cs typeface="Arial"/>
              </a:rPr>
              <a:t>features/products.</a:t>
            </a:r>
            <a:endParaRPr lang="en-IN" sz="11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endParaRPr lang="en-IN" sz="16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Create and review Interactive Dash </a:t>
            </a:r>
            <a:r>
              <a:rPr lang="en-IN" sz="1600" dirty="0">
                <a:cs typeface="Arial"/>
              </a:rPr>
              <a:t>Boards – Manager/ Sales/ Product Life cycle.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cs typeface="Arial"/>
              </a:rPr>
              <a:t>Spot industry trends: Track social media mentions to identify news and events in </a:t>
            </a:r>
            <a:r>
              <a:rPr lang="en-IN" sz="1600" dirty="0" smtClean="0">
                <a:cs typeface="Arial"/>
              </a:rPr>
              <a:t>industries </a:t>
            </a:r>
            <a:r>
              <a:rPr lang="en-IN" sz="1600" dirty="0">
                <a:cs typeface="Arial"/>
              </a:rPr>
              <a:t>of interest.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cs typeface="Arial"/>
              </a:rPr>
              <a:t>Gather competitive intelligence: Track social media mentions for top competitors by simply adding </a:t>
            </a:r>
            <a:r>
              <a:rPr lang="en-IN" sz="1600" dirty="0" smtClean="0">
                <a:cs typeface="Arial"/>
              </a:rPr>
              <a:t>competitors </a:t>
            </a:r>
            <a:r>
              <a:rPr lang="en-IN" sz="1600" dirty="0">
                <a:cs typeface="Arial"/>
              </a:rPr>
              <a:t>brands in the </a:t>
            </a:r>
            <a:r>
              <a:rPr lang="en-IN" sz="1600" dirty="0" smtClean="0">
                <a:cs typeface="Arial"/>
              </a:rPr>
              <a:t>keywords – “Skip Mode </a:t>
            </a:r>
            <a:r>
              <a:rPr lang="en-IN" sz="1600" dirty="0" err="1" smtClean="0">
                <a:cs typeface="Arial"/>
              </a:rPr>
              <a:t>vs</a:t>
            </a:r>
            <a:r>
              <a:rPr lang="en-IN" sz="1600" dirty="0" smtClean="0">
                <a:cs typeface="Arial"/>
              </a:rPr>
              <a:t> </a:t>
            </a:r>
            <a:r>
              <a:rPr lang="en-IN" sz="1600" dirty="0" err="1" smtClean="0">
                <a:cs typeface="Arial"/>
              </a:rPr>
              <a:t>AutoHop</a:t>
            </a:r>
            <a:r>
              <a:rPr lang="en-IN" sz="1600" dirty="0" smtClean="0">
                <a:cs typeface="Arial"/>
              </a:rPr>
              <a:t>”.</a:t>
            </a:r>
            <a:endParaRPr lang="en-IN" sz="16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endParaRPr lang="en-IN" sz="16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cs typeface="Arial"/>
              </a:rPr>
              <a:t>Identify </a:t>
            </a:r>
            <a:r>
              <a:rPr lang="en-IN" sz="1600" dirty="0" smtClean="0">
                <a:cs typeface="Arial"/>
              </a:rPr>
              <a:t>own brand's </a:t>
            </a:r>
            <a:r>
              <a:rPr lang="en-IN" sz="1600" dirty="0">
                <a:cs typeface="Arial"/>
              </a:rPr>
              <a:t>influencers and promoters: by tracking those on social media who are usually associated with a positive sentiment for your brand</a:t>
            </a:r>
            <a:r>
              <a:rPr lang="en-IN" sz="1600" dirty="0" smtClean="0">
                <a:cs typeface="Arial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cs typeface="Arial"/>
              </a:rPr>
              <a:t>Predict </a:t>
            </a:r>
            <a:r>
              <a:rPr lang="en-IN" sz="1600" dirty="0" smtClean="0">
                <a:cs typeface="Arial"/>
              </a:rPr>
              <a:t>Customer Sentiments – Pre/Post </a:t>
            </a:r>
            <a:r>
              <a:rPr lang="en-IN" sz="1600" dirty="0" err="1" smtClean="0">
                <a:cs typeface="Arial"/>
              </a:rPr>
              <a:t>Sw</a:t>
            </a:r>
            <a:r>
              <a:rPr lang="en-IN" sz="1600" dirty="0" smtClean="0">
                <a:cs typeface="Arial"/>
              </a:rPr>
              <a:t> </a:t>
            </a:r>
            <a:r>
              <a:rPr lang="en-IN" sz="1600" dirty="0">
                <a:cs typeface="Arial"/>
              </a:rPr>
              <a:t>updates/New features/Products.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1200" b="1" dirty="0">
              <a:cs typeface="Arial"/>
            </a:endParaRPr>
          </a:p>
          <a:p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646"/>
            <a:ext cx="9144000" cy="376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538" y="136188"/>
            <a:ext cx="7606812" cy="761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THANK YOU for Your Time and Attention</a:t>
            </a:r>
            <a:endParaRPr lang="en-IN" sz="2600" b="1" u="sng" dirty="0">
              <a:solidFill>
                <a:schemeClr val="tx2"/>
              </a:solidFill>
              <a:latin typeface="+mj-lt"/>
              <a:cs typeface="Arial"/>
            </a:endParaRP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69" y="125151"/>
            <a:ext cx="7308606" cy="582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Sentiment Analysis Using Analytical Approach</a:t>
            </a: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cs typeface="Arial"/>
              </a:rPr>
              <a:t>Business Problem Definition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200" b="1" dirty="0" smtClean="0">
                <a:cs typeface="Arial"/>
              </a:rPr>
              <a:t>Customer Sentiment Analysis.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cs typeface="Arial"/>
              </a:rPr>
              <a:t>Data Sources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200" b="1" dirty="0" smtClean="0">
                <a:cs typeface="Arial"/>
              </a:rPr>
              <a:t>Social Media – Twitter, Facebook.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200" b="1" dirty="0" smtClean="0">
                <a:cs typeface="Arial"/>
              </a:rPr>
              <a:t>Tech Reviews– CNN, Engadget, Amazon. 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Basic Process</a:t>
            </a:r>
            <a:r>
              <a:rPr lang="en-IN" sz="1400" dirty="0" smtClean="0">
                <a:cs typeface="Arial"/>
              </a:rPr>
              <a:t> </a:t>
            </a:r>
            <a:r>
              <a:rPr lang="en-IN" sz="1600" dirty="0">
                <a:cs typeface="Arial"/>
              </a:rPr>
              <a:t>and Algorithm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200" b="1" dirty="0">
                <a:cs typeface="Arial"/>
              </a:rPr>
              <a:t>Opinion </a:t>
            </a:r>
            <a:r>
              <a:rPr lang="en-IN" sz="1200" b="1" dirty="0" smtClean="0">
                <a:cs typeface="Arial"/>
              </a:rPr>
              <a:t>Mining/Sentiment Polarity.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200" b="1" dirty="0" smtClean="0">
                <a:cs typeface="Arial"/>
              </a:rPr>
              <a:t>Machine Learning/Reinforcement Learning.</a:t>
            </a:r>
            <a:endParaRPr lang="en-IN" sz="1200" b="1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Data Metrics/Visualization</a:t>
            </a:r>
            <a:endParaRPr lang="en-IN" sz="1600" dirty="0">
              <a:cs typeface="Arial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200" b="1" dirty="0" smtClean="0">
                <a:cs typeface="Arial"/>
              </a:rPr>
              <a:t>Tableau/</a:t>
            </a:r>
            <a:r>
              <a:rPr lang="en-IN" sz="1200" b="1" dirty="0" err="1" smtClean="0">
                <a:cs typeface="Arial"/>
              </a:rPr>
              <a:t>Kibana</a:t>
            </a:r>
            <a:r>
              <a:rPr lang="en-IN" sz="1200" b="1" dirty="0">
                <a:cs typeface="Arial"/>
              </a:rPr>
              <a:t>, Elastic search.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Challenges/Limitations, Alternate Approaches, Tools used</a:t>
            </a:r>
            <a:endParaRPr lang="en-IN" sz="1600" dirty="0">
              <a:cs typeface="Arial"/>
            </a:endParaRPr>
          </a:p>
          <a:p>
            <a:pPr marL="800100" lvl="1" indent="-342900">
              <a:buFont typeface="+mj-lt"/>
              <a:buAutoNum type="arabicPeriod"/>
            </a:pPr>
            <a:endParaRPr lang="en-IN" sz="14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 smtClean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>
                <a:cs typeface="Arial"/>
              </a:rPr>
              <a:t>Future Enhancements/Recommendations</a:t>
            </a:r>
            <a:endParaRPr lang="en-IN" sz="1600" b="1" dirty="0">
              <a:solidFill>
                <a:schemeClr val="tx2"/>
              </a:solidFill>
              <a:cs typeface="Arial"/>
            </a:endParaRP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69" y="125151"/>
            <a:ext cx="7376746" cy="539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Business Problem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1" dirty="0" smtClean="0">
                <a:ea typeface="Verdana" pitchFamily="34" charset="0"/>
                <a:cs typeface="Times New Roman" pitchFamily="18" charset="0"/>
              </a:rPr>
              <a:t>“</a:t>
            </a:r>
            <a:r>
              <a:rPr lang="en-IN" sz="1600" dirty="0">
                <a:cs typeface="Arial"/>
              </a:rPr>
              <a:t>How to </a:t>
            </a:r>
            <a:r>
              <a:rPr lang="en-IN" sz="1600" dirty="0" smtClean="0">
                <a:cs typeface="Arial"/>
              </a:rPr>
              <a:t>Analyse/Evaluate </a:t>
            </a:r>
            <a:r>
              <a:rPr lang="en-IN" sz="1600" dirty="0">
                <a:cs typeface="Arial"/>
              </a:rPr>
              <a:t>Customer Sentiments about TiVo products/features.”</a:t>
            </a:r>
          </a:p>
          <a:p>
            <a:endParaRPr lang="en-IN" sz="1400" i="1" dirty="0">
              <a:cs typeface="Arial"/>
            </a:endParaRPr>
          </a:p>
          <a:p>
            <a:r>
              <a:rPr lang="en-IN" sz="1400" i="1" u="sng" dirty="0" smtClean="0">
                <a:cs typeface="Arial"/>
              </a:rPr>
              <a:t>Top </a:t>
            </a:r>
            <a:r>
              <a:rPr lang="en-IN" sz="1400" i="1" u="sng" dirty="0">
                <a:cs typeface="Arial"/>
              </a:rPr>
              <a:t>features </a:t>
            </a:r>
            <a:r>
              <a:rPr lang="en-IN" sz="1400" i="1" u="sng" dirty="0" smtClean="0">
                <a:cs typeface="Arial"/>
              </a:rPr>
              <a:t>picked:</a:t>
            </a:r>
            <a:endParaRPr lang="en-IN" sz="1400" i="1" u="sng" dirty="0">
              <a:cs typeface="Arial"/>
            </a:endParaRPr>
          </a:p>
          <a:p>
            <a:endParaRPr lang="en-IN" sz="14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cs typeface="Arial"/>
              </a:rPr>
              <a:t>TiVo BOLT VOX.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cs typeface="Arial"/>
              </a:rPr>
              <a:t>Hydra UI.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cs typeface="Arial"/>
              </a:rPr>
              <a:t>Personalized Content Predictions.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cs typeface="Arial"/>
              </a:rPr>
              <a:t>Apps (Netflix/</a:t>
            </a:r>
            <a:r>
              <a:rPr lang="en-IN" sz="1600" dirty="0" err="1">
                <a:cs typeface="Arial"/>
              </a:rPr>
              <a:t>Youtube</a:t>
            </a:r>
            <a:r>
              <a:rPr lang="en-IN" sz="1600" dirty="0">
                <a:cs typeface="Arial"/>
              </a:rPr>
              <a:t>) watching experience.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cs typeface="Arial"/>
              </a:rPr>
              <a:t>Commercials Skip Mode.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cs typeface="Arial"/>
              </a:rPr>
              <a:t>TiVO</a:t>
            </a:r>
            <a:r>
              <a:rPr lang="en-IN" sz="1600" dirty="0">
                <a:cs typeface="Arial"/>
              </a:rPr>
              <a:t> BOLT.</a:t>
            </a:r>
          </a:p>
          <a:p>
            <a:pPr marL="342900" indent="-342900">
              <a:buFont typeface="+mj-lt"/>
              <a:buAutoNum type="arabicPeriod"/>
            </a:pPr>
            <a:endParaRPr lang="en-IN" sz="1300" b="1" dirty="0">
              <a:solidFill>
                <a:schemeClr val="tx2"/>
              </a:solidFill>
              <a:cs typeface="Arial"/>
            </a:endParaRP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9" y="610758"/>
            <a:ext cx="3771899" cy="187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8" y="610758"/>
            <a:ext cx="3771898" cy="202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7538" y="1"/>
            <a:ext cx="7606812" cy="761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Data Sources</a:t>
            </a:r>
            <a:endParaRPr lang="en-IN" sz="2600" b="1" u="sng" dirty="0">
              <a:solidFill>
                <a:schemeClr val="tx2"/>
              </a:solidFill>
              <a:latin typeface="+mj-lt"/>
              <a:cs typeface="Arial"/>
            </a:endParaRP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" y="2897798"/>
            <a:ext cx="77533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539" y="2528466"/>
            <a:ext cx="377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2"/>
                </a:solidFill>
              </a:rPr>
              <a:t>Tech Reviews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69" y="105507"/>
            <a:ext cx="731407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</a:pPr>
            <a:r>
              <a:rPr lang="en-IN" sz="2400" b="1" u="sng" dirty="0" smtClean="0">
                <a:solidFill>
                  <a:schemeClr val="tx2"/>
                </a:solidFill>
                <a:latin typeface="+mj-lt"/>
                <a:cs typeface="Arial"/>
              </a:rPr>
              <a:t>Social Media Adoption</a:t>
            </a:r>
            <a:endParaRPr lang="en-US" sz="2400" b="1" u="sng" dirty="0">
              <a:solidFill>
                <a:schemeClr val="tx2"/>
              </a:solidFill>
              <a:latin typeface="+mj-lt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661988"/>
            <a:ext cx="8855310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0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69" y="105507"/>
            <a:ext cx="731407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</a:pPr>
            <a:r>
              <a:rPr lang="en-IN" sz="2400" b="1" u="sng" dirty="0" smtClean="0">
                <a:solidFill>
                  <a:schemeClr val="tx2"/>
                </a:solidFill>
                <a:latin typeface="+mj-lt"/>
                <a:cs typeface="Arial"/>
              </a:rPr>
              <a:t>Social Media Adoption</a:t>
            </a:r>
            <a:endParaRPr lang="en-US" sz="2400" b="1" u="sng" dirty="0">
              <a:solidFill>
                <a:schemeClr val="tx2"/>
              </a:solidFill>
              <a:latin typeface="+mj-lt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2" y="709614"/>
            <a:ext cx="8972788" cy="402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4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69" y="105507"/>
            <a:ext cx="731407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</a:pPr>
            <a:r>
              <a:rPr lang="en-IN" sz="2400" b="1" u="sng" dirty="0" smtClean="0">
                <a:solidFill>
                  <a:schemeClr val="tx2"/>
                </a:solidFill>
                <a:latin typeface="+mj-lt"/>
                <a:cs typeface="Arial"/>
              </a:rPr>
              <a:t>Data Collection Metrics</a:t>
            </a:r>
            <a:endParaRPr lang="en-US" sz="2400" b="1" u="sng" dirty="0">
              <a:solidFill>
                <a:schemeClr val="tx2"/>
              </a:solidFill>
              <a:latin typeface="+mj-lt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09279"/>
              </p:ext>
            </p:extLst>
          </p:nvPr>
        </p:nvGraphicFramePr>
        <p:xfrm>
          <a:off x="527665" y="1180006"/>
          <a:ext cx="7789484" cy="364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09"/>
                <a:gridCol w="1649537"/>
                <a:gridCol w="1456316"/>
                <a:gridCol w="1285513"/>
                <a:gridCol w="1603147"/>
                <a:gridCol w="1322962"/>
              </a:tblGrid>
              <a:tr h="603946">
                <a:tc>
                  <a:txBody>
                    <a:bodyPr/>
                    <a:lstStyle/>
                    <a:p>
                      <a:r>
                        <a:rPr lang="en-IN" sz="900" dirty="0" err="1" smtClean="0"/>
                        <a:t>S.No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Feature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Twitter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Amazon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Blogs /Tech Reviews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TOTAL</a:t>
                      </a:r>
                      <a:endParaRPr lang="en-IN" sz="1100" dirty="0"/>
                    </a:p>
                  </a:txBody>
                  <a:tcPr/>
                </a:tc>
              </a:tr>
              <a:tr h="46040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sz="1100" dirty="0" smtClean="0"/>
                        <a:t>1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BOLT VOX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32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126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400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526</a:t>
                      </a:r>
                      <a:endParaRPr lang="en-IN" sz="1100" dirty="0"/>
                    </a:p>
                  </a:txBody>
                  <a:tcPr/>
                </a:tc>
              </a:tr>
              <a:tr h="460405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2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HYDRA UI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3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222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165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390</a:t>
                      </a:r>
                      <a:endParaRPr lang="en-IN" sz="1100" dirty="0"/>
                    </a:p>
                  </a:txBody>
                  <a:tcPr/>
                </a:tc>
              </a:tr>
              <a:tr h="413731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3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PREDICTIONS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67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320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305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692</a:t>
                      </a:r>
                      <a:endParaRPr lang="en-IN" sz="1100" dirty="0"/>
                    </a:p>
                  </a:txBody>
                  <a:tcPr/>
                </a:tc>
              </a:tr>
              <a:tr h="450946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4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COMMERCIAL-SKIP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132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356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322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810</a:t>
                      </a:r>
                      <a:endParaRPr lang="en-IN" sz="1100" dirty="0"/>
                    </a:p>
                  </a:txBody>
                  <a:tcPr/>
                </a:tc>
              </a:tr>
              <a:tr h="413731">
                <a:tc>
                  <a:txBody>
                    <a:bodyPr/>
                    <a:lstStyle/>
                    <a:p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NETFLIX/YOUTUBE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88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406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562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1056</a:t>
                      </a:r>
                      <a:endParaRPr lang="en-IN" sz="1100" dirty="0"/>
                    </a:p>
                  </a:txBody>
                  <a:tcPr/>
                </a:tc>
              </a:tr>
              <a:tr h="413731">
                <a:tc>
                  <a:txBody>
                    <a:bodyPr/>
                    <a:lstStyle/>
                    <a:p>
                      <a:r>
                        <a:rPr lang="en-I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BOLT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168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594</a:t>
                      </a:r>
                      <a:endParaRPr lang="en-IN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296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1058</a:t>
                      </a:r>
                      <a:endParaRPr lang="en-IN" sz="1100" dirty="0"/>
                    </a:p>
                  </a:txBody>
                  <a:tcPr/>
                </a:tc>
              </a:tr>
              <a:tr h="413731">
                <a:tc>
                  <a:txBody>
                    <a:bodyPr/>
                    <a:lstStyle/>
                    <a:p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TOTAL</a:t>
                      </a:r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458</a:t>
                      </a:r>
                      <a:endParaRPr lang="en-IN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2024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2050</a:t>
                      </a:r>
                      <a:endParaRPr lang="en-IN" sz="1100" b="1" dirty="0"/>
                    </a:p>
                  </a:txBody>
                  <a:tcPr>
                    <a:solidFill>
                      <a:srgbClr val="6AC6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5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35" y="907829"/>
            <a:ext cx="2962665" cy="2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582201"/>
            <a:ext cx="5491768" cy="378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7538" y="1"/>
            <a:ext cx="7606812" cy="761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Process and Sentiment Polarity</a:t>
            </a:r>
            <a:endParaRPr lang="en-IN" sz="2600" b="1" u="sng" dirty="0">
              <a:solidFill>
                <a:schemeClr val="tx2"/>
              </a:solidFill>
              <a:latin typeface="+mj-lt"/>
              <a:cs typeface="Arial"/>
            </a:endParaRP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69" y="149469"/>
            <a:ext cx="7314078" cy="69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</a:pPr>
            <a:r>
              <a:rPr lang="en-IN" sz="2600" b="1" u="sng" dirty="0" smtClean="0">
                <a:solidFill>
                  <a:schemeClr val="tx2"/>
                </a:solidFill>
                <a:latin typeface="+mj-lt"/>
                <a:cs typeface="Arial"/>
              </a:rPr>
              <a:t>Measurement Framework</a:t>
            </a:r>
            <a:endParaRPr lang="en-US" sz="2600" b="1" u="sng" dirty="0">
              <a:solidFill>
                <a:schemeClr val="tx2"/>
              </a:solidFill>
              <a:latin typeface="+mj-lt"/>
              <a:cs typeface="Arial"/>
            </a:endParaRPr>
          </a:p>
          <a:p>
            <a:r>
              <a:rPr lang="en-IN" sz="1400" b="1" dirty="0">
                <a:solidFill>
                  <a:schemeClr val="tx2"/>
                </a:solidFill>
                <a:cs typeface="Arial"/>
              </a:rPr>
              <a:t> </a:t>
            </a:r>
            <a:endParaRPr lang="en-US" sz="1400" b="1" dirty="0">
              <a:solidFill>
                <a:schemeClr val="tx2"/>
              </a:solidFill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8844793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0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03138c44393312a0733625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6285</TotalTime>
  <Words>539</Words>
  <Application>Microsoft Office PowerPoint</Application>
  <PresentationFormat>On-screen Show (16:9)</PresentationFormat>
  <Paragraphs>186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CUSTOMER SENTIMENT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Madhummal (Product Engineering Service)</dc:creator>
  <cp:lastModifiedBy>pavankthatha</cp:lastModifiedBy>
  <cp:revision>840</cp:revision>
  <dcterms:created xsi:type="dcterms:W3CDTF">2017-06-10T06:16:07Z</dcterms:created>
  <dcterms:modified xsi:type="dcterms:W3CDTF">2017-12-03T11:12:29Z</dcterms:modified>
</cp:coreProperties>
</file>