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11309350" cx="20104100"/>
  <p:notesSz cx="20104100" cy="1130935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F57CF1-857C-4A48-9BB3-C76C28134F00}">
  <a:tblStyle styleId="{4EF57CF1-857C-4A48-9BB3-C76C28134F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7" y="0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7" y="10742612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2009775" y="5441950"/>
            <a:ext cx="16084499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2009775" y="5441950"/>
            <a:ext cx="16084499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659562" y="1414462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2009775" y="5441950"/>
            <a:ext cx="16084499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659562" y="1414462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300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81025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746375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0" y="60325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5405437" y="1841500"/>
            <a:ext cx="14271599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IoT enabled Monitoring of EV Charging Station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6350" y="15875"/>
            <a:ext cx="9377362" cy="6477000"/>
          </a:xfrm>
          <a:custGeom>
            <a:rect b="b" l="l" r="r" t="t"/>
            <a:pathLst>
              <a:path extrusionOk="0" h="5134610" w="7436484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471487" y="415925"/>
            <a:ext cx="1846262" cy="184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5603875" y="1336675"/>
            <a:ext cx="146050" cy="1476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2508250" y="720725"/>
            <a:ext cx="38100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1904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16117888" y="407987"/>
            <a:ext cx="3405187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 cap="none" strike="noStrik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6775450" y="4251325"/>
            <a:ext cx="106110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16EC73P : BE Minor Project Phase 1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6318250" y="5402262"/>
            <a:ext cx="11430000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Manjunath G				1RV17EC071	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Rakshith J.C	               1RV17EC120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Srivaths J.M                  1RV17EC164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132512" y="7772400"/>
            <a:ext cx="110061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Name:Dr.Govinda Raju 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Designation: Assistant Professor	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6835775" y="10517187"/>
            <a:ext cx="64325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79675" y="3687651"/>
            <a:ext cx="15497100" cy="5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of efficient, safe and economical methods for  monitoring mass EV charging through public charging stations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/>
        </p:nvSpPr>
        <p:spPr>
          <a:xfrm>
            <a:off x="0" y="60325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1712888" y="3576661"/>
            <a:ext cx="15497100" cy="6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locate the nearest available charging station by taking into consideration the energy remaining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calculate the energy consumed from the charging grid and generating invoice according to the user’s billing details with a centralized cloud computing server.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alert the user at the event of unexpected outcome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access to variety of options via dedicated  application/software interface to minimize human interference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1008050" y="3715000"/>
            <a:ext cx="11609400" cy="58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node consisting of sensors and control unit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to establish internet connection to the IOT node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a firewall encryption to ensure network security and data privacy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a remote data center and cloud database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accessible User-Interactive Application Development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93650" y="3362390"/>
            <a:ext cx="7182926" cy="520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8825" y="1231087"/>
            <a:ext cx="14546170" cy="892494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/>
          <p:nvPr/>
        </p:nvSpPr>
        <p:spPr>
          <a:xfrm>
            <a:off x="9199450" y="10194900"/>
            <a:ext cx="1705200" cy="327000"/>
          </a:xfrm>
          <a:prstGeom prst="rect">
            <a:avLst/>
          </a:prstGeom>
          <a:solidFill>
            <a:schemeClr val="lt1">
              <a:alpha val="9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 1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2479675" y="3687721"/>
            <a:ext cx="15497100" cy="6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ESP32 Development board with Wifi and Bluetooth connectivity.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Firebase - Cloud server database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Visual Studio - Software Development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84200" marR="0" rtl="0" algn="just">
              <a:lnSpc>
                <a:spcPct val="101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Studio - Application Development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Software / Hardware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54" name="Google Shape;254;p18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-8750" y="0"/>
            <a:ext cx="20104199" cy="1130940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702" y="1011225"/>
            <a:ext cx="14692410" cy="102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 of the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4013875" y="6668200"/>
            <a:ext cx="1371600" cy="709500"/>
          </a:xfrm>
          <a:prstGeom prst="rect">
            <a:avLst/>
          </a:prstGeom>
          <a:solidFill>
            <a:schemeClr val="lt1">
              <a:alpha val="9803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Sept,2020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7197725" y="6668200"/>
            <a:ext cx="15081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20-10-2020</a:t>
            </a:r>
            <a:endParaRPr b="1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9578225" y="6668200"/>
            <a:ext cx="15081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30-10-2020</a:t>
            </a:r>
            <a:endParaRPr b="1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11941938" y="6668200"/>
            <a:ext cx="15081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20-11-2020</a:t>
            </a:r>
            <a:endParaRPr b="1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15022738" y="6668200"/>
            <a:ext cx="15081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10-12-2020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2605087" y="161290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20"/>
          <p:cNvGraphicFramePr/>
          <p:nvPr/>
        </p:nvGraphicFramePr>
        <p:xfrm>
          <a:off x="2082800" y="2773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{4EF57CF1-857C-4A48-9BB3-C76C28134F00}</a:tableStyleId>
              </a:tblPr>
              <a:tblGrid>
                <a:gridCol w="935025"/>
                <a:gridCol w="13615975"/>
                <a:gridCol w="1387475"/>
              </a:tblGrid>
              <a:tr h="130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Author, Title of paper, Journal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Karpenko. A., Kinnunen.T, Framling. K, &amp; Dave:-</a:t>
                      </a: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IoT Ecosystem for Smart EV Charging.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10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Ambilpure S., Chhapra  U., Chavan  A., &amp; Kapse  D..:- </a:t>
                      </a: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Charging Buddy - A Secured Charging Station Using Internet of Things</a:t>
                      </a: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ESP32 Datasheet, </a:t>
                      </a: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Espressif Systems</a:t>
                      </a: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Fachechi  A., Mainetti  L., Palano  L., Patrono  L., Stefanizzi M. L., Vergallo, R.Gadh:-</a:t>
                      </a: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new vehicle-to-grid system for battery charging exploiting IoT protocols.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10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D. Sbordone  I. Bertin ,B. Di Pietra  ,M.C. Flavo, A. Genovese, L. Martirano :- </a:t>
                      </a:r>
                      <a:r>
                        <a:rPr b="1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 fast charging stations and energy storage technologies: A real implementation in the smart micro grid paradigm. 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10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Dinh-Duc A.V.</a:t>
                      </a: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 efficient scheduling for low power in real-time embedded systems.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2303462" y="4654550"/>
            <a:ext cx="15497176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/>
        </p:nvSpPr>
        <p:spPr>
          <a:xfrm>
            <a:off x="0" y="-15875"/>
            <a:ext cx="20104199" cy="1130940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2608262" y="2954337"/>
            <a:ext cx="14887500" cy="57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6858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98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2762250" y="1962150"/>
            <a:ext cx="16336962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/>
        </p:nvSpPr>
        <p:spPr>
          <a:xfrm>
            <a:off x="0" y="0"/>
            <a:ext cx="20104199" cy="1130940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2479675" y="3687639"/>
            <a:ext cx="15497100" cy="6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571500" lvl="0" marL="584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increasing popularity and demand for Electric Vehicles,we arrive at a commonly raised issue which is the charging of vehicles.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is a system of interconnected devices connected to the internet,so they can interact,collaborate exchange data with each other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introduction of IOT has revolutionized the global industries in each and every aspect making electronics and network engineers a crucial element required to maintain the proper functioning of this diverse ecosystem of machines.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makes it a must for proper collaboration among engineers of various disciplines and reduces human interaction with machine.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/>
        </p:nvSpPr>
        <p:spPr>
          <a:xfrm>
            <a:off x="-50" y="-25"/>
            <a:ext cx="20104199" cy="1130940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2479675" y="3687675"/>
            <a:ext cx="15497100" cy="6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with cloud integration provides a user-friendly platform to monitor process of charging.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real-time data collected by this process allows us to calculate various parameters with the combined effort of cloud computing and estimation algorithms 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above points into considerations and put together can be defined as a smart system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2762250" y="1962150"/>
            <a:ext cx="10242550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93" name="Google Shape;93;p8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2523363" y="3722725"/>
            <a:ext cx="15497100" cy="47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drawbacks associated with extensive charging time of electric vehicles on which sustainable solution is the need of the hour.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Lithium ion batteries are highly inflammable which poses a fatal security risk while operating and hence requires constant monitoring while charging.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user-friendly and foolproof interface to monitor the charging at fingertips.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2762250" y="1962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/>
        </p:nvSpPr>
        <p:spPr>
          <a:xfrm>
            <a:off x="0" y="0"/>
            <a:ext cx="20104199" cy="1130940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2762250" y="1614475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10"/>
          <p:cNvGraphicFramePr/>
          <p:nvPr/>
        </p:nvGraphicFramePr>
        <p:xfrm>
          <a:off x="2004213" y="288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{4EF57CF1-857C-4A48-9BB3-C76C28134F00}</a:tableStyleId>
              </a:tblPr>
              <a:tblGrid>
                <a:gridCol w="1263650"/>
                <a:gridCol w="8549300"/>
                <a:gridCol w="6722450"/>
              </a:tblGrid>
              <a:tr h="81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47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IoT Ecosystem for Smart EV Charging. </a:t>
                      </a:r>
                      <a:r>
                        <a:rPr b="1" i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 Internet of Things Summit (GIoTS) </a:t>
                      </a:r>
                      <a:r>
                        <a:rPr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b="1" i="0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building blocks of IoT Specifi communication protocols(MQTT)i.e O-MI/O-DF using API resource access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Intercommunication between edge/node and handling the services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28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Committee Report on Standardization of Public EV Chargers. Government of India, </a:t>
                      </a:r>
                      <a:r>
                        <a:rPr b="1" i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Ministry of Heavy Industries and Public Enterprises</a:t>
                      </a: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 AC metered outlets and public DC fast chargers specifications.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Billing and Tariffs requirements.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Interface and display requirement.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Safety standards and functional requirements.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140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 fast charging stations and energy storage technologies: A real implementation in the smart micro grid paradigm. </a:t>
                      </a: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2014</a:t>
                      </a:r>
                      <a:endParaRPr b="1" i="0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 charger levels (lvl 1 &amp; 2).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Smart micro-grid implementation using LabView.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10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/>
        </p:nvSpPr>
        <p:spPr>
          <a:xfrm>
            <a:off x="0" y="0"/>
            <a:ext cx="20104101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2762250" y="16573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11"/>
          <p:cNvGraphicFramePr/>
          <p:nvPr/>
        </p:nvGraphicFramePr>
        <p:xfrm>
          <a:off x="2051050" y="26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{4EF57CF1-857C-4A48-9BB3-C76C28134F00}</a:tableStyleId>
              </a:tblPr>
              <a:tblGrid>
                <a:gridCol w="1263650"/>
                <a:gridCol w="8477550"/>
                <a:gridCol w="6794200"/>
              </a:tblGrid>
              <a:tr h="142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84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Charging Buddy - A Secured Charging Station Using Internet of Things. </a:t>
                      </a:r>
                      <a:r>
                        <a:rPr b="1" i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International Conference on Innovative Mechanisms for Industry Applications (ICIMIA).</a:t>
                      </a:r>
                      <a:r>
                        <a:rPr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b="1" i="1" sz="14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Creation Of A Django Server for storage of registered customers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•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Checking the availability of slots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•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Guiding to the nearest available station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new vehicle-to-grid system for battery charging exploiting IoT protocols</a:t>
                      </a:r>
                      <a:r>
                        <a:rPr b="1" i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.IEEE International Conference on Industrial Technology (ICIT)</a:t>
                      </a: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 of a Pusblish/Subscribe paradigm for request access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Maintaining a low power microcontroller and using various power saving methods such as sleep during inactivity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/>
        </p:nvSpPr>
        <p:spPr>
          <a:xfrm>
            <a:off x="0" y="0"/>
            <a:ext cx="20104199" cy="1130940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008062" y="1192212"/>
            <a:ext cx="18527712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1004887" y="301625"/>
            <a:ext cx="708025" cy="709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2982912" y="712787"/>
            <a:ext cx="57150" cy="5715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2762250" y="1581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15843250" y="407987"/>
            <a:ext cx="3679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1004887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6835775" y="10517187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14474825" y="10517187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12"/>
          <p:cNvGraphicFramePr/>
          <p:nvPr/>
        </p:nvGraphicFramePr>
        <p:xfrm>
          <a:off x="2051050" y="29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{4EF57CF1-857C-4A48-9BB3-C76C28134F00}</a:tableStyleId>
              </a:tblPr>
              <a:tblGrid>
                <a:gridCol w="1263650"/>
                <a:gridCol w="8471125"/>
                <a:gridCol w="6800625"/>
              </a:tblGrid>
              <a:tr h="128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9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Battery Management Systems in Electric and Hybrid Vehicles.</a:t>
                      </a:r>
                      <a:r>
                        <a:rPr b="1" lang="en-US" sz="2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Energies — Open Access Journal</a:t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</a:t>
                      </a:r>
                      <a:endParaRPr b="1" sz="25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Battery management system.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of charge of battery.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of health and  state of life of battery.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7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efficient scheduling for low power in real-time embedded systems</a:t>
                      </a: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b="1" i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International Conference on Advanced Technologies for Communications</a:t>
                      </a:r>
                      <a:r>
                        <a:rPr i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2012</a:t>
                      </a:r>
                      <a:endParaRPr b="1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edge(node) must consume as little power as possible.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can be achieved by keeping the node inactive as long as possible and also the implementation of efficient scheduling algorithms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0" y="0"/>
            <a:ext cx="20104199" cy="11309400"/>
          </a:xfrm>
          <a:prstGeom prst="rect">
            <a:avLst/>
          </a:prstGeom>
          <a:solidFill>
            <a:schemeClr val="lt1">
              <a:alpha val="98039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1008062" y="1192212"/>
            <a:ext cx="18527395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1004887" y="301625"/>
            <a:ext cx="7080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2982912" y="712787"/>
            <a:ext cx="57220" cy="57080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2998787" y="725487"/>
            <a:ext cx="25400" cy="31750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1822450" y="438150"/>
            <a:ext cx="1371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2762250" y="1581150"/>
            <a:ext cx="10242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>
            <p:ph type="title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b="0" i="1" lang="en-US" sz="3000" u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1004887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6835775" y="10517187"/>
            <a:ext cx="6432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14474825" y="10517187"/>
            <a:ext cx="462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13"/>
          <p:cNvGraphicFramePr/>
          <p:nvPr/>
        </p:nvGraphicFramePr>
        <p:xfrm>
          <a:off x="2051050" y="29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{4EF57CF1-857C-4A48-9BB3-C76C28134F00}</a:tableStyleId>
              </a:tblPr>
              <a:tblGrid>
                <a:gridCol w="1263650"/>
                <a:gridCol w="9517925"/>
                <a:gridCol w="5753825"/>
              </a:tblGrid>
              <a:tr h="120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Title Journal Name, Year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alibri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findings / observations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87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</a:t>
                      </a:r>
                      <a:r>
                        <a:rPr lang="en-US" sz="2800" u="none" cap="none" strike="noStrike"/>
                        <a:t> 8</a:t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of Electric Vehicle Charging Stations to University Campuses:</a:t>
                      </a: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Case Study for the University of Georgia</a:t>
                      </a: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2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b="1" sz="25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 vehicle usage analysis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 vehicle charging station charging behaviour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6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Char char="●"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 charging infrastructure to college campus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