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72" r:id="rId4"/>
    <p:sldId id="258" r:id="rId5"/>
    <p:sldId id="259" r:id="rId6"/>
    <p:sldId id="260" r:id="rId7"/>
    <p:sldId id="261" r:id="rId8"/>
    <p:sldId id="273" r:id="rId9"/>
    <p:sldId id="262" r:id="rId10"/>
    <p:sldId id="263" r:id="rId11"/>
    <p:sldId id="264" r:id="rId12"/>
    <p:sldId id="265" r:id="rId13"/>
    <p:sldId id="266" r:id="rId14"/>
    <p:sldId id="270" r:id="rId15"/>
    <p:sldId id="267" r:id="rId16"/>
    <p:sldId id="268" r:id="rId17"/>
    <p:sldId id="271"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fr-FR"/>
              <a:t>International Conference on Inventive Computation Technologies (3rd ICICT 2018)</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842A83-0857-4E95-997D-8F13B3608145}" type="datetimeFigureOut">
              <a:rPr lang="en-US" smtClean="0"/>
              <a:pPr/>
              <a:t>12/3/2020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327210-B2AE-4718-9617-C29FC09CCDB4}" type="slidenum">
              <a:rPr lang="en-US" smtClean="0"/>
              <a:pPr/>
              <a:t>‹#›</a:t>
            </a:fld>
            <a:endParaRPr lang="en-US"/>
          </a:p>
        </p:txBody>
      </p:sp>
    </p:spTree>
    <p:extLst>
      <p:ext uri="{BB962C8B-B14F-4D97-AF65-F5344CB8AC3E}">
        <p14:creationId xmlns:p14="http://schemas.microsoft.com/office/powerpoint/2010/main" val="36888195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fr-FR"/>
              <a:t>International Conference on Inventive Computation Technologies (3rd ICICT 2018)</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CB8501-75F0-45A0-9AF5-FAD37A4C51E2}" type="datetimeFigureOut">
              <a:rPr lang="en-US" smtClean="0"/>
              <a:pPr/>
              <a:t>12/3/2020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D3B8D3-90BB-47F7-A3DB-AA1D314BF143}" type="slidenum">
              <a:rPr lang="en-US" smtClean="0"/>
              <a:pPr/>
              <a:t>‹#›</a:t>
            </a:fld>
            <a:endParaRPr lang="en-US"/>
          </a:p>
        </p:txBody>
      </p:sp>
    </p:spTree>
    <p:extLst>
      <p:ext uri="{BB962C8B-B14F-4D97-AF65-F5344CB8AC3E}">
        <p14:creationId xmlns:p14="http://schemas.microsoft.com/office/powerpoint/2010/main" val="393833056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29771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15AEE0B-19C1-4519-9195-872E033309BD}" type="datetime1">
              <a:rPr lang="en-US" smtClean="0"/>
              <a:pPr/>
              <a:t>12/3/2020</a:t>
            </a:fld>
            <a:endParaRPr lang="en-US"/>
          </a:p>
        </p:txBody>
      </p:sp>
      <p:sp>
        <p:nvSpPr>
          <p:cNvPr id="5" name="Footer Placeholder 4"/>
          <p:cNvSpPr>
            <a:spLocks noGrp="1"/>
          </p:cNvSpPr>
          <p:nvPr>
            <p:ph type="ftr" sz="quarter" idx="11"/>
          </p:nvPr>
        </p:nvSpPr>
        <p:spPr/>
        <p:txBody>
          <a:bodyPr/>
          <a:lstStyle/>
          <a:p>
            <a:r>
              <a:rPr lang="fr-FR"/>
              <a:t>International Conference on Inventive Computation Technologies (3rd ICICT 2018)</a:t>
            </a:r>
            <a:endParaRPr lang="en-US"/>
          </a:p>
        </p:txBody>
      </p:sp>
      <p:sp>
        <p:nvSpPr>
          <p:cNvPr id="6" name="Slide Number Placeholder 5"/>
          <p:cNvSpPr>
            <a:spLocks noGrp="1"/>
          </p:cNvSpPr>
          <p:nvPr>
            <p:ph type="sldNum" sz="quarter" idx="12"/>
          </p:nvPr>
        </p:nvSpPr>
        <p:spPr/>
        <p:txBody>
          <a:bodyPr/>
          <a:lstStyle/>
          <a:p>
            <a:fld id="{3D85FE70-CBE0-46E3-A393-F1ACDA3329FA}" type="slidenum">
              <a:rPr lang="en-US" smtClean="0"/>
              <a:pPr/>
              <a:t>‹#›</a:t>
            </a:fld>
            <a:endParaRPr lang="en-US"/>
          </a:p>
        </p:txBody>
      </p:sp>
    </p:spTree>
    <p:extLst>
      <p:ext uri="{BB962C8B-B14F-4D97-AF65-F5344CB8AC3E}">
        <p14:creationId xmlns:p14="http://schemas.microsoft.com/office/powerpoint/2010/main" val="3700093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FC63FA-0945-43A3-8C65-42B591DF77DE}" type="datetime1">
              <a:rPr lang="en-US" smtClean="0"/>
              <a:pPr/>
              <a:t>12/3/2020</a:t>
            </a:fld>
            <a:endParaRPr lang="en-US"/>
          </a:p>
        </p:txBody>
      </p:sp>
      <p:sp>
        <p:nvSpPr>
          <p:cNvPr id="5" name="Footer Placeholder 4"/>
          <p:cNvSpPr>
            <a:spLocks noGrp="1"/>
          </p:cNvSpPr>
          <p:nvPr>
            <p:ph type="ftr" sz="quarter" idx="11"/>
          </p:nvPr>
        </p:nvSpPr>
        <p:spPr/>
        <p:txBody>
          <a:bodyPr/>
          <a:lstStyle/>
          <a:p>
            <a:r>
              <a:rPr lang="fr-FR"/>
              <a:t>International Conference on Inventive Computation Technologies (3rd ICICT 2018)</a:t>
            </a:r>
            <a:endParaRPr lang="en-US"/>
          </a:p>
        </p:txBody>
      </p:sp>
      <p:sp>
        <p:nvSpPr>
          <p:cNvPr id="6" name="Slide Number Placeholder 5"/>
          <p:cNvSpPr>
            <a:spLocks noGrp="1"/>
          </p:cNvSpPr>
          <p:nvPr>
            <p:ph type="sldNum" sz="quarter" idx="12"/>
          </p:nvPr>
        </p:nvSpPr>
        <p:spPr/>
        <p:txBody>
          <a:bodyPr/>
          <a:lstStyle/>
          <a:p>
            <a:fld id="{3D85FE70-CBE0-46E3-A393-F1ACDA3329FA}" type="slidenum">
              <a:rPr lang="en-US" smtClean="0"/>
              <a:pPr/>
              <a:t>‹#›</a:t>
            </a:fld>
            <a:endParaRPr lang="en-US"/>
          </a:p>
        </p:txBody>
      </p:sp>
    </p:spTree>
    <p:extLst>
      <p:ext uri="{BB962C8B-B14F-4D97-AF65-F5344CB8AC3E}">
        <p14:creationId xmlns:p14="http://schemas.microsoft.com/office/powerpoint/2010/main" val="2908896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A014CB-3CF9-4488-BFA7-7D2B12A6A18C}" type="datetime1">
              <a:rPr lang="en-US" smtClean="0"/>
              <a:pPr/>
              <a:t>12/3/2020</a:t>
            </a:fld>
            <a:endParaRPr lang="en-US"/>
          </a:p>
        </p:txBody>
      </p:sp>
      <p:sp>
        <p:nvSpPr>
          <p:cNvPr id="5" name="Footer Placeholder 4"/>
          <p:cNvSpPr>
            <a:spLocks noGrp="1"/>
          </p:cNvSpPr>
          <p:nvPr>
            <p:ph type="ftr" sz="quarter" idx="11"/>
          </p:nvPr>
        </p:nvSpPr>
        <p:spPr/>
        <p:txBody>
          <a:bodyPr/>
          <a:lstStyle/>
          <a:p>
            <a:r>
              <a:rPr lang="fr-FR"/>
              <a:t>International Conference on Inventive Computation Technologies (3rd ICICT 2018)</a:t>
            </a:r>
            <a:endParaRPr lang="en-US"/>
          </a:p>
        </p:txBody>
      </p:sp>
      <p:sp>
        <p:nvSpPr>
          <p:cNvPr id="6" name="Slide Number Placeholder 5"/>
          <p:cNvSpPr>
            <a:spLocks noGrp="1"/>
          </p:cNvSpPr>
          <p:nvPr>
            <p:ph type="sldNum" sz="quarter" idx="12"/>
          </p:nvPr>
        </p:nvSpPr>
        <p:spPr/>
        <p:txBody>
          <a:bodyPr/>
          <a:lstStyle/>
          <a:p>
            <a:fld id="{3D85FE70-CBE0-46E3-A393-F1ACDA3329FA}" type="slidenum">
              <a:rPr lang="en-US" smtClean="0"/>
              <a:pPr/>
              <a:t>‹#›</a:t>
            </a:fld>
            <a:endParaRPr lang="en-US"/>
          </a:p>
        </p:txBody>
      </p:sp>
    </p:spTree>
    <p:extLst>
      <p:ext uri="{BB962C8B-B14F-4D97-AF65-F5344CB8AC3E}">
        <p14:creationId xmlns:p14="http://schemas.microsoft.com/office/powerpoint/2010/main" val="4189468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F4A987-BFCD-48D4-AB3E-D5BDEAD378A8}" type="datetime1">
              <a:rPr lang="en-US" smtClean="0"/>
              <a:pPr/>
              <a:t>12/3/2020</a:t>
            </a:fld>
            <a:endParaRPr lang="en-US"/>
          </a:p>
        </p:txBody>
      </p:sp>
      <p:sp>
        <p:nvSpPr>
          <p:cNvPr id="5" name="Footer Placeholder 4"/>
          <p:cNvSpPr>
            <a:spLocks noGrp="1"/>
          </p:cNvSpPr>
          <p:nvPr>
            <p:ph type="ftr" sz="quarter" idx="11"/>
          </p:nvPr>
        </p:nvSpPr>
        <p:spPr/>
        <p:txBody>
          <a:bodyPr/>
          <a:lstStyle/>
          <a:p>
            <a:r>
              <a:rPr lang="fr-FR"/>
              <a:t>International Conference on Inventive Computation Technologies (3rd ICICT 2018)</a:t>
            </a:r>
            <a:endParaRPr lang="en-US"/>
          </a:p>
        </p:txBody>
      </p:sp>
      <p:sp>
        <p:nvSpPr>
          <p:cNvPr id="6" name="Slide Number Placeholder 5"/>
          <p:cNvSpPr>
            <a:spLocks noGrp="1"/>
          </p:cNvSpPr>
          <p:nvPr>
            <p:ph type="sldNum" sz="quarter" idx="12"/>
          </p:nvPr>
        </p:nvSpPr>
        <p:spPr/>
        <p:txBody>
          <a:bodyPr/>
          <a:lstStyle/>
          <a:p>
            <a:fld id="{3D85FE70-CBE0-46E3-A393-F1ACDA3329FA}" type="slidenum">
              <a:rPr lang="en-US" smtClean="0"/>
              <a:pPr/>
              <a:t>‹#›</a:t>
            </a:fld>
            <a:endParaRPr lang="en-US"/>
          </a:p>
        </p:txBody>
      </p:sp>
    </p:spTree>
    <p:extLst>
      <p:ext uri="{BB962C8B-B14F-4D97-AF65-F5344CB8AC3E}">
        <p14:creationId xmlns:p14="http://schemas.microsoft.com/office/powerpoint/2010/main" val="381802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60F546-4E7C-4FBD-8D7F-D16C0EDD7F0A}" type="datetime1">
              <a:rPr lang="en-US" smtClean="0"/>
              <a:pPr/>
              <a:t>12/3/2020</a:t>
            </a:fld>
            <a:endParaRPr lang="en-US"/>
          </a:p>
        </p:txBody>
      </p:sp>
      <p:sp>
        <p:nvSpPr>
          <p:cNvPr id="5" name="Footer Placeholder 4"/>
          <p:cNvSpPr>
            <a:spLocks noGrp="1"/>
          </p:cNvSpPr>
          <p:nvPr>
            <p:ph type="ftr" sz="quarter" idx="11"/>
          </p:nvPr>
        </p:nvSpPr>
        <p:spPr/>
        <p:txBody>
          <a:bodyPr/>
          <a:lstStyle/>
          <a:p>
            <a:r>
              <a:rPr lang="fr-FR"/>
              <a:t>International Conference on Inventive Computation Technologies (3rd ICICT 2018)</a:t>
            </a:r>
            <a:endParaRPr lang="en-US"/>
          </a:p>
        </p:txBody>
      </p:sp>
      <p:sp>
        <p:nvSpPr>
          <p:cNvPr id="6" name="Slide Number Placeholder 5"/>
          <p:cNvSpPr>
            <a:spLocks noGrp="1"/>
          </p:cNvSpPr>
          <p:nvPr>
            <p:ph type="sldNum" sz="quarter" idx="12"/>
          </p:nvPr>
        </p:nvSpPr>
        <p:spPr/>
        <p:txBody>
          <a:bodyPr/>
          <a:lstStyle/>
          <a:p>
            <a:fld id="{3D85FE70-CBE0-46E3-A393-F1ACDA3329FA}" type="slidenum">
              <a:rPr lang="en-US" smtClean="0"/>
              <a:pPr/>
              <a:t>‹#›</a:t>
            </a:fld>
            <a:endParaRPr lang="en-US"/>
          </a:p>
        </p:txBody>
      </p:sp>
    </p:spTree>
    <p:extLst>
      <p:ext uri="{BB962C8B-B14F-4D97-AF65-F5344CB8AC3E}">
        <p14:creationId xmlns:p14="http://schemas.microsoft.com/office/powerpoint/2010/main" val="2573447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A496CB-C72F-4109-88E0-AD2D6CE909C4}" type="datetime1">
              <a:rPr lang="en-US" smtClean="0"/>
              <a:pPr/>
              <a:t>12/3/2020</a:t>
            </a:fld>
            <a:endParaRPr lang="en-US"/>
          </a:p>
        </p:txBody>
      </p:sp>
      <p:sp>
        <p:nvSpPr>
          <p:cNvPr id="6" name="Footer Placeholder 5"/>
          <p:cNvSpPr>
            <a:spLocks noGrp="1"/>
          </p:cNvSpPr>
          <p:nvPr>
            <p:ph type="ftr" sz="quarter" idx="11"/>
          </p:nvPr>
        </p:nvSpPr>
        <p:spPr/>
        <p:txBody>
          <a:bodyPr/>
          <a:lstStyle/>
          <a:p>
            <a:r>
              <a:rPr lang="fr-FR"/>
              <a:t>International Conference on Inventive Computation Technologies (3rd ICICT 2018)</a:t>
            </a:r>
            <a:endParaRPr lang="en-US"/>
          </a:p>
        </p:txBody>
      </p:sp>
      <p:sp>
        <p:nvSpPr>
          <p:cNvPr id="7" name="Slide Number Placeholder 6"/>
          <p:cNvSpPr>
            <a:spLocks noGrp="1"/>
          </p:cNvSpPr>
          <p:nvPr>
            <p:ph type="sldNum" sz="quarter" idx="12"/>
          </p:nvPr>
        </p:nvSpPr>
        <p:spPr/>
        <p:txBody>
          <a:bodyPr/>
          <a:lstStyle/>
          <a:p>
            <a:fld id="{3D85FE70-CBE0-46E3-A393-F1ACDA3329FA}" type="slidenum">
              <a:rPr lang="en-US" smtClean="0"/>
              <a:pPr/>
              <a:t>‹#›</a:t>
            </a:fld>
            <a:endParaRPr lang="en-US"/>
          </a:p>
        </p:txBody>
      </p:sp>
    </p:spTree>
    <p:extLst>
      <p:ext uri="{BB962C8B-B14F-4D97-AF65-F5344CB8AC3E}">
        <p14:creationId xmlns:p14="http://schemas.microsoft.com/office/powerpoint/2010/main" val="2679499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67245D-A686-42BD-818B-99B490207748}" type="datetime1">
              <a:rPr lang="en-US" smtClean="0"/>
              <a:pPr/>
              <a:t>12/3/2020</a:t>
            </a:fld>
            <a:endParaRPr lang="en-US"/>
          </a:p>
        </p:txBody>
      </p:sp>
      <p:sp>
        <p:nvSpPr>
          <p:cNvPr id="8" name="Footer Placeholder 7"/>
          <p:cNvSpPr>
            <a:spLocks noGrp="1"/>
          </p:cNvSpPr>
          <p:nvPr>
            <p:ph type="ftr" sz="quarter" idx="11"/>
          </p:nvPr>
        </p:nvSpPr>
        <p:spPr/>
        <p:txBody>
          <a:bodyPr/>
          <a:lstStyle/>
          <a:p>
            <a:r>
              <a:rPr lang="fr-FR"/>
              <a:t>International Conference on Inventive Computation Technologies (3rd ICICT 2018)</a:t>
            </a:r>
            <a:endParaRPr lang="en-US"/>
          </a:p>
        </p:txBody>
      </p:sp>
      <p:sp>
        <p:nvSpPr>
          <p:cNvPr id="9" name="Slide Number Placeholder 8"/>
          <p:cNvSpPr>
            <a:spLocks noGrp="1"/>
          </p:cNvSpPr>
          <p:nvPr>
            <p:ph type="sldNum" sz="quarter" idx="12"/>
          </p:nvPr>
        </p:nvSpPr>
        <p:spPr/>
        <p:txBody>
          <a:bodyPr/>
          <a:lstStyle/>
          <a:p>
            <a:fld id="{3D85FE70-CBE0-46E3-A393-F1ACDA3329FA}" type="slidenum">
              <a:rPr lang="en-US" smtClean="0"/>
              <a:pPr/>
              <a:t>‹#›</a:t>
            </a:fld>
            <a:endParaRPr lang="en-US"/>
          </a:p>
        </p:txBody>
      </p:sp>
    </p:spTree>
    <p:extLst>
      <p:ext uri="{BB962C8B-B14F-4D97-AF65-F5344CB8AC3E}">
        <p14:creationId xmlns:p14="http://schemas.microsoft.com/office/powerpoint/2010/main" val="1268945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BDAC06F-11D0-48D6-A3A4-ADB1E7088DB6}" type="datetime1">
              <a:rPr lang="en-US" smtClean="0"/>
              <a:pPr/>
              <a:t>12/3/2020</a:t>
            </a:fld>
            <a:endParaRPr lang="en-US"/>
          </a:p>
        </p:txBody>
      </p:sp>
      <p:sp>
        <p:nvSpPr>
          <p:cNvPr id="4" name="Footer Placeholder 3"/>
          <p:cNvSpPr>
            <a:spLocks noGrp="1"/>
          </p:cNvSpPr>
          <p:nvPr>
            <p:ph type="ftr" sz="quarter" idx="11"/>
          </p:nvPr>
        </p:nvSpPr>
        <p:spPr/>
        <p:txBody>
          <a:bodyPr/>
          <a:lstStyle/>
          <a:p>
            <a:r>
              <a:rPr lang="fr-FR"/>
              <a:t>International Conference on Inventive Computation Technologies (3rd ICICT 2018)</a:t>
            </a:r>
            <a:endParaRPr lang="en-US"/>
          </a:p>
        </p:txBody>
      </p:sp>
      <p:sp>
        <p:nvSpPr>
          <p:cNvPr id="5" name="Slide Number Placeholder 4"/>
          <p:cNvSpPr>
            <a:spLocks noGrp="1"/>
          </p:cNvSpPr>
          <p:nvPr>
            <p:ph type="sldNum" sz="quarter" idx="12"/>
          </p:nvPr>
        </p:nvSpPr>
        <p:spPr/>
        <p:txBody>
          <a:bodyPr/>
          <a:lstStyle/>
          <a:p>
            <a:fld id="{3D85FE70-CBE0-46E3-A393-F1ACDA3329FA}" type="slidenum">
              <a:rPr lang="en-US" smtClean="0"/>
              <a:pPr/>
              <a:t>‹#›</a:t>
            </a:fld>
            <a:endParaRPr lang="en-US"/>
          </a:p>
        </p:txBody>
      </p:sp>
    </p:spTree>
    <p:extLst>
      <p:ext uri="{BB962C8B-B14F-4D97-AF65-F5344CB8AC3E}">
        <p14:creationId xmlns:p14="http://schemas.microsoft.com/office/powerpoint/2010/main" val="3386681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6678B4-C5A8-460E-9FD3-F660A6425588}" type="datetime1">
              <a:rPr lang="en-US" smtClean="0"/>
              <a:pPr/>
              <a:t>12/3/2020</a:t>
            </a:fld>
            <a:endParaRPr lang="en-US"/>
          </a:p>
        </p:txBody>
      </p:sp>
      <p:sp>
        <p:nvSpPr>
          <p:cNvPr id="3" name="Footer Placeholder 2"/>
          <p:cNvSpPr>
            <a:spLocks noGrp="1"/>
          </p:cNvSpPr>
          <p:nvPr>
            <p:ph type="ftr" sz="quarter" idx="11"/>
          </p:nvPr>
        </p:nvSpPr>
        <p:spPr/>
        <p:txBody>
          <a:bodyPr/>
          <a:lstStyle/>
          <a:p>
            <a:r>
              <a:rPr lang="fr-FR"/>
              <a:t>International Conference on Inventive Computation Technologies (3rd ICICT 2018)</a:t>
            </a:r>
            <a:endParaRPr lang="en-US"/>
          </a:p>
        </p:txBody>
      </p:sp>
      <p:sp>
        <p:nvSpPr>
          <p:cNvPr id="4" name="Slide Number Placeholder 3"/>
          <p:cNvSpPr>
            <a:spLocks noGrp="1"/>
          </p:cNvSpPr>
          <p:nvPr>
            <p:ph type="sldNum" sz="quarter" idx="12"/>
          </p:nvPr>
        </p:nvSpPr>
        <p:spPr/>
        <p:txBody>
          <a:bodyPr/>
          <a:lstStyle/>
          <a:p>
            <a:fld id="{3D85FE70-CBE0-46E3-A393-F1ACDA3329FA}" type="slidenum">
              <a:rPr lang="en-US" smtClean="0"/>
              <a:pPr/>
              <a:t>‹#›</a:t>
            </a:fld>
            <a:endParaRPr lang="en-US"/>
          </a:p>
        </p:txBody>
      </p:sp>
    </p:spTree>
    <p:extLst>
      <p:ext uri="{BB962C8B-B14F-4D97-AF65-F5344CB8AC3E}">
        <p14:creationId xmlns:p14="http://schemas.microsoft.com/office/powerpoint/2010/main" val="4012683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E7E4B7-07B5-4F64-AEB6-CF8A75E7F0CD}" type="datetime1">
              <a:rPr lang="en-US" smtClean="0"/>
              <a:pPr/>
              <a:t>12/3/2020</a:t>
            </a:fld>
            <a:endParaRPr lang="en-US"/>
          </a:p>
        </p:txBody>
      </p:sp>
      <p:sp>
        <p:nvSpPr>
          <p:cNvPr id="6" name="Footer Placeholder 5"/>
          <p:cNvSpPr>
            <a:spLocks noGrp="1"/>
          </p:cNvSpPr>
          <p:nvPr>
            <p:ph type="ftr" sz="quarter" idx="11"/>
          </p:nvPr>
        </p:nvSpPr>
        <p:spPr/>
        <p:txBody>
          <a:bodyPr/>
          <a:lstStyle/>
          <a:p>
            <a:r>
              <a:rPr lang="fr-FR"/>
              <a:t>International Conference on Inventive Computation Technologies (3rd ICICT 2018)</a:t>
            </a:r>
            <a:endParaRPr lang="en-US"/>
          </a:p>
        </p:txBody>
      </p:sp>
      <p:sp>
        <p:nvSpPr>
          <p:cNvPr id="7" name="Slide Number Placeholder 6"/>
          <p:cNvSpPr>
            <a:spLocks noGrp="1"/>
          </p:cNvSpPr>
          <p:nvPr>
            <p:ph type="sldNum" sz="quarter" idx="12"/>
          </p:nvPr>
        </p:nvSpPr>
        <p:spPr/>
        <p:txBody>
          <a:bodyPr/>
          <a:lstStyle/>
          <a:p>
            <a:fld id="{3D85FE70-CBE0-46E3-A393-F1ACDA3329FA}" type="slidenum">
              <a:rPr lang="en-US" smtClean="0"/>
              <a:pPr/>
              <a:t>‹#›</a:t>
            </a:fld>
            <a:endParaRPr lang="en-US"/>
          </a:p>
        </p:txBody>
      </p:sp>
    </p:spTree>
    <p:extLst>
      <p:ext uri="{BB962C8B-B14F-4D97-AF65-F5344CB8AC3E}">
        <p14:creationId xmlns:p14="http://schemas.microsoft.com/office/powerpoint/2010/main" val="3794410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E7658C-E12D-4BDA-A643-5D1F7D686C23}" type="datetime1">
              <a:rPr lang="en-US" smtClean="0"/>
              <a:pPr/>
              <a:t>12/3/2020</a:t>
            </a:fld>
            <a:endParaRPr lang="en-US"/>
          </a:p>
        </p:txBody>
      </p:sp>
      <p:sp>
        <p:nvSpPr>
          <p:cNvPr id="6" name="Footer Placeholder 5"/>
          <p:cNvSpPr>
            <a:spLocks noGrp="1"/>
          </p:cNvSpPr>
          <p:nvPr>
            <p:ph type="ftr" sz="quarter" idx="11"/>
          </p:nvPr>
        </p:nvSpPr>
        <p:spPr/>
        <p:txBody>
          <a:bodyPr/>
          <a:lstStyle/>
          <a:p>
            <a:r>
              <a:rPr lang="fr-FR"/>
              <a:t>International Conference on Inventive Computation Technologies (3rd ICICT 2018)</a:t>
            </a:r>
            <a:endParaRPr lang="en-US"/>
          </a:p>
        </p:txBody>
      </p:sp>
      <p:sp>
        <p:nvSpPr>
          <p:cNvPr id="7" name="Slide Number Placeholder 6"/>
          <p:cNvSpPr>
            <a:spLocks noGrp="1"/>
          </p:cNvSpPr>
          <p:nvPr>
            <p:ph type="sldNum" sz="quarter" idx="12"/>
          </p:nvPr>
        </p:nvSpPr>
        <p:spPr/>
        <p:txBody>
          <a:bodyPr/>
          <a:lstStyle/>
          <a:p>
            <a:fld id="{3D85FE70-CBE0-46E3-A393-F1ACDA3329FA}" type="slidenum">
              <a:rPr lang="en-US" smtClean="0"/>
              <a:pPr/>
              <a:t>‹#›</a:t>
            </a:fld>
            <a:endParaRPr lang="en-US"/>
          </a:p>
        </p:txBody>
      </p:sp>
    </p:spTree>
    <p:extLst>
      <p:ext uri="{BB962C8B-B14F-4D97-AF65-F5344CB8AC3E}">
        <p14:creationId xmlns:p14="http://schemas.microsoft.com/office/powerpoint/2010/main" val="3728549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BCA43A-2796-435A-B9BF-D98BF54798D5}" type="datetime1">
              <a:rPr lang="en-US" smtClean="0"/>
              <a:pPr/>
              <a:t>12/3/2020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International Conference on Inventive Computation Technologies (3rd ICICT 2018)</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5FE70-CBE0-46E3-A393-F1ACDA3329FA}" type="slidenum">
              <a:rPr lang="en-US" smtClean="0"/>
              <a:pPr/>
              <a:t>‹#›</a:t>
            </a:fld>
            <a:endParaRPr lang="en-US"/>
          </a:p>
        </p:txBody>
      </p:sp>
    </p:spTree>
    <p:extLst>
      <p:ext uri="{BB962C8B-B14F-4D97-AF65-F5344CB8AC3E}">
        <p14:creationId xmlns:p14="http://schemas.microsoft.com/office/powerpoint/2010/main" val="2037337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1"/>
            <a:ext cx="7772400" cy="1752600"/>
          </a:xfrm>
        </p:spPr>
        <p:txBody>
          <a:bodyPr>
            <a:normAutofit/>
          </a:bodyPr>
          <a:lstStyle/>
          <a:p>
            <a:r>
              <a:rPr lang="en-US" sz="2800" b="1" i="1" dirty="0">
                <a:latin typeface="Times New Roman" pitchFamily="18" charset="0"/>
                <a:cs typeface="Times New Roman" pitchFamily="18" charset="0"/>
              </a:rPr>
              <a:t>Comparative Analysis of Customer Sentiments on Competing Brands using Hybrid Model Approach</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fontScale="77500" lnSpcReduction="20000"/>
          </a:bodyPr>
          <a:lstStyle/>
          <a:p>
            <a:r>
              <a:rPr lang="en-GB" sz="2900" dirty="0">
                <a:solidFill>
                  <a:schemeClr val="tx1"/>
                </a:solidFill>
                <a:latin typeface="Times New Roman" pitchFamily="18" charset="0"/>
                <a:ea typeface="+mj-ea"/>
                <a:cs typeface="Times New Roman" pitchFamily="18" charset="0"/>
              </a:rPr>
              <a:t>Srivats Athindran.N  </a:t>
            </a:r>
            <a:endParaRPr lang="en-US" sz="2900" dirty="0">
              <a:solidFill>
                <a:schemeClr val="tx1"/>
              </a:solidFill>
              <a:latin typeface="Times New Roman" pitchFamily="18" charset="0"/>
              <a:ea typeface="+mj-ea"/>
              <a:cs typeface="Times New Roman" pitchFamily="18" charset="0"/>
            </a:endParaRPr>
          </a:p>
          <a:p>
            <a:r>
              <a:rPr lang="en-GB" sz="2900" dirty="0">
                <a:solidFill>
                  <a:schemeClr val="tx1"/>
                </a:solidFill>
                <a:latin typeface="Times New Roman" pitchFamily="18" charset="0"/>
                <a:ea typeface="+mj-ea"/>
                <a:cs typeface="Times New Roman" pitchFamily="18" charset="0"/>
              </a:rPr>
              <a:t>Manikandaraj.S </a:t>
            </a:r>
            <a:r>
              <a:rPr lang="en-US" sz="2900" dirty="0">
                <a:solidFill>
                  <a:schemeClr val="tx1"/>
                </a:solidFill>
                <a:latin typeface="Times New Roman" pitchFamily="18" charset="0"/>
                <a:ea typeface="+mj-ea"/>
                <a:cs typeface="Times New Roman" pitchFamily="18" charset="0"/>
              </a:rPr>
              <a:t> </a:t>
            </a:r>
          </a:p>
          <a:p>
            <a:r>
              <a:rPr lang="en-GB" sz="2900" dirty="0">
                <a:solidFill>
                  <a:schemeClr val="tx1"/>
                </a:solidFill>
                <a:latin typeface="Times New Roman" pitchFamily="18" charset="0"/>
                <a:ea typeface="+mj-ea"/>
                <a:cs typeface="Times New Roman" pitchFamily="18" charset="0"/>
              </a:rPr>
              <a:t>Kamaleshwar.R </a:t>
            </a:r>
            <a:endParaRPr lang="en-US" sz="2900" dirty="0">
              <a:solidFill>
                <a:schemeClr val="tx1"/>
              </a:solidFill>
              <a:latin typeface="Times New Roman" pitchFamily="18" charset="0"/>
              <a:ea typeface="+mj-ea"/>
              <a:cs typeface="Times New Roman" pitchFamily="18" charset="0"/>
            </a:endParaRPr>
          </a:p>
          <a:p>
            <a:br>
              <a:rPr lang="en-US" dirty="0"/>
            </a:br>
            <a:endParaRPr lang="en-US" dirty="0"/>
          </a:p>
        </p:txBody>
      </p:sp>
      <p:sp>
        <p:nvSpPr>
          <p:cNvPr id="4" name="Footer Placeholder 3"/>
          <p:cNvSpPr>
            <a:spLocks noGrp="1"/>
          </p:cNvSpPr>
          <p:nvPr>
            <p:ph type="ftr" sz="quarter" idx="11"/>
          </p:nvPr>
        </p:nvSpPr>
        <p:spPr/>
        <p:txBody>
          <a:bodyPr/>
          <a:lstStyle/>
          <a:p>
            <a:r>
              <a:rPr lang="fr-FR"/>
              <a:t>International Conference on Inventive Computation Technologies (3rd ICICT 2018)</a:t>
            </a:r>
            <a:endParaRPr lang="en-US"/>
          </a:p>
        </p:txBody>
      </p:sp>
    </p:spTree>
    <p:extLst>
      <p:ext uri="{BB962C8B-B14F-4D97-AF65-F5344CB8AC3E}">
        <p14:creationId xmlns:p14="http://schemas.microsoft.com/office/powerpoint/2010/main" val="3992870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r>
              <a:rPr lang="en-IN" sz="4000" dirty="0">
                <a:latin typeface="Times New Roman" pitchFamily="18" charset="0"/>
                <a:cs typeface="Times New Roman" pitchFamily="18" charset="0"/>
              </a:rPr>
              <a:t>Comparison of overall sentiments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IN" sz="2000" dirty="0">
                <a:latin typeface="Times New Roman" pitchFamily="18" charset="0"/>
                <a:cs typeface="Times New Roman" pitchFamily="18" charset="0"/>
              </a:rPr>
              <a:t>The individual sentiment classifications for each of the smartphone brands is now taken and compared to obtain an overall feedback from the twitter users. </a:t>
            </a:r>
            <a:endParaRPr 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fr-FR"/>
              <a:t>International Conference on Inventive Computation Technologies (3rd ICICT 2018)</a:t>
            </a:r>
            <a:endParaRPr lang="en-US"/>
          </a:p>
        </p:txBody>
      </p:sp>
      <p:pic>
        <p:nvPicPr>
          <p:cNvPr id="6" name="Picture 5"/>
          <p:cNvPicPr/>
          <p:nvPr/>
        </p:nvPicPr>
        <p:blipFill>
          <a:blip r:embed="rId2"/>
          <a:srcRect/>
          <a:stretch>
            <a:fillRect/>
          </a:stretch>
        </p:blipFill>
        <p:spPr bwMode="auto">
          <a:xfrm>
            <a:off x="1066800" y="2417795"/>
            <a:ext cx="2743200" cy="813980"/>
          </a:xfrm>
          <a:prstGeom prst="rect">
            <a:avLst/>
          </a:prstGeom>
          <a:noFill/>
          <a:ln w="9525">
            <a:noFill/>
            <a:miter lim="800000"/>
            <a:headEnd/>
            <a:tailEnd/>
          </a:ln>
        </p:spPr>
      </p:pic>
      <p:pic>
        <p:nvPicPr>
          <p:cNvPr id="7" name="Picture 6"/>
          <p:cNvPicPr/>
          <p:nvPr/>
        </p:nvPicPr>
        <p:blipFill>
          <a:blip r:embed="rId3"/>
          <a:srcRect/>
          <a:stretch>
            <a:fillRect/>
          </a:stretch>
        </p:blipFill>
        <p:spPr bwMode="auto">
          <a:xfrm>
            <a:off x="5334002" y="2385138"/>
            <a:ext cx="2667000" cy="846637"/>
          </a:xfrm>
          <a:prstGeom prst="rect">
            <a:avLst/>
          </a:prstGeom>
          <a:noFill/>
          <a:ln w="9525">
            <a:noFill/>
            <a:miter lim="800000"/>
            <a:headEnd/>
            <a:tailEnd/>
          </a:ln>
        </p:spPr>
      </p:pic>
      <p:sp>
        <p:nvSpPr>
          <p:cNvPr id="8" name="TextBox 7"/>
          <p:cNvSpPr txBox="1"/>
          <p:nvPr/>
        </p:nvSpPr>
        <p:spPr>
          <a:xfrm>
            <a:off x="990600" y="3283964"/>
            <a:ext cx="2819400" cy="584775"/>
          </a:xfrm>
          <a:prstGeom prst="rect">
            <a:avLst/>
          </a:prstGeom>
          <a:noFill/>
        </p:spPr>
        <p:txBody>
          <a:bodyPr wrap="square" rtlCol="0">
            <a:spAutoFit/>
          </a:bodyPr>
          <a:lstStyle/>
          <a:p>
            <a:pPr algn="ctr"/>
            <a:r>
              <a:rPr lang="en-US" sz="1600" dirty="0">
                <a:latin typeface="Times New Roman" pitchFamily="18" charset="0"/>
                <a:cs typeface="Times New Roman" pitchFamily="18" charset="0"/>
              </a:rPr>
              <a:t>Sentiment classification for Nex tweets</a:t>
            </a:r>
          </a:p>
        </p:txBody>
      </p:sp>
      <p:sp>
        <p:nvSpPr>
          <p:cNvPr id="9" name="TextBox 8"/>
          <p:cNvSpPr txBox="1"/>
          <p:nvPr/>
        </p:nvSpPr>
        <p:spPr>
          <a:xfrm>
            <a:off x="5029200" y="3283964"/>
            <a:ext cx="2819400" cy="584775"/>
          </a:xfrm>
          <a:prstGeom prst="rect">
            <a:avLst/>
          </a:prstGeom>
          <a:noFill/>
        </p:spPr>
        <p:txBody>
          <a:bodyPr wrap="square" rtlCol="0">
            <a:spAutoFit/>
          </a:bodyPr>
          <a:lstStyle/>
          <a:p>
            <a:pPr algn="ctr"/>
            <a:r>
              <a:rPr lang="en-US" sz="1600" dirty="0"/>
              <a:t>Sentiment classification for FindX tweets</a:t>
            </a:r>
            <a:endParaRPr lang="en-US" sz="1600"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3DCA1887-5FC4-4FF2-8440-6AC257204363}"/>
              </a:ext>
            </a:extLst>
          </p:cNvPr>
          <p:cNvSpPr txBox="1"/>
          <p:nvPr/>
        </p:nvSpPr>
        <p:spPr>
          <a:xfrm>
            <a:off x="571500" y="4161771"/>
            <a:ext cx="8001000" cy="1938992"/>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 percentage of positive tweets for Vivo Nex is 69% as compared to the percentage of positive tweets of 54% for Oppo Find X. Also, the percentage of negative tweets is 6.5% for Oppo FindX, which is higher than the percentage of negative tweets for Vivo Nex, which is only 2%. This clearly illustrates the fact the Vivo Nex has an overall positive Feedback from the users when compared to Oppo FindX.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9540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1887"/>
          </a:xfrm>
        </p:spPr>
        <p:txBody>
          <a:bodyPr>
            <a:normAutofit/>
          </a:bodyPr>
          <a:lstStyle/>
          <a:p>
            <a:pPr algn="l"/>
            <a:r>
              <a:rPr lang="en-US" sz="4000" dirty="0">
                <a:latin typeface="Times New Roman" pitchFamily="18" charset="0"/>
                <a:cs typeface="Times New Roman" pitchFamily="18" charset="0"/>
              </a:rPr>
              <a:t>Overall comparison word-cloud</a:t>
            </a:r>
          </a:p>
        </p:txBody>
      </p:sp>
      <p:sp>
        <p:nvSpPr>
          <p:cNvPr id="4" name="Footer Placeholder 3"/>
          <p:cNvSpPr>
            <a:spLocks noGrp="1"/>
          </p:cNvSpPr>
          <p:nvPr>
            <p:ph type="ftr" sz="quarter" idx="11"/>
          </p:nvPr>
        </p:nvSpPr>
        <p:spPr/>
        <p:txBody>
          <a:bodyPr/>
          <a:lstStyle/>
          <a:p>
            <a:r>
              <a:rPr lang="fr-FR"/>
              <a:t>International Conference on Inventive Computation Technologies (3rd ICICT 2018)</a:t>
            </a:r>
            <a:endParaRPr lang="en-US"/>
          </a:p>
        </p:txBody>
      </p:sp>
      <p:pic>
        <p:nvPicPr>
          <p:cNvPr id="5" name="Content Placeholder 4"/>
          <p:cNvPicPr>
            <a:picLocks noGrp="1"/>
          </p:cNvPicPr>
          <p:nvPr>
            <p:ph idx="1"/>
          </p:nvPr>
        </p:nvPicPr>
        <p:blipFill>
          <a:blip r:embed="rId2"/>
          <a:srcRect/>
          <a:stretch>
            <a:fillRect/>
          </a:stretch>
        </p:blipFill>
        <p:spPr bwMode="auto">
          <a:xfrm>
            <a:off x="952500" y="1371600"/>
            <a:ext cx="3352800" cy="2586356"/>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5334000" y="1176450"/>
            <a:ext cx="3048000" cy="2710543"/>
          </a:xfrm>
          <a:prstGeom prst="rect">
            <a:avLst/>
          </a:prstGeom>
          <a:noFill/>
          <a:ln w="9525">
            <a:noFill/>
            <a:miter lim="800000"/>
            <a:headEnd/>
            <a:tailEnd/>
          </a:ln>
        </p:spPr>
      </p:pic>
      <p:sp>
        <p:nvSpPr>
          <p:cNvPr id="7" name="TextBox 6"/>
          <p:cNvSpPr txBox="1"/>
          <p:nvPr/>
        </p:nvSpPr>
        <p:spPr>
          <a:xfrm>
            <a:off x="1219200" y="3816032"/>
            <a:ext cx="2819400" cy="584775"/>
          </a:xfrm>
          <a:prstGeom prst="rect">
            <a:avLst/>
          </a:prstGeom>
          <a:noFill/>
        </p:spPr>
        <p:txBody>
          <a:bodyPr wrap="square" rtlCol="0">
            <a:spAutoFit/>
          </a:bodyPr>
          <a:lstStyle/>
          <a:p>
            <a:pPr algn="ctr"/>
            <a:r>
              <a:rPr lang="en-US" sz="1600" dirty="0">
                <a:latin typeface="Times New Roman" pitchFamily="18" charset="0"/>
                <a:cs typeface="Times New Roman" pitchFamily="18" charset="0"/>
              </a:rPr>
              <a:t>Word-cloud for tweets about Vivo Nex</a:t>
            </a:r>
          </a:p>
        </p:txBody>
      </p:sp>
      <p:sp>
        <p:nvSpPr>
          <p:cNvPr id="8" name="TextBox 7"/>
          <p:cNvSpPr txBox="1"/>
          <p:nvPr/>
        </p:nvSpPr>
        <p:spPr>
          <a:xfrm>
            <a:off x="5448300" y="3837524"/>
            <a:ext cx="2819400" cy="584775"/>
          </a:xfrm>
          <a:prstGeom prst="rect">
            <a:avLst/>
          </a:prstGeom>
          <a:noFill/>
        </p:spPr>
        <p:txBody>
          <a:bodyPr wrap="square" rtlCol="0">
            <a:spAutoFit/>
          </a:bodyPr>
          <a:lstStyle/>
          <a:p>
            <a:pPr algn="ctr"/>
            <a:r>
              <a:rPr lang="en-US" sz="1600" dirty="0"/>
              <a:t>Word-cloud for tweets about Oppo FindX</a:t>
            </a:r>
            <a:endParaRPr lang="en-US" sz="1600"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5504FE8F-F7FA-485A-A985-5C125EC5938A}"/>
              </a:ext>
            </a:extLst>
          </p:cNvPr>
          <p:cNvSpPr txBox="1"/>
          <p:nvPr/>
        </p:nvSpPr>
        <p:spPr>
          <a:xfrm>
            <a:off x="762000" y="4552224"/>
            <a:ext cx="7848600" cy="163121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So, we see using the overall word clouds that the most talked features about both the smartphones are display and camera. These two smartphones have introduced new concepts called complete bezel less display and pop up camera. To provide an in-depth comparison for the two smartphones, a feature-based comparison is done.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06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dirty="0">
                <a:latin typeface="Times New Roman" pitchFamily="18" charset="0"/>
                <a:cs typeface="Times New Roman" pitchFamily="18" charset="0"/>
              </a:rPr>
              <a:t>Camera comparison</a:t>
            </a:r>
          </a:p>
        </p:txBody>
      </p:sp>
      <p:sp>
        <p:nvSpPr>
          <p:cNvPr id="4" name="Footer Placeholder 3"/>
          <p:cNvSpPr>
            <a:spLocks noGrp="1"/>
          </p:cNvSpPr>
          <p:nvPr>
            <p:ph type="ftr" sz="quarter" idx="11"/>
          </p:nvPr>
        </p:nvSpPr>
        <p:spPr/>
        <p:txBody>
          <a:bodyPr/>
          <a:lstStyle/>
          <a:p>
            <a:r>
              <a:rPr lang="fr-FR"/>
              <a:t>International Conference on Inventive Computation Technologies (3rd ICICT 2018)</a:t>
            </a:r>
            <a:endParaRPr lang="en-US"/>
          </a:p>
        </p:txBody>
      </p:sp>
      <p:pic>
        <p:nvPicPr>
          <p:cNvPr id="5" name="Content Placeholder 4"/>
          <p:cNvPicPr>
            <a:picLocks noGrp="1"/>
          </p:cNvPicPr>
          <p:nvPr>
            <p:ph idx="1"/>
          </p:nvPr>
        </p:nvPicPr>
        <p:blipFill>
          <a:blip r:embed="rId2"/>
          <a:srcRect/>
          <a:stretch>
            <a:fillRect/>
          </a:stretch>
        </p:blipFill>
        <p:spPr bwMode="auto">
          <a:xfrm>
            <a:off x="1066800" y="1045097"/>
            <a:ext cx="2438400" cy="838200"/>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5067300" y="990600"/>
            <a:ext cx="2438400" cy="838200"/>
          </a:xfrm>
          <a:prstGeom prst="rect">
            <a:avLst/>
          </a:prstGeom>
          <a:noFill/>
          <a:ln w="9525">
            <a:noFill/>
            <a:miter lim="800000"/>
            <a:headEnd/>
            <a:tailEnd/>
          </a:ln>
        </p:spPr>
      </p:pic>
      <p:sp>
        <p:nvSpPr>
          <p:cNvPr id="8" name="TextBox 7"/>
          <p:cNvSpPr txBox="1"/>
          <p:nvPr/>
        </p:nvSpPr>
        <p:spPr>
          <a:xfrm>
            <a:off x="876300" y="1941831"/>
            <a:ext cx="2819400" cy="584775"/>
          </a:xfrm>
          <a:prstGeom prst="rect">
            <a:avLst/>
          </a:prstGeom>
          <a:noFill/>
        </p:spPr>
        <p:txBody>
          <a:bodyPr wrap="square" rtlCol="0">
            <a:spAutoFit/>
          </a:bodyPr>
          <a:lstStyle/>
          <a:p>
            <a:pPr algn="ctr"/>
            <a:r>
              <a:rPr lang="en-US" sz="1600" dirty="0">
                <a:latin typeface="Times New Roman" pitchFamily="18" charset="0"/>
                <a:cs typeface="Times New Roman" pitchFamily="18" charset="0"/>
              </a:rPr>
              <a:t>Sentiment classification for tweets about camera of Nex</a:t>
            </a:r>
          </a:p>
        </p:txBody>
      </p:sp>
      <p:sp>
        <p:nvSpPr>
          <p:cNvPr id="9" name="TextBox 8"/>
          <p:cNvSpPr txBox="1"/>
          <p:nvPr/>
        </p:nvSpPr>
        <p:spPr>
          <a:xfrm>
            <a:off x="4799965" y="1887448"/>
            <a:ext cx="2819400" cy="584775"/>
          </a:xfrm>
          <a:prstGeom prst="rect">
            <a:avLst/>
          </a:prstGeom>
          <a:noFill/>
        </p:spPr>
        <p:txBody>
          <a:bodyPr wrap="square" rtlCol="0">
            <a:spAutoFit/>
          </a:bodyPr>
          <a:lstStyle/>
          <a:p>
            <a:pPr algn="ctr"/>
            <a:r>
              <a:rPr lang="en-US" sz="1600" dirty="0">
                <a:latin typeface="Times New Roman" pitchFamily="18" charset="0"/>
                <a:cs typeface="Times New Roman" pitchFamily="18" charset="0"/>
              </a:rPr>
              <a:t>Sentiment classification for tweets about camera of FindX</a:t>
            </a:r>
          </a:p>
        </p:txBody>
      </p:sp>
      <p:pic>
        <p:nvPicPr>
          <p:cNvPr id="10" name="Picture 9"/>
          <p:cNvPicPr/>
          <p:nvPr/>
        </p:nvPicPr>
        <p:blipFill>
          <a:blip r:embed="rId4" cstate="print"/>
          <a:srcRect/>
          <a:stretch>
            <a:fillRect/>
          </a:stretch>
        </p:blipFill>
        <p:spPr bwMode="auto">
          <a:xfrm>
            <a:off x="1144661" y="2586399"/>
            <a:ext cx="2209800" cy="1905000"/>
          </a:xfrm>
          <a:prstGeom prst="rect">
            <a:avLst/>
          </a:prstGeom>
          <a:noFill/>
          <a:ln w="9525">
            <a:noFill/>
            <a:miter lim="800000"/>
            <a:headEnd/>
            <a:tailEnd/>
          </a:ln>
        </p:spPr>
      </p:pic>
      <p:pic>
        <p:nvPicPr>
          <p:cNvPr id="11" name="Picture 10"/>
          <p:cNvPicPr/>
          <p:nvPr/>
        </p:nvPicPr>
        <p:blipFill>
          <a:blip r:embed="rId5"/>
          <a:srcRect/>
          <a:stretch>
            <a:fillRect/>
          </a:stretch>
        </p:blipFill>
        <p:spPr bwMode="auto">
          <a:xfrm>
            <a:off x="5180965" y="2500768"/>
            <a:ext cx="2211070" cy="2065338"/>
          </a:xfrm>
          <a:prstGeom prst="rect">
            <a:avLst/>
          </a:prstGeom>
          <a:noFill/>
          <a:ln w="9525">
            <a:noFill/>
            <a:miter lim="800000"/>
            <a:headEnd/>
            <a:tailEnd/>
          </a:ln>
        </p:spPr>
      </p:pic>
      <p:sp>
        <p:nvSpPr>
          <p:cNvPr id="12" name="TextBox 11"/>
          <p:cNvSpPr txBox="1"/>
          <p:nvPr/>
        </p:nvSpPr>
        <p:spPr>
          <a:xfrm>
            <a:off x="1066800" y="4566106"/>
            <a:ext cx="2819400" cy="584775"/>
          </a:xfrm>
          <a:prstGeom prst="rect">
            <a:avLst/>
          </a:prstGeom>
          <a:noFill/>
        </p:spPr>
        <p:txBody>
          <a:bodyPr wrap="square" rtlCol="0">
            <a:spAutoFit/>
          </a:bodyPr>
          <a:lstStyle/>
          <a:p>
            <a:pPr algn="ctr"/>
            <a:r>
              <a:rPr lang="en-US" sz="1600" dirty="0">
                <a:latin typeface="Times New Roman" pitchFamily="18" charset="0"/>
                <a:cs typeface="Times New Roman" pitchFamily="18" charset="0"/>
              </a:rPr>
              <a:t>Word-cloud for tweets about camera of Nex</a:t>
            </a:r>
          </a:p>
        </p:txBody>
      </p:sp>
      <p:sp>
        <p:nvSpPr>
          <p:cNvPr id="13" name="TextBox 12"/>
          <p:cNvSpPr txBox="1"/>
          <p:nvPr/>
        </p:nvSpPr>
        <p:spPr>
          <a:xfrm>
            <a:off x="4876800" y="4566106"/>
            <a:ext cx="2819400" cy="584775"/>
          </a:xfrm>
          <a:prstGeom prst="rect">
            <a:avLst/>
          </a:prstGeom>
          <a:noFill/>
        </p:spPr>
        <p:txBody>
          <a:bodyPr wrap="square" rtlCol="0">
            <a:spAutoFit/>
          </a:bodyPr>
          <a:lstStyle/>
          <a:p>
            <a:pPr algn="ctr"/>
            <a:r>
              <a:rPr lang="en-US" sz="1600" dirty="0">
                <a:latin typeface="Times New Roman" pitchFamily="18" charset="0"/>
                <a:cs typeface="Times New Roman" pitchFamily="18" charset="0"/>
              </a:rPr>
              <a:t>Word-cloud for tweets about camera of FindX</a:t>
            </a:r>
          </a:p>
        </p:txBody>
      </p:sp>
      <p:sp>
        <p:nvSpPr>
          <p:cNvPr id="3" name="TextBox 2">
            <a:extLst>
              <a:ext uri="{FF2B5EF4-FFF2-40B4-BE49-F238E27FC236}">
                <a16:creationId xmlns:a16="http://schemas.microsoft.com/office/drawing/2014/main" id="{3B2EDB76-0913-4AF2-88D1-6DE8FAF1B66E}"/>
              </a:ext>
            </a:extLst>
          </p:cNvPr>
          <p:cNvSpPr txBox="1"/>
          <p:nvPr/>
        </p:nvSpPr>
        <p:spPr>
          <a:xfrm>
            <a:off x="685800" y="5193569"/>
            <a:ext cx="7772400" cy="163121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Upon comparison, the camera feature of the Vivo Nex smartphone yields more positive feedback (90% positive) from the audience over Oppo FindX (69% positive). In tweets of both the phones, they seem to talk a lot about the pop-up camera.</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5208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9759"/>
          </a:xfrm>
        </p:spPr>
        <p:txBody>
          <a:bodyPr>
            <a:normAutofit/>
          </a:bodyPr>
          <a:lstStyle/>
          <a:p>
            <a:pPr algn="l"/>
            <a:r>
              <a:rPr lang="en-US" sz="4000" dirty="0">
                <a:latin typeface="Times New Roman" pitchFamily="18" charset="0"/>
                <a:cs typeface="Times New Roman" pitchFamily="18" charset="0"/>
              </a:rPr>
              <a:t>Display comparison</a:t>
            </a:r>
          </a:p>
        </p:txBody>
      </p:sp>
      <p:sp>
        <p:nvSpPr>
          <p:cNvPr id="4" name="Footer Placeholder 3"/>
          <p:cNvSpPr>
            <a:spLocks noGrp="1"/>
          </p:cNvSpPr>
          <p:nvPr>
            <p:ph type="ftr" sz="quarter" idx="11"/>
          </p:nvPr>
        </p:nvSpPr>
        <p:spPr/>
        <p:txBody>
          <a:bodyPr/>
          <a:lstStyle/>
          <a:p>
            <a:r>
              <a:rPr lang="fr-FR"/>
              <a:t>International Conference on Inventive Computation Technologies (3rd ICICT 2018)</a:t>
            </a:r>
            <a:endParaRPr lang="en-US"/>
          </a:p>
        </p:txBody>
      </p:sp>
      <p:sp>
        <p:nvSpPr>
          <p:cNvPr id="8" name="TextBox 7"/>
          <p:cNvSpPr txBox="1"/>
          <p:nvPr/>
        </p:nvSpPr>
        <p:spPr>
          <a:xfrm>
            <a:off x="797072" y="2090846"/>
            <a:ext cx="2819400" cy="584775"/>
          </a:xfrm>
          <a:prstGeom prst="rect">
            <a:avLst/>
          </a:prstGeom>
          <a:noFill/>
        </p:spPr>
        <p:txBody>
          <a:bodyPr wrap="square" rtlCol="0">
            <a:spAutoFit/>
          </a:bodyPr>
          <a:lstStyle/>
          <a:p>
            <a:pPr algn="ctr"/>
            <a:r>
              <a:rPr lang="en-US" sz="1600" dirty="0">
                <a:latin typeface="Times New Roman" pitchFamily="18" charset="0"/>
                <a:cs typeface="Times New Roman" pitchFamily="18" charset="0"/>
              </a:rPr>
              <a:t>Sentiment classification for tweets about display of Nex</a:t>
            </a:r>
          </a:p>
        </p:txBody>
      </p:sp>
      <p:sp>
        <p:nvSpPr>
          <p:cNvPr id="9" name="TextBox 8"/>
          <p:cNvSpPr txBox="1"/>
          <p:nvPr/>
        </p:nvSpPr>
        <p:spPr>
          <a:xfrm>
            <a:off x="4953680" y="2090845"/>
            <a:ext cx="2819400" cy="584775"/>
          </a:xfrm>
          <a:prstGeom prst="rect">
            <a:avLst/>
          </a:prstGeom>
          <a:noFill/>
        </p:spPr>
        <p:txBody>
          <a:bodyPr wrap="square" rtlCol="0">
            <a:spAutoFit/>
          </a:bodyPr>
          <a:lstStyle/>
          <a:p>
            <a:pPr algn="ctr"/>
            <a:r>
              <a:rPr lang="en-US" sz="1600" dirty="0">
                <a:latin typeface="Times New Roman" pitchFamily="18" charset="0"/>
                <a:cs typeface="Times New Roman" pitchFamily="18" charset="0"/>
              </a:rPr>
              <a:t>Sentiment classification for tweets about display of FindX</a:t>
            </a:r>
          </a:p>
        </p:txBody>
      </p:sp>
      <p:sp>
        <p:nvSpPr>
          <p:cNvPr id="12" name="TextBox 11"/>
          <p:cNvSpPr txBox="1"/>
          <p:nvPr/>
        </p:nvSpPr>
        <p:spPr>
          <a:xfrm>
            <a:off x="826282" y="4866183"/>
            <a:ext cx="2819400" cy="584775"/>
          </a:xfrm>
          <a:prstGeom prst="rect">
            <a:avLst/>
          </a:prstGeom>
          <a:noFill/>
        </p:spPr>
        <p:txBody>
          <a:bodyPr wrap="square" rtlCol="0">
            <a:spAutoFit/>
          </a:bodyPr>
          <a:lstStyle/>
          <a:p>
            <a:pPr algn="ctr"/>
            <a:r>
              <a:rPr lang="en-US" sz="1600" dirty="0">
                <a:latin typeface="Times New Roman" pitchFamily="18" charset="0"/>
                <a:cs typeface="Times New Roman" pitchFamily="18" charset="0"/>
              </a:rPr>
              <a:t>Word-cloud for tweets about display of Nex</a:t>
            </a:r>
          </a:p>
        </p:txBody>
      </p:sp>
      <p:sp>
        <p:nvSpPr>
          <p:cNvPr id="13" name="TextBox 12"/>
          <p:cNvSpPr txBox="1"/>
          <p:nvPr/>
        </p:nvSpPr>
        <p:spPr>
          <a:xfrm>
            <a:off x="4990782" y="4863681"/>
            <a:ext cx="2819400" cy="584775"/>
          </a:xfrm>
          <a:prstGeom prst="rect">
            <a:avLst/>
          </a:prstGeom>
          <a:noFill/>
        </p:spPr>
        <p:txBody>
          <a:bodyPr wrap="square" rtlCol="0">
            <a:spAutoFit/>
          </a:bodyPr>
          <a:lstStyle/>
          <a:p>
            <a:pPr algn="ctr"/>
            <a:r>
              <a:rPr lang="en-US" sz="1600" dirty="0">
                <a:latin typeface="Times New Roman" pitchFamily="18" charset="0"/>
                <a:cs typeface="Times New Roman" pitchFamily="18" charset="0"/>
              </a:rPr>
              <a:t>Word-cloud for tweets about display of FindX</a:t>
            </a:r>
          </a:p>
        </p:txBody>
      </p:sp>
      <p:pic>
        <p:nvPicPr>
          <p:cNvPr id="16" name="Picture 15"/>
          <p:cNvPicPr/>
          <p:nvPr/>
        </p:nvPicPr>
        <p:blipFill>
          <a:blip r:embed="rId2"/>
          <a:srcRect/>
          <a:stretch>
            <a:fillRect/>
          </a:stretch>
        </p:blipFill>
        <p:spPr bwMode="auto">
          <a:xfrm>
            <a:off x="990600" y="1264178"/>
            <a:ext cx="2471057" cy="760473"/>
          </a:xfrm>
          <a:prstGeom prst="rect">
            <a:avLst/>
          </a:prstGeom>
          <a:noFill/>
          <a:ln w="9525">
            <a:noFill/>
            <a:miter lim="800000"/>
            <a:headEnd/>
            <a:tailEnd/>
          </a:ln>
        </p:spPr>
      </p:pic>
      <p:pic>
        <p:nvPicPr>
          <p:cNvPr id="18" name="Picture 17"/>
          <p:cNvPicPr/>
          <p:nvPr/>
        </p:nvPicPr>
        <p:blipFill>
          <a:blip r:embed="rId3"/>
          <a:srcRect/>
          <a:stretch>
            <a:fillRect/>
          </a:stretch>
        </p:blipFill>
        <p:spPr bwMode="auto">
          <a:xfrm>
            <a:off x="5153750" y="1264178"/>
            <a:ext cx="2493464" cy="738702"/>
          </a:xfrm>
          <a:prstGeom prst="rect">
            <a:avLst/>
          </a:prstGeom>
          <a:noFill/>
          <a:ln w="9525">
            <a:noFill/>
            <a:miter lim="800000"/>
            <a:headEnd/>
            <a:tailEnd/>
          </a:ln>
        </p:spPr>
      </p:pic>
      <p:pic>
        <p:nvPicPr>
          <p:cNvPr id="19" name="Picture 18"/>
          <p:cNvPicPr/>
          <p:nvPr/>
        </p:nvPicPr>
        <p:blipFill>
          <a:blip r:embed="rId4"/>
          <a:srcRect/>
          <a:stretch>
            <a:fillRect/>
          </a:stretch>
        </p:blipFill>
        <p:spPr bwMode="auto">
          <a:xfrm>
            <a:off x="1295400" y="2745660"/>
            <a:ext cx="1731010" cy="2050484"/>
          </a:xfrm>
          <a:prstGeom prst="rect">
            <a:avLst/>
          </a:prstGeom>
          <a:noFill/>
          <a:ln w="9525">
            <a:noFill/>
            <a:miter lim="800000"/>
            <a:headEnd/>
            <a:tailEnd/>
          </a:ln>
        </p:spPr>
      </p:pic>
      <p:pic>
        <p:nvPicPr>
          <p:cNvPr id="20" name="Picture 19"/>
          <p:cNvPicPr/>
          <p:nvPr/>
        </p:nvPicPr>
        <p:blipFill>
          <a:blip r:embed="rId5" cstate="print"/>
          <a:srcRect/>
          <a:stretch>
            <a:fillRect/>
          </a:stretch>
        </p:blipFill>
        <p:spPr bwMode="auto">
          <a:xfrm>
            <a:off x="5487760" y="2763585"/>
            <a:ext cx="1751240" cy="1970315"/>
          </a:xfrm>
          <a:prstGeom prst="rect">
            <a:avLst/>
          </a:prstGeom>
          <a:noFill/>
          <a:ln w="9525">
            <a:noFill/>
            <a:miter lim="800000"/>
            <a:headEnd/>
            <a:tailEnd/>
          </a:ln>
        </p:spPr>
      </p:pic>
      <p:sp>
        <p:nvSpPr>
          <p:cNvPr id="3" name="TextBox 2">
            <a:extLst>
              <a:ext uri="{FF2B5EF4-FFF2-40B4-BE49-F238E27FC236}">
                <a16:creationId xmlns:a16="http://schemas.microsoft.com/office/drawing/2014/main" id="{0822D4F3-A7D8-4361-A3FB-10E879D4C3D9}"/>
              </a:ext>
            </a:extLst>
          </p:cNvPr>
          <p:cNvSpPr txBox="1"/>
          <p:nvPr/>
        </p:nvSpPr>
        <p:spPr>
          <a:xfrm>
            <a:off x="609600" y="5448456"/>
            <a:ext cx="7543800" cy="101566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 display feature of the Vivo Nex smartphone yields more positive feedback (91% positive) from the audience over Oppo FindX (73% positive).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4250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411AD-3B99-4329-B02B-17E3336C52B9}"/>
              </a:ext>
            </a:extLst>
          </p:cNvPr>
          <p:cNvSpPr>
            <a:spLocks noGrp="1"/>
          </p:cNvSpPr>
          <p:nvPr>
            <p:ph type="title"/>
          </p:nvPr>
        </p:nvSpPr>
        <p:spPr/>
        <p:txBody>
          <a:bodyPr>
            <a:normAutofit/>
          </a:bodyPr>
          <a:lstStyle/>
          <a:p>
            <a:pPr algn="l"/>
            <a:r>
              <a:rPr lang="en-US" sz="4000" dirty="0">
                <a:latin typeface="Times New Roman" panose="02020603050405020304" pitchFamily="18" charset="0"/>
                <a:cs typeface="Times New Roman" panose="02020603050405020304" pitchFamily="18" charset="0"/>
              </a:rPr>
              <a:t>New features introduced</a:t>
            </a:r>
          </a:p>
        </p:txBody>
      </p:sp>
      <p:sp>
        <p:nvSpPr>
          <p:cNvPr id="3" name="Content Placeholder 2">
            <a:extLst>
              <a:ext uri="{FF2B5EF4-FFF2-40B4-BE49-F238E27FC236}">
                <a16:creationId xmlns:a16="http://schemas.microsoft.com/office/drawing/2014/main" id="{58A56E86-8E92-4F29-B2C7-7D99969386D4}"/>
              </a:ext>
            </a:extLst>
          </p:cNvPr>
          <p:cNvSpPr>
            <a:spLocks noGrp="1"/>
          </p:cNvSpPr>
          <p:nvPr>
            <p:ph idx="1"/>
          </p:nvPr>
        </p:nvSpPr>
        <p:spPr/>
        <p:txBody>
          <a:bodyPr>
            <a:normAutofit/>
          </a:bodyPr>
          <a:lstStyle/>
          <a:p>
            <a:r>
              <a:rPr lang="en-IN" sz="2600" dirty="0">
                <a:latin typeface="Times New Roman" panose="02020603050405020304" pitchFamily="18" charset="0"/>
                <a:cs typeface="Times New Roman" panose="02020603050405020304" pitchFamily="18" charset="0"/>
              </a:rPr>
              <a:t>Both the brands have introduced two new features, Bezel-less display and Pop-up camera.</a:t>
            </a:r>
          </a:p>
          <a:p>
            <a:r>
              <a:rPr lang="en-IN" sz="2600" dirty="0">
                <a:latin typeface="Times New Roman" panose="02020603050405020304" pitchFamily="18" charset="0"/>
                <a:cs typeface="Times New Roman" panose="02020603050405020304" pitchFamily="18" charset="0"/>
              </a:rPr>
              <a:t>We saw using the word clouds that these were the most talked topics. The next most talked feature was the on-screen fingerprint sensor.</a:t>
            </a:r>
          </a:p>
          <a:p>
            <a:r>
              <a:rPr lang="en-IN" sz="2600" dirty="0">
                <a:latin typeface="Times New Roman" panose="02020603050405020304" pitchFamily="18" charset="0"/>
                <a:cs typeface="Times New Roman" panose="02020603050405020304" pitchFamily="18" charset="0"/>
              </a:rPr>
              <a:t>In order to check the sentiment among customers for these new features, we compared the sentiments of the tweets pertaining to these features.</a:t>
            </a:r>
            <a:endParaRPr lang="en-US" sz="2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02518FA-1B5E-40F4-99A1-D5E553BEAD25}"/>
              </a:ext>
            </a:extLst>
          </p:cNvPr>
          <p:cNvSpPr>
            <a:spLocks noGrp="1"/>
          </p:cNvSpPr>
          <p:nvPr>
            <p:ph type="ftr" sz="quarter" idx="11"/>
          </p:nvPr>
        </p:nvSpPr>
        <p:spPr/>
        <p:txBody>
          <a:bodyPr/>
          <a:lstStyle/>
          <a:p>
            <a:r>
              <a:rPr lang="fr-FR"/>
              <a:t>International Conference on Inventive Computation Technologies (3rd ICICT 2018)</a:t>
            </a:r>
            <a:endParaRPr lang="en-US"/>
          </a:p>
        </p:txBody>
      </p:sp>
    </p:spTree>
    <p:extLst>
      <p:ext uri="{BB962C8B-B14F-4D97-AF65-F5344CB8AC3E}">
        <p14:creationId xmlns:p14="http://schemas.microsoft.com/office/powerpoint/2010/main" val="555602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715962"/>
          </a:xfrm>
        </p:spPr>
        <p:txBody>
          <a:bodyPr>
            <a:normAutofit fontScale="90000"/>
          </a:bodyPr>
          <a:lstStyle/>
          <a:p>
            <a:pPr algn="l"/>
            <a:r>
              <a:rPr lang="en-US" dirty="0">
                <a:latin typeface="Times New Roman" pitchFamily="18" charset="0"/>
                <a:cs typeface="Times New Roman" pitchFamily="18" charset="0"/>
              </a:rPr>
              <a:t>Bezel-less display feature comparison</a:t>
            </a:r>
          </a:p>
        </p:txBody>
      </p:sp>
      <p:sp>
        <p:nvSpPr>
          <p:cNvPr id="4" name="Footer Placeholder 3"/>
          <p:cNvSpPr>
            <a:spLocks noGrp="1"/>
          </p:cNvSpPr>
          <p:nvPr>
            <p:ph type="ftr" sz="quarter" idx="11"/>
          </p:nvPr>
        </p:nvSpPr>
        <p:spPr/>
        <p:txBody>
          <a:bodyPr/>
          <a:lstStyle/>
          <a:p>
            <a:r>
              <a:rPr lang="fr-FR"/>
              <a:t>International Conference on Inventive Computation Technologies (3rd ICICT 2018)</a:t>
            </a:r>
            <a:endParaRPr lang="en-US"/>
          </a:p>
        </p:txBody>
      </p:sp>
      <p:sp>
        <p:nvSpPr>
          <p:cNvPr id="8" name="TextBox 7"/>
          <p:cNvSpPr txBox="1"/>
          <p:nvPr/>
        </p:nvSpPr>
        <p:spPr>
          <a:xfrm>
            <a:off x="849922" y="1982022"/>
            <a:ext cx="2819400" cy="523220"/>
          </a:xfrm>
          <a:prstGeom prst="rect">
            <a:avLst/>
          </a:prstGeom>
          <a:noFill/>
        </p:spPr>
        <p:txBody>
          <a:bodyPr wrap="square" rtlCol="0">
            <a:spAutoFit/>
          </a:bodyPr>
          <a:lstStyle/>
          <a:p>
            <a:pPr algn="ctr"/>
            <a:r>
              <a:rPr lang="en-US" sz="1400" dirty="0">
                <a:latin typeface="Times New Roman" pitchFamily="18" charset="0"/>
                <a:cs typeface="Times New Roman" pitchFamily="18" charset="0"/>
              </a:rPr>
              <a:t>Sentiment classification for tweets about </a:t>
            </a:r>
            <a:r>
              <a:rPr lang="en-US" sz="1400" dirty="0" err="1">
                <a:latin typeface="Times New Roman" pitchFamily="18" charset="0"/>
                <a:cs typeface="Times New Roman" pitchFamily="18" charset="0"/>
              </a:rPr>
              <a:t>Nex’s</a:t>
            </a:r>
            <a:r>
              <a:rPr lang="en-US" sz="1400" dirty="0">
                <a:latin typeface="Times New Roman" pitchFamily="18" charset="0"/>
                <a:cs typeface="Times New Roman" pitchFamily="18" charset="0"/>
              </a:rPr>
              <a:t> bezel less feature</a:t>
            </a:r>
          </a:p>
        </p:txBody>
      </p:sp>
      <p:sp>
        <p:nvSpPr>
          <p:cNvPr id="9" name="TextBox 8"/>
          <p:cNvSpPr txBox="1"/>
          <p:nvPr/>
        </p:nvSpPr>
        <p:spPr>
          <a:xfrm>
            <a:off x="5004389" y="1979001"/>
            <a:ext cx="2819400" cy="523220"/>
          </a:xfrm>
          <a:prstGeom prst="rect">
            <a:avLst/>
          </a:prstGeom>
          <a:noFill/>
        </p:spPr>
        <p:txBody>
          <a:bodyPr wrap="square" rtlCol="0">
            <a:spAutoFit/>
          </a:bodyPr>
          <a:lstStyle/>
          <a:p>
            <a:pPr algn="ctr"/>
            <a:r>
              <a:rPr lang="en-US" sz="1400" dirty="0">
                <a:latin typeface="Times New Roman" pitchFamily="18" charset="0"/>
                <a:cs typeface="Times New Roman" pitchFamily="18" charset="0"/>
              </a:rPr>
              <a:t>Sentiment classification for tweets about </a:t>
            </a:r>
            <a:r>
              <a:rPr lang="en-US" sz="1400" dirty="0" err="1">
                <a:latin typeface="Times New Roman" pitchFamily="18" charset="0"/>
                <a:cs typeface="Times New Roman" pitchFamily="18" charset="0"/>
              </a:rPr>
              <a:t>FindX’s</a:t>
            </a:r>
            <a:r>
              <a:rPr lang="en-US" sz="1400" dirty="0">
                <a:latin typeface="Times New Roman" pitchFamily="18" charset="0"/>
                <a:cs typeface="Times New Roman" pitchFamily="18" charset="0"/>
              </a:rPr>
              <a:t> bezel less feature</a:t>
            </a:r>
          </a:p>
        </p:txBody>
      </p:sp>
      <p:sp>
        <p:nvSpPr>
          <p:cNvPr id="12" name="TextBox 11"/>
          <p:cNvSpPr txBox="1"/>
          <p:nvPr/>
        </p:nvSpPr>
        <p:spPr>
          <a:xfrm>
            <a:off x="849922" y="4562385"/>
            <a:ext cx="2819400" cy="584775"/>
          </a:xfrm>
          <a:prstGeom prst="rect">
            <a:avLst/>
          </a:prstGeom>
          <a:noFill/>
        </p:spPr>
        <p:txBody>
          <a:bodyPr wrap="square" rtlCol="0">
            <a:spAutoFit/>
          </a:bodyPr>
          <a:lstStyle/>
          <a:p>
            <a:pPr algn="ctr"/>
            <a:r>
              <a:rPr lang="en-US" sz="1600" dirty="0">
                <a:latin typeface="Times New Roman" pitchFamily="18" charset="0"/>
                <a:cs typeface="Times New Roman" pitchFamily="18" charset="0"/>
              </a:rPr>
              <a:t>Word-cloud for tweets about bezel less feature of Nex</a:t>
            </a:r>
          </a:p>
        </p:txBody>
      </p:sp>
      <p:sp>
        <p:nvSpPr>
          <p:cNvPr id="13" name="TextBox 12"/>
          <p:cNvSpPr txBox="1"/>
          <p:nvPr/>
        </p:nvSpPr>
        <p:spPr>
          <a:xfrm>
            <a:off x="5133933" y="4558192"/>
            <a:ext cx="2819400" cy="584775"/>
          </a:xfrm>
          <a:prstGeom prst="rect">
            <a:avLst/>
          </a:prstGeom>
          <a:noFill/>
        </p:spPr>
        <p:txBody>
          <a:bodyPr wrap="square" rtlCol="0">
            <a:spAutoFit/>
          </a:bodyPr>
          <a:lstStyle/>
          <a:p>
            <a:pPr algn="ctr"/>
            <a:r>
              <a:rPr lang="en-US" sz="1600" dirty="0">
                <a:latin typeface="Times New Roman" pitchFamily="18" charset="0"/>
                <a:cs typeface="Times New Roman" pitchFamily="18" charset="0"/>
              </a:rPr>
              <a:t>Word-cloud for tweets about bezel less feature of FindX</a:t>
            </a:r>
          </a:p>
        </p:txBody>
      </p:sp>
      <p:pic>
        <p:nvPicPr>
          <p:cNvPr id="14" name="Picture 13"/>
          <p:cNvPicPr/>
          <p:nvPr/>
        </p:nvPicPr>
        <p:blipFill>
          <a:blip r:embed="rId2"/>
          <a:srcRect/>
          <a:stretch>
            <a:fillRect/>
          </a:stretch>
        </p:blipFill>
        <p:spPr bwMode="auto">
          <a:xfrm>
            <a:off x="984737" y="1100069"/>
            <a:ext cx="2286000" cy="820398"/>
          </a:xfrm>
          <a:prstGeom prst="rect">
            <a:avLst/>
          </a:prstGeom>
          <a:noFill/>
          <a:ln w="9525">
            <a:noFill/>
            <a:miter lim="800000"/>
            <a:headEnd/>
            <a:tailEnd/>
          </a:ln>
        </p:spPr>
      </p:pic>
      <p:pic>
        <p:nvPicPr>
          <p:cNvPr id="15" name="Picture 14"/>
          <p:cNvPicPr/>
          <p:nvPr/>
        </p:nvPicPr>
        <p:blipFill>
          <a:blip r:embed="rId3"/>
          <a:srcRect/>
          <a:stretch>
            <a:fillRect/>
          </a:stretch>
        </p:blipFill>
        <p:spPr bwMode="auto">
          <a:xfrm>
            <a:off x="5133933" y="1077821"/>
            <a:ext cx="2564221" cy="842169"/>
          </a:xfrm>
          <a:prstGeom prst="rect">
            <a:avLst/>
          </a:prstGeom>
          <a:noFill/>
          <a:ln w="9525">
            <a:noFill/>
            <a:miter lim="800000"/>
            <a:headEnd/>
            <a:tailEnd/>
          </a:ln>
        </p:spPr>
      </p:pic>
      <p:pic>
        <p:nvPicPr>
          <p:cNvPr id="16" name="Picture 15"/>
          <p:cNvPicPr/>
          <p:nvPr/>
        </p:nvPicPr>
        <p:blipFill>
          <a:blip r:embed="rId4" cstate="print"/>
          <a:srcRect/>
          <a:stretch>
            <a:fillRect/>
          </a:stretch>
        </p:blipFill>
        <p:spPr bwMode="auto">
          <a:xfrm>
            <a:off x="1073319" y="2749278"/>
            <a:ext cx="2108835" cy="1861459"/>
          </a:xfrm>
          <a:prstGeom prst="rect">
            <a:avLst/>
          </a:prstGeom>
          <a:noFill/>
          <a:ln w="9525">
            <a:noFill/>
            <a:miter lim="800000"/>
            <a:headEnd/>
            <a:tailEnd/>
          </a:ln>
        </p:spPr>
      </p:pic>
      <p:pic>
        <p:nvPicPr>
          <p:cNvPr id="17" name="Picture 16"/>
          <p:cNvPicPr/>
          <p:nvPr/>
        </p:nvPicPr>
        <p:blipFill>
          <a:blip r:embed="rId5" cstate="print"/>
          <a:srcRect/>
          <a:stretch>
            <a:fillRect/>
          </a:stretch>
        </p:blipFill>
        <p:spPr bwMode="auto">
          <a:xfrm>
            <a:off x="5270772" y="2753475"/>
            <a:ext cx="2286634" cy="1828801"/>
          </a:xfrm>
          <a:prstGeom prst="rect">
            <a:avLst/>
          </a:prstGeom>
          <a:noFill/>
          <a:ln w="9525">
            <a:noFill/>
            <a:miter lim="800000"/>
            <a:headEnd/>
            <a:tailEnd/>
          </a:ln>
        </p:spPr>
      </p:pic>
      <p:sp>
        <p:nvSpPr>
          <p:cNvPr id="3" name="TextBox 2">
            <a:extLst>
              <a:ext uri="{FF2B5EF4-FFF2-40B4-BE49-F238E27FC236}">
                <a16:creationId xmlns:a16="http://schemas.microsoft.com/office/drawing/2014/main" id="{329CDDC9-F3B0-4D5F-9884-FB51D8A3F81E}"/>
              </a:ext>
            </a:extLst>
          </p:cNvPr>
          <p:cNvSpPr txBox="1"/>
          <p:nvPr/>
        </p:nvSpPr>
        <p:spPr>
          <a:xfrm>
            <a:off x="685800" y="5181529"/>
            <a:ext cx="7620000" cy="120032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On comparing the percentage of positive tweets, the bezel less feature of the Vivo Nex smartphone has a slight edge over the bezel less feature of Oppo FindX. The bezel less feature in both the smartphones seems to be the most appreciated feature by the customers as indicated by zero negative reviews.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4250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86099"/>
          </a:xfrm>
        </p:spPr>
        <p:txBody>
          <a:bodyPr>
            <a:normAutofit fontScale="90000"/>
          </a:bodyPr>
          <a:lstStyle/>
          <a:p>
            <a:pPr algn="l"/>
            <a:r>
              <a:rPr lang="en-US" dirty="0">
                <a:latin typeface="Times New Roman" pitchFamily="18" charset="0"/>
                <a:cs typeface="Times New Roman" pitchFamily="18" charset="0"/>
              </a:rPr>
              <a:t>Pop-up Camera comparison</a:t>
            </a:r>
          </a:p>
        </p:txBody>
      </p:sp>
      <p:sp>
        <p:nvSpPr>
          <p:cNvPr id="4" name="Footer Placeholder 3"/>
          <p:cNvSpPr>
            <a:spLocks noGrp="1"/>
          </p:cNvSpPr>
          <p:nvPr>
            <p:ph type="ftr" sz="quarter" idx="11"/>
          </p:nvPr>
        </p:nvSpPr>
        <p:spPr/>
        <p:txBody>
          <a:bodyPr/>
          <a:lstStyle/>
          <a:p>
            <a:r>
              <a:rPr lang="fr-FR"/>
              <a:t>International Conference on Inventive Computation Technologies (3rd ICICT 2018)</a:t>
            </a:r>
            <a:endParaRPr lang="en-US"/>
          </a:p>
        </p:txBody>
      </p:sp>
      <p:sp>
        <p:nvSpPr>
          <p:cNvPr id="8" name="TextBox 7"/>
          <p:cNvSpPr txBox="1"/>
          <p:nvPr/>
        </p:nvSpPr>
        <p:spPr>
          <a:xfrm>
            <a:off x="838200" y="1983443"/>
            <a:ext cx="2819400" cy="523220"/>
          </a:xfrm>
          <a:prstGeom prst="rect">
            <a:avLst/>
          </a:prstGeom>
          <a:noFill/>
        </p:spPr>
        <p:txBody>
          <a:bodyPr wrap="square" rtlCol="0">
            <a:spAutoFit/>
          </a:bodyPr>
          <a:lstStyle/>
          <a:p>
            <a:pPr algn="ctr"/>
            <a:r>
              <a:rPr lang="en-US" sz="1400" dirty="0">
                <a:latin typeface="Times New Roman" pitchFamily="18" charset="0"/>
                <a:cs typeface="Times New Roman" pitchFamily="18" charset="0"/>
              </a:rPr>
              <a:t>Sentiment classification for tweets about </a:t>
            </a:r>
            <a:r>
              <a:rPr lang="en-US" sz="1400" dirty="0" err="1">
                <a:latin typeface="Times New Roman" pitchFamily="18" charset="0"/>
                <a:cs typeface="Times New Roman" pitchFamily="18" charset="0"/>
              </a:rPr>
              <a:t>Nex’s</a:t>
            </a:r>
            <a:r>
              <a:rPr lang="en-US" sz="1400" dirty="0">
                <a:latin typeface="Times New Roman" pitchFamily="18" charset="0"/>
                <a:cs typeface="Times New Roman" pitchFamily="18" charset="0"/>
              </a:rPr>
              <a:t> pop up feature</a:t>
            </a:r>
          </a:p>
        </p:txBody>
      </p:sp>
      <p:sp>
        <p:nvSpPr>
          <p:cNvPr id="9" name="TextBox 8"/>
          <p:cNvSpPr txBox="1"/>
          <p:nvPr/>
        </p:nvSpPr>
        <p:spPr>
          <a:xfrm>
            <a:off x="4838700" y="1983443"/>
            <a:ext cx="2819400" cy="523220"/>
          </a:xfrm>
          <a:prstGeom prst="rect">
            <a:avLst/>
          </a:prstGeom>
          <a:noFill/>
        </p:spPr>
        <p:txBody>
          <a:bodyPr wrap="square" rtlCol="0">
            <a:spAutoFit/>
          </a:bodyPr>
          <a:lstStyle/>
          <a:p>
            <a:pPr algn="ctr"/>
            <a:r>
              <a:rPr lang="en-US" sz="1400" dirty="0">
                <a:latin typeface="Times New Roman" pitchFamily="18" charset="0"/>
                <a:cs typeface="Times New Roman" pitchFamily="18" charset="0"/>
              </a:rPr>
              <a:t>Sentiment classification for tweets about </a:t>
            </a:r>
            <a:r>
              <a:rPr lang="en-US" sz="1400" dirty="0" err="1">
                <a:latin typeface="Times New Roman" pitchFamily="18" charset="0"/>
                <a:cs typeface="Times New Roman" pitchFamily="18" charset="0"/>
              </a:rPr>
              <a:t>FindX’s</a:t>
            </a:r>
            <a:r>
              <a:rPr lang="en-US" sz="1400" dirty="0">
                <a:latin typeface="Times New Roman" pitchFamily="18" charset="0"/>
                <a:cs typeface="Times New Roman" pitchFamily="18" charset="0"/>
              </a:rPr>
              <a:t> pop up feature</a:t>
            </a:r>
          </a:p>
        </p:txBody>
      </p:sp>
      <p:sp>
        <p:nvSpPr>
          <p:cNvPr id="12" name="TextBox 11"/>
          <p:cNvSpPr txBox="1"/>
          <p:nvPr/>
        </p:nvSpPr>
        <p:spPr>
          <a:xfrm>
            <a:off x="838200" y="4519709"/>
            <a:ext cx="2819400" cy="584775"/>
          </a:xfrm>
          <a:prstGeom prst="rect">
            <a:avLst/>
          </a:prstGeom>
          <a:noFill/>
        </p:spPr>
        <p:txBody>
          <a:bodyPr wrap="square" rtlCol="0">
            <a:spAutoFit/>
          </a:bodyPr>
          <a:lstStyle/>
          <a:p>
            <a:pPr algn="ctr"/>
            <a:r>
              <a:rPr lang="en-US" sz="1600" dirty="0">
                <a:latin typeface="Times New Roman" pitchFamily="18" charset="0"/>
                <a:cs typeface="Times New Roman" pitchFamily="18" charset="0"/>
              </a:rPr>
              <a:t>Word-cloud for tweets about pop up camera feature of Nex</a:t>
            </a:r>
          </a:p>
        </p:txBody>
      </p:sp>
      <p:sp>
        <p:nvSpPr>
          <p:cNvPr id="13" name="TextBox 12"/>
          <p:cNvSpPr txBox="1"/>
          <p:nvPr/>
        </p:nvSpPr>
        <p:spPr>
          <a:xfrm>
            <a:off x="4873869" y="4522120"/>
            <a:ext cx="2819400" cy="584775"/>
          </a:xfrm>
          <a:prstGeom prst="rect">
            <a:avLst/>
          </a:prstGeom>
          <a:noFill/>
        </p:spPr>
        <p:txBody>
          <a:bodyPr wrap="square" rtlCol="0">
            <a:spAutoFit/>
          </a:bodyPr>
          <a:lstStyle/>
          <a:p>
            <a:pPr algn="ctr"/>
            <a:r>
              <a:rPr lang="en-US" sz="1600" dirty="0">
                <a:latin typeface="Times New Roman" pitchFamily="18" charset="0"/>
                <a:cs typeface="Times New Roman" pitchFamily="18" charset="0"/>
              </a:rPr>
              <a:t>Word-cloud for tweets about pop up camera feature of FindX</a:t>
            </a:r>
          </a:p>
        </p:txBody>
      </p:sp>
      <p:pic>
        <p:nvPicPr>
          <p:cNvPr id="14" name="Picture 13"/>
          <p:cNvPicPr/>
          <p:nvPr/>
        </p:nvPicPr>
        <p:blipFill>
          <a:blip r:embed="rId2"/>
          <a:srcRect/>
          <a:stretch>
            <a:fillRect/>
          </a:stretch>
        </p:blipFill>
        <p:spPr bwMode="auto">
          <a:xfrm>
            <a:off x="990600" y="1053533"/>
            <a:ext cx="2286000" cy="838200"/>
          </a:xfrm>
          <a:prstGeom prst="rect">
            <a:avLst/>
          </a:prstGeom>
          <a:noFill/>
          <a:ln w="9525">
            <a:noFill/>
            <a:miter lim="800000"/>
            <a:headEnd/>
            <a:tailEnd/>
          </a:ln>
        </p:spPr>
      </p:pic>
      <p:pic>
        <p:nvPicPr>
          <p:cNvPr id="15" name="Picture 14"/>
          <p:cNvPicPr/>
          <p:nvPr/>
        </p:nvPicPr>
        <p:blipFill>
          <a:blip r:embed="rId3"/>
          <a:srcRect/>
          <a:stretch>
            <a:fillRect/>
          </a:stretch>
        </p:blipFill>
        <p:spPr bwMode="auto">
          <a:xfrm>
            <a:off x="5042807" y="1053533"/>
            <a:ext cx="2411186" cy="838200"/>
          </a:xfrm>
          <a:prstGeom prst="rect">
            <a:avLst/>
          </a:prstGeom>
          <a:noFill/>
          <a:ln w="9525">
            <a:noFill/>
            <a:miter lim="800000"/>
            <a:headEnd/>
            <a:tailEnd/>
          </a:ln>
        </p:spPr>
      </p:pic>
      <p:pic>
        <p:nvPicPr>
          <p:cNvPr id="16" name="Picture 15"/>
          <p:cNvPicPr/>
          <p:nvPr/>
        </p:nvPicPr>
        <p:blipFill>
          <a:blip r:embed="rId4" cstate="print"/>
          <a:srcRect/>
          <a:stretch>
            <a:fillRect/>
          </a:stretch>
        </p:blipFill>
        <p:spPr bwMode="auto">
          <a:xfrm>
            <a:off x="1114697" y="2700783"/>
            <a:ext cx="2037806" cy="1767206"/>
          </a:xfrm>
          <a:prstGeom prst="rect">
            <a:avLst/>
          </a:prstGeom>
          <a:noFill/>
          <a:ln w="9525">
            <a:noFill/>
            <a:miter lim="800000"/>
            <a:headEnd/>
            <a:tailEnd/>
          </a:ln>
        </p:spPr>
      </p:pic>
      <p:pic>
        <p:nvPicPr>
          <p:cNvPr id="17" name="Picture 16"/>
          <p:cNvPicPr/>
          <p:nvPr/>
        </p:nvPicPr>
        <p:blipFill>
          <a:blip r:embed="rId5"/>
          <a:srcRect/>
          <a:stretch>
            <a:fillRect/>
          </a:stretch>
        </p:blipFill>
        <p:spPr bwMode="auto">
          <a:xfrm>
            <a:off x="5105400" y="2700783"/>
            <a:ext cx="2286000" cy="1919605"/>
          </a:xfrm>
          <a:prstGeom prst="rect">
            <a:avLst/>
          </a:prstGeom>
          <a:noFill/>
          <a:ln w="9525">
            <a:noFill/>
            <a:miter lim="800000"/>
            <a:headEnd/>
            <a:tailEnd/>
          </a:ln>
        </p:spPr>
      </p:pic>
      <p:sp>
        <p:nvSpPr>
          <p:cNvPr id="3" name="TextBox 2">
            <a:extLst>
              <a:ext uri="{FF2B5EF4-FFF2-40B4-BE49-F238E27FC236}">
                <a16:creationId xmlns:a16="http://schemas.microsoft.com/office/drawing/2014/main" id="{8CEA5CEF-8660-4067-85A9-6706AF67846B}"/>
              </a:ext>
            </a:extLst>
          </p:cNvPr>
          <p:cNvSpPr txBox="1"/>
          <p:nvPr/>
        </p:nvSpPr>
        <p:spPr>
          <a:xfrm>
            <a:off x="838200" y="5181600"/>
            <a:ext cx="7315200" cy="101566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Comparing the two, the pop-up camera feature of the Vivo Nex smartphone yields slightly more positive feedback from the audience over Oppo FindX.</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797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9CCAA-2496-49C4-B27B-AF047C5DF1E9}"/>
              </a:ext>
            </a:extLst>
          </p:cNvPr>
          <p:cNvSpPr>
            <a:spLocks noGrp="1"/>
          </p:cNvSpPr>
          <p:nvPr>
            <p:ph type="title"/>
          </p:nvPr>
        </p:nvSpPr>
        <p:spPr/>
        <p:txBody>
          <a:bodyPr>
            <a:normAutofit/>
          </a:bodyPr>
          <a:lstStyle/>
          <a:p>
            <a:pPr algn="l"/>
            <a:r>
              <a:rPr lang="en-US" sz="4000"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08C2469C-B39E-451C-8DA1-24E0C6E5A1C3}"/>
              </a:ext>
            </a:extLst>
          </p:cNvPr>
          <p:cNvSpPr>
            <a:spLocks noGrp="1"/>
          </p:cNvSpPr>
          <p:nvPr>
            <p:ph idx="1"/>
          </p:nvPr>
        </p:nvSpPr>
        <p:spPr>
          <a:xfrm>
            <a:off x="457200" y="1454761"/>
            <a:ext cx="8229600" cy="4525963"/>
          </a:xfrm>
        </p:spPr>
        <p:txBody>
          <a:bodyPr>
            <a:noAutofit/>
          </a:bodyPr>
          <a:lstStyle/>
          <a:p>
            <a:r>
              <a:rPr lang="en-IN" sz="2600" dirty="0">
                <a:latin typeface="Times New Roman" panose="02020603050405020304" pitchFamily="18" charset="0"/>
                <a:cs typeface="Times New Roman" panose="02020603050405020304" pitchFamily="18" charset="0"/>
              </a:rPr>
              <a:t> So, when we did an overall comparison of the sentiments of Vivo Nex and Oppo FindX, Vivo Nex had a clear lead in terms of overall positive sentiment. </a:t>
            </a:r>
          </a:p>
          <a:p>
            <a:r>
              <a:rPr lang="en-IN" sz="2600" dirty="0">
                <a:latin typeface="Times New Roman" panose="02020603050405020304" pitchFamily="18" charset="0"/>
                <a:cs typeface="Times New Roman" panose="02020603050405020304" pitchFamily="18" charset="0"/>
              </a:rPr>
              <a:t>We then deep dived to see the feature wise sentiment in terms of the two new features in both the smartphones, the Bezel-less display and pop-up camera. In both these areas, Vivo Nex has a slight edge over the Oppo FindX in terms of positive sentiments. </a:t>
            </a:r>
          </a:p>
          <a:p>
            <a:r>
              <a:rPr lang="en-IN" sz="2600" dirty="0">
                <a:latin typeface="Times New Roman" panose="02020603050405020304" pitchFamily="18" charset="0"/>
                <a:cs typeface="Times New Roman" panose="02020603050405020304" pitchFamily="18" charset="0"/>
              </a:rPr>
              <a:t>One more feature which was being discussed in the tweets in addition to the camera and display is the on-screen fingerprint sensor.</a:t>
            </a:r>
            <a:endParaRPr lang="en-US" sz="2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DD1AF0B-486F-48E6-9854-C1F1C5C43802}"/>
              </a:ext>
            </a:extLst>
          </p:cNvPr>
          <p:cNvSpPr>
            <a:spLocks noGrp="1"/>
          </p:cNvSpPr>
          <p:nvPr>
            <p:ph type="ftr" sz="quarter" idx="11"/>
          </p:nvPr>
        </p:nvSpPr>
        <p:spPr/>
        <p:txBody>
          <a:bodyPr/>
          <a:lstStyle/>
          <a:p>
            <a:r>
              <a:rPr lang="fr-FR"/>
              <a:t>International Conference on Inventive Computation Technologies (3rd ICICT 2018)</a:t>
            </a:r>
            <a:endParaRPr lang="en-US"/>
          </a:p>
        </p:txBody>
      </p:sp>
    </p:spTree>
    <p:extLst>
      <p:ext uri="{BB962C8B-B14F-4D97-AF65-F5344CB8AC3E}">
        <p14:creationId xmlns:p14="http://schemas.microsoft.com/office/powerpoint/2010/main" val="4049666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latin typeface="Times New Roman" pitchFamily="18" charset="0"/>
                <a:cs typeface="Times New Roman" pitchFamily="18" charset="0"/>
              </a:rPr>
              <a:t>Conclusion</a:t>
            </a:r>
          </a:p>
        </p:txBody>
      </p:sp>
      <p:sp>
        <p:nvSpPr>
          <p:cNvPr id="3" name="Content Placeholder 2"/>
          <p:cNvSpPr>
            <a:spLocks noGrp="1"/>
          </p:cNvSpPr>
          <p:nvPr>
            <p:ph idx="1"/>
          </p:nvPr>
        </p:nvSpPr>
        <p:spPr/>
        <p:txBody>
          <a:bodyPr>
            <a:normAutofit/>
          </a:bodyPr>
          <a:lstStyle/>
          <a:p>
            <a:r>
              <a:rPr lang="en-IN" sz="2600" dirty="0">
                <a:latin typeface="Times New Roman" panose="02020603050405020304" pitchFamily="18" charset="0"/>
                <a:cs typeface="Times New Roman" pitchFamily="18" charset="0"/>
              </a:rPr>
              <a:t>We have done an effective comparison of two new products from two competing brands.</a:t>
            </a:r>
          </a:p>
          <a:p>
            <a:r>
              <a:rPr lang="en-IN" sz="2600" dirty="0">
                <a:latin typeface="Times New Roman" panose="02020603050405020304" pitchFamily="18" charset="0"/>
                <a:cs typeface="Times New Roman" pitchFamily="18" charset="0"/>
              </a:rPr>
              <a:t>This paper has typically shown how social media data can be used to measure the user sentiments about products that are newly launched.</a:t>
            </a:r>
          </a:p>
          <a:p>
            <a:r>
              <a:rPr lang="en-IN" sz="2600">
                <a:latin typeface="Times New Roman" panose="02020603050405020304" pitchFamily="18" charset="0"/>
                <a:cs typeface="Times New Roman" pitchFamily="18" charset="0"/>
              </a:rPr>
              <a:t>This approach can </a:t>
            </a:r>
            <a:r>
              <a:rPr lang="en-IN" sz="2600" dirty="0">
                <a:latin typeface="Times New Roman" panose="02020603050405020304" pitchFamily="18" charset="0"/>
                <a:cs typeface="Times New Roman" pitchFamily="18" charset="0"/>
              </a:rPr>
              <a:t>then be effectively used by brands to see where they outweigh their rivals. </a:t>
            </a:r>
          </a:p>
          <a:p>
            <a:r>
              <a:rPr lang="en-IN" sz="2600" dirty="0">
                <a:latin typeface="Times New Roman" panose="02020603050405020304" pitchFamily="18" charset="0"/>
                <a:cs typeface="Times New Roman" pitchFamily="18" charset="0"/>
              </a:rPr>
              <a:t>They can also get to know the areas where they come lesser than their rivals. They can then work on improving in those areas</a:t>
            </a:r>
            <a:endParaRPr lang="en-US" sz="2600" dirty="0">
              <a:latin typeface="Times New Roman" panose="02020603050405020304" pitchFamily="18" charset="0"/>
              <a:cs typeface="Times New Roman" pitchFamily="18" charset="0"/>
            </a:endParaRPr>
          </a:p>
        </p:txBody>
      </p:sp>
      <p:sp>
        <p:nvSpPr>
          <p:cNvPr id="4" name="Footer Placeholder 3"/>
          <p:cNvSpPr>
            <a:spLocks noGrp="1"/>
          </p:cNvSpPr>
          <p:nvPr>
            <p:ph type="ftr" sz="quarter" idx="11"/>
          </p:nvPr>
        </p:nvSpPr>
        <p:spPr/>
        <p:txBody>
          <a:bodyPr/>
          <a:lstStyle/>
          <a:p>
            <a:r>
              <a:rPr lang="fr-FR"/>
              <a:t>International Conference on Inventive Computation Technologies (3rd ICICT 2018)</a:t>
            </a:r>
            <a:endParaRPr lang="en-US"/>
          </a:p>
        </p:txBody>
      </p:sp>
    </p:spTree>
    <p:extLst>
      <p:ext uri="{BB962C8B-B14F-4D97-AF65-F5344CB8AC3E}">
        <p14:creationId xmlns:p14="http://schemas.microsoft.com/office/powerpoint/2010/main" val="3852643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latin typeface="Times New Roman" pitchFamily="18" charset="0"/>
                <a:cs typeface="Times New Roman" pitchFamily="18" charset="0"/>
              </a:rPr>
              <a:t>Objective</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The approach of </a:t>
            </a:r>
            <a:r>
              <a:rPr lang="en-IN" sz="2400" b="1" dirty="0">
                <a:latin typeface="Times New Roman" pitchFamily="18" charset="0"/>
                <a:cs typeface="Times New Roman" pitchFamily="18" charset="0"/>
              </a:rPr>
              <a:t>sentiment analysis </a:t>
            </a:r>
            <a:r>
              <a:rPr lang="en-IN" sz="2400" dirty="0">
                <a:latin typeface="Times New Roman" pitchFamily="18" charset="0"/>
                <a:cs typeface="Times New Roman" pitchFamily="18" charset="0"/>
              </a:rPr>
              <a:t>is utilized</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to derive individual user perceptions about the different features of the new releases of </a:t>
            </a:r>
            <a:r>
              <a:rPr lang="en-IN" sz="2400" b="1" dirty="0">
                <a:latin typeface="Times New Roman" pitchFamily="18" charset="0"/>
                <a:cs typeface="Times New Roman" pitchFamily="18" charset="0"/>
              </a:rPr>
              <a:t>two leading Smartphone brands</a:t>
            </a:r>
            <a:r>
              <a:rPr lang="en-IN" sz="2400" dirty="0">
                <a:latin typeface="Times New Roman" pitchFamily="18" charset="0"/>
                <a:cs typeface="Times New Roman" pitchFamily="18" charset="0"/>
              </a:rPr>
              <a:t> in India- Vivo and Oppo. </a:t>
            </a:r>
          </a:p>
          <a:p>
            <a:r>
              <a:rPr lang="en-US" sz="2400" dirty="0">
                <a:latin typeface="Times New Roman" pitchFamily="18" charset="0"/>
                <a:cs typeface="Times New Roman" pitchFamily="18" charset="0"/>
              </a:rPr>
              <a:t>From the user comments and reviews on Twitter for the smartphones Vivo Nex and Oppo FindX, sentiments are classified and using the sentiment classification the different features such as Camera, display etc are compared to determine which brand has better acceptance among customers.</a:t>
            </a: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fr-FR"/>
              <a:t>International Conference on Inventive Computation Technologies (3rd ICICT 2018)</a:t>
            </a:r>
            <a:endParaRPr lang="en-US"/>
          </a:p>
        </p:txBody>
      </p:sp>
    </p:spTree>
    <p:extLst>
      <p:ext uri="{BB962C8B-B14F-4D97-AF65-F5344CB8AC3E}">
        <p14:creationId xmlns:p14="http://schemas.microsoft.com/office/powerpoint/2010/main" val="3023016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latin typeface="Times New Roman" pitchFamily="18" charset="0"/>
                <a:cs typeface="Times New Roman" pitchFamily="18" charset="0"/>
              </a:rPr>
              <a:t>Approach</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The </a:t>
            </a:r>
            <a:r>
              <a:rPr lang="en-IN" sz="2400" b="1" dirty="0">
                <a:latin typeface="Times New Roman" pitchFamily="18" charset="0"/>
                <a:cs typeface="Times New Roman" pitchFamily="18" charset="0"/>
              </a:rPr>
              <a:t>tweets</a:t>
            </a:r>
            <a:r>
              <a:rPr lang="en-IN" sz="2400" dirty="0">
                <a:latin typeface="Times New Roman" pitchFamily="18" charset="0"/>
                <a:cs typeface="Times New Roman" pitchFamily="18" charset="0"/>
              </a:rPr>
              <a:t> pertaining to the two smartphones Vivo Nex and Oppo FindX are used as individual customer feedback and the sentiment for each tweet is classified using a </a:t>
            </a:r>
            <a:r>
              <a:rPr lang="en-IN" sz="2400" b="1" dirty="0">
                <a:latin typeface="Times New Roman" pitchFamily="18" charset="0"/>
                <a:cs typeface="Times New Roman" pitchFamily="18" charset="0"/>
              </a:rPr>
              <a:t>hybrid model </a:t>
            </a:r>
            <a:r>
              <a:rPr lang="en-IN" sz="2400" dirty="0">
                <a:latin typeface="Times New Roman" pitchFamily="18" charset="0"/>
                <a:cs typeface="Times New Roman" pitchFamily="18" charset="0"/>
              </a:rPr>
              <a:t>which is a combination of the </a:t>
            </a:r>
            <a:r>
              <a:rPr lang="en-IN" sz="2400" b="1" dirty="0">
                <a:latin typeface="Times New Roman" pitchFamily="18" charset="0"/>
                <a:cs typeface="Times New Roman" pitchFamily="18" charset="0"/>
              </a:rPr>
              <a:t>Lexicon Based Sentiment </a:t>
            </a:r>
            <a:r>
              <a:rPr lang="en-IN" sz="2400" dirty="0">
                <a:latin typeface="Times New Roman" pitchFamily="18" charset="0"/>
                <a:cs typeface="Times New Roman" pitchFamily="18" charset="0"/>
              </a:rPr>
              <a:t>analysis and the </a:t>
            </a:r>
            <a:r>
              <a:rPr lang="en-IN" sz="2400" b="1" dirty="0">
                <a:latin typeface="Times New Roman" pitchFamily="18" charset="0"/>
                <a:cs typeface="Times New Roman" pitchFamily="18" charset="0"/>
              </a:rPr>
              <a:t>Naive Bayes algorithms</a:t>
            </a:r>
            <a:r>
              <a:rPr lang="en-IN"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Then, for feature wise comparison, the tweets based on individual features are taken out and compared using their sentiment classifications.  </a:t>
            </a:r>
          </a:p>
          <a:p>
            <a:r>
              <a:rPr lang="en-US" sz="2400" dirty="0">
                <a:latin typeface="Times New Roman" pitchFamily="18" charset="0"/>
                <a:cs typeface="Times New Roman" pitchFamily="18" charset="0"/>
              </a:rPr>
              <a:t>Word-clouds are built for the overall tweets as well as for individual features for both the smart phones.</a:t>
            </a:r>
          </a:p>
        </p:txBody>
      </p:sp>
      <p:sp>
        <p:nvSpPr>
          <p:cNvPr id="4" name="Footer Placeholder 3"/>
          <p:cNvSpPr>
            <a:spLocks noGrp="1"/>
          </p:cNvSpPr>
          <p:nvPr>
            <p:ph type="ftr" sz="quarter" idx="11"/>
          </p:nvPr>
        </p:nvSpPr>
        <p:spPr/>
        <p:txBody>
          <a:bodyPr/>
          <a:lstStyle/>
          <a:p>
            <a:r>
              <a:rPr lang="fr-FR"/>
              <a:t>International Conference on Inventive Computation Technologies (3rd ICICT 2018)</a:t>
            </a:r>
            <a:endParaRPr lang="en-US"/>
          </a:p>
        </p:txBody>
      </p:sp>
    </p:spTree>
    <p:extLst>
      <p:ext uri="{BB962C8B-B14F-4D97-AF65-F5344CB8AC3E}">
        <p14:creationId xmlns:p14="http://schemas.microsoft.com/office/powerpoint/2010/main" val="302301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latin typeface="Times New Roman" pitchFamily="18" charset="0"/>
                <a:cs typeface="Times New Roman" pitchFamily="18" charset="0"/>
              </a:rPr>
              <a:t>Data Preprocessing</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Tweets were taken into a Corpus.</a:t>
            </a:r>
          </a:p>
          <a:p>
            <a:r>
              <a:rPr lang="en-IN" sz="2400" dirty="0">
                <a:latin typeface="Times New Roman" pitchFamily="18" charset="0"/>
                <a:cs typeface="Times New Roman" pitchFamily="18" charset="0"/>
              </a:rPr>
              <a:t>Languages other than English, punctuations, specific unrelated hash tags, re-tweets, URLs were removed. Tweets put up by users who had less than 10 followers were also removed to eliminate the less impactful tweets.</a:t>
            </a:r>
          </a:p>
          <a:p>
            <a:r>
              <a:rPr lang="en-IN" sz="2400" dirty="0">
                <a:latin typeface="Times New Roman" pitchFamily="18" charset="0"/>
                <a:cs typeface="Times New Roman" pitchFamily="18" charset="0"/>
              </a:rPr>
              <a:t>The pre-processing stage also involved breaking the string of sentences in tweets into tokens and stemming the words in each of the tweets.</a:t>
            </a: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fr-FR"/>
              <a:t>International Conference on Inventive Computation Technologies (3rd ICICT 2018)</a:t>
            </a:r>
            <a:endParaRPr lang="en-US"/>
          </a:p>
        </p:txBody>
      </p:sp>
    </p:spTree>
    <p:extLst>
      <p:ext uri="{BB962C8B-B14F-4D97-AF65-F5344CB8AC3E}">
        <p14:creationId xmlns:p14="http://schemas.microsoft.com/office/powerpoint/2010/main" val="3812514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457200"/>
            <a:ext cx="8229600" cy="1143000"/>
          </a:xfrm>
        </p:spPr>
        <p:txBody>
          <a:bodyPr>
            <a:noAutofit/>
          </a:bodyPr>
          <a:lstStyle/>
          <a:p>
            <a:pPr lvl="0"/>
            <a:r>
              <a:rPr lang="en-IN" sz="3600" dirty="0">
                <a:latin typeface="Times New Roman" pitchFamily="18" charset="0"/>
                <a:cs typeface="Times New Roman" pitchFamily="18" charset="0"/>
              </a:rPr>
              <a:t>Hybrid model based sentiment analysis approach</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2209800"/>
            <a:ext cx="8229600" cy="3916363"/>
          </a:xfrm>
        </p:spPr>
        <p:txBody>
          <a:bodyPr>
            <a:normAutofit/>
          </a:bodyPr>
          <a:lstStyle/>
          <a:p>
            <a:r>
              <a:rPr lang="en-IN" sz="2400" dirty="0">
                <a:latin typeface="Times New Roman" pitchFamily="18" charset="0"/>
                <a:cs typeface="Times New Roman" pitchFamily="18" charset="0"/>
              </a:rPr>
              <a:t>Once the pre-processing stage for the extracted tweets is complete and the words are stemmed, the filtered data is taken as the input for the Hybrid model.</a:t>
            </a:r>
          </a:p>
          <a:p>
            <a:r>
              <a:rPr lang="en-IN" sz="2400" dirty="0">
                <a:latin typeface="Times New Roman" pitchFamily="18" charset="0"/>
                <a:cs typeface="Times New Roman" pitchFamily="18" charset="0"/>
              </a:rPr>
              <a:t>The Hybrid model uses the Lexicon Based approach to classify the sentiments initially. </a:t>
            </a:r>
          </a:p>
          <a:p>
            <a:r>
              <a:rPr lang="en-IN" sz="2400" dirty="0">
                <a:latin typeface="Times New Roman" pitchFamily="18" charset="0"/>
                <a:cs typeface="Times New Roman" pitchFamily="18" charset="0"/>
              </a:rPr>
              <a:t>Then, Supervised Machine learning process is followed. The classified tweets are segregated into train and test dataset. The model is built on the train dataset and it is validated on both the train and test dataset</a:t>
            </a: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fr-FR"/>
              <a:t>International Conference on Inventive Computation Technologies (3rd ICICT 2018)</a:t>
            </a:r>
            <a:endParaRPr lang="en-US"/>
          </a:p>
        </p:txBody>
      </p:sp>
    </p:spTree>
    <p:extLst>
      <p:ext uri="{BB962C8B-B14F-4D97-AF65-F5344CB8AC3E}">
        <p14:creationId xmlns:p14="http://schemas.microsoft.com/office/powerpoint/2010/main" val="3842809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latin typeface="Times New Roman" pitchFamily="18" charset="0"/>
                <a:cs typeface="Times New Roman" pitchFamily="18" charset="0"/>
              </a:rPr>
              <a:t>Lexicon Based Sentiment Classification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This technique is also called as </a:t>
            </a:r>
            <a:r>
              <a:rPr lang="en-IN" sz="2400" b="1" dirty="0">
                <a:latin typeface="Times New Roman" pitchFamily="18" charset="0"/>
                <a:cs typeface="Times New Roman" pitchFamily="18" charset="0"/>
              </a:rPr>
              <a:t>Dictionary</a:t>
            </a:r>
            <a:r>
              <a:rPr lang="en-IN" sz="2400" dirty="0">
                <a:latin typeface="Times New Roman" pitchFamily="18" charset="0"/>
                <a:cs typeface="Times New Roman" pitchFamily="18" charset="0"/>
              </a:rPr>
              <a:t> based classification technique. </a:t>
            </a:r>
          </a:p>
          <a:p>
            <a:r>
              <a:rPr lang="en-IN" sz="2400" dirty="0">
                <a:latin typeface="Times New Roman" pitchFamily="18" charset="0"/>
                <a:cs typeface="Times New Roman" pitchFamily="18" charset="0"/>
              </a:rPr>
              <a:t>In our Lexicon model, the sentiments scores are obtained through a function called analyse sentiment and by means of using the dictionary called </a:t>
            </a:r>
            <a:r>
              <a:rPr lang="en-IN" sz="2400" b="1" dirty="0">
                <a:latin typeface="Times New Roman" pitchFamily="18" charset="0"/>
                <a:cs typeface="Times New Roman" pitchFamily="18" charset="0"/>
              </a:rPr>
              <a:t>Harvard-IV</a:t>
            </a:r>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The sentiment scores obtained are </a:t>
            </a:r>
            <a:r>
              <a:rPr lang="en-IN" sz="2400" b="1" dirty="0">
                <a:latin typeface="Times New Roman" pitchFamily="18" charset="0"/>
                <a:cs typeface="Times New Roman" pitchFamily="18" charset="0"/>
              </a:rPr>
              <a:t>converted to directions i.e. positive, negative and neutral</a:t>
            </a:r>
            <a:r>
              <a:rPr lang="en-IN" sz="2400" dirty="0">
                <a:latin typeface="Times New Roman" pitchFamily="18" charset="0"/>
                <a:cs typeface="Times New Roman" pitchFamily="18" charset="0"/>
              </a:rPr>
              <a:t>. The resultant classifications are joined as a column with the cleaned dataset.</a:t>
            </a:r>
            <a:endParaRPr lang="en-US" sz="2400" dirty="0">
              <a:latin typeface="Times New Roman" pitchFamily="18" charset="0"/>
              <a:cs typeface="Times New Roman" pitchFamily="18" charset="0"/>
            </a:endParaRPr>
          </a:p>
          <a:p>
            <a:pPr marL="0" indent="0">
              <a:buNone/>
            </a:pPr>
            <a:endParaRPr lang="en-US" dirty="0"/>
          </a:p>
        </p:txBody>
      </p:sp>
      <p:sp>
        <p:nvSpPr>
          <p:cNvPr id="4" name="Footer Placeholder 3"/>
          <p:cNvSpPr>
            <a:spLocks noGrp="1"/>
          </p:cNvSpPr>
          <p:nvPr>
            <p:ph type="ftr" sz="quarter" idx="11"/>
          </p:nvPr>
        </p:nvSpPr>
        <p:spPr/>
        <p:txBody>
          <a:bodyPr/>
          <a:lstStyle/>
          <a:p>
            <a:r>
              <a:rPr lang="fr-FR"/>
              <a:t>International Conference on Inventive Computation Technologies (3rd ICICT 2018)</a:t>
            </a:r>
            <a:endParaRPr lang="en-US"/>
          </a:p>
        </p:txBody>
      </p:sp>
    </p:spTree>
    <p:extLst>
      <p:ext uri="{BB962C8B-B14F-4D97-AF65-F5344CB8AC3E}">
        <p14:creationId xmlns:p14="http://schemas.microsoft.com/office/powerpoint/2010/main" val="3549039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Times New Roman" pitchFamily="18" charset="0"/>
                <a:cs typeface="Times New Roman" pitchFamily="18" charset="0"/>
              </a:rPr>
              <a:t>Supervised Learning based Sentiment Classification</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The dataset which has the results of the lexicon based classifier is taken for the Supervised Machine learning approach and subsequently classified using the Naive Bayes Classification algorithm</a:t>
            </a:r>
          </a:p>
          <a:p>
            <a:r>
              <a:rPr lang="en-US" sz="2400" dirty="0">
                <a:latin typeface="Times New Roman" pitchFamily="18" charset="0"/>
                <a:cs typeface="Times New Roman" pitchFamily="18" charset="0"/>
              </a:rPr>
              <a:t>Here the </a:t>
            </a:r>
            <a:r>
              <a:rPr lang="en-IN" sz="2400" dirty="0">
                <a:latin typeface="Times New Roman" pitchFamily="18" charset="0"/>
                <a:cs typeface="Times New Roman" pitchFamily="18" charset="0"/>
              </a:rPr>
              <a:t>overall dataset is partitioned into training dataset and test dataset</a:t>
            </a:r>
          </a:p>
          <a:p>
            <a:pPr marL="0" indent="0">
              <a:buNone/>
            </a:pPr>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fr-FR"/>
              <a:t>International Conference on Inventive Computation Technologies (3rd ICICT 2018)</a:t>
            </a:r>
            <a:endParaRPr lang="en-US"/>
          </a:p>
        </p:txBody>
      </p:sp>
      <p:pic>
        <p:nvPicPr>
          <p:cNvPr id="5" name="Picture 4"/>
          <p:cNvPicPr/>
          <p:nvPr/>
        </p:nvPicPr>
        <p:blipFill>
          <a:blip r:embed="rId2"/>
          <a:srcRect/>
          <a:stretch>
            <a:fillRect/>
          </a:stretch>
        </p:blipFill>
        <p:spPr bwMode="auto">
          <a:xfrm>
            <a:off x="1928794" y="3857628"/>
            <a:ext cx="5334000" cy="2438402"/>
          </a:xfrm>
          <a:prstGeom prst="rect">
            <a:avLst/>
          </a:prstGeom>
          <a:noFill/>
          <a:ln w="9525">
            <a:noFill/>
            <a:miter lim="800000"/>
            <a:headEnd/>
            <a:tailEnd/>
          </a:ln>
        </p:spPr>
      </p:pic>
    </p:spTree>
    <p:extLst>
      <p:ext uri="{BB962C8B-B14F-4D97-AF65-F5344CB8AC3E}">
        <p14:creationId xmlns:p14="http://schemas.microsoft.com/office/powerpoint/2010/main" val="230653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latin typeface="Times New Roman" pitchFamily="18" charset="0"/>
                <a:cs typeface="Times New Roman" pitchFamily="18" charset="0"/>
              </a:rPr>
              <a:t>Naïve Bayes Sentiment Classifier</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The Naïve Bayes Classifier makes use of the Bayes theorem for classifying sentiments of each tweet, which works on the assumption that all variables/features that are taken for prediction are independent</a:t>
            </a:r>
          </a:p>
          <a:p>
            <a:pPr>
              <a:buNone/>
            </a:pPr>
            <a:endParaRPr lang="en-US" sz="2400" dirty="0">
              <a:latin typeface="Times New Roman" pitchFamily="18" charset="0"/>
              <a:cs typeface="Times New Roman" pitchFamily="18" charset="0"/>
            </a:endParaRPr>
          </a:p>
          <a:p>
            <a:pPr marL="0" indent="0">
              <a:buNone/>
            </a:pPr>
            <a:endParaRPr lang="en-US" dirty="0"/>
          </a:p>
        </p:txBody>
      </p:sp>
      <p:sp>
        <p:nvSpPr>
          <p:cNvPr id="4" name="Footer Placeholder 3"/>
          <p:cNvSpPr>
            <a:spLocks noGrp="1"/>
          </p:cNvSpPr>
          <p:nvPr>
            <p:ph type="ftr" sz="quarter" idx="11"/>
          </p:nvPr>
        </p:nvSpPr>
        <p:spPr/>
        <p:txBody>
          <a:bodyPr/>
          <a:lstStyle/>
          <a:p>
            <a:r>
              <a:rPr lang="fr-FR"/>
              <a:t>International Conference on Inventive Computation Technologies (3rd ICICT 2018)</a:t>
            </a:r>
            <a:endParaRPr lang="en-US"/>
          </a:p>
        </p:txBody>
      </p:sp>
      <p:pic>
        <p:nvPicPr>
          <p:cNvPr id="5" name="Picture 4"/>
          <p:cNvPicPr/>
          <p:nvPr/>
        </p:nvPicPr>
        <p:blipFill>
          <a:blip r:embed="rId2"/>
          <a:srcRect/>
          <a:stretch>
            <a:fillRect/>
          </a:stretch>
        </p:blipFill>
        <p:spPr bwMode="auto">
          <a:xfrm>
            <a:off x="2786050" y="3429000"/>
            <a:ext cx="3714776" cy="1928826"/>
          </a:xfrm>
          <a:prstGeom prst="rect">
            <a:avLst/>
          </a:prstGeom>
          <a:noFill/>
          <a:ln w="9525">
            <a:noFill/>
            <a:miter lim="800000"/>
            <a:headEnd/>
            <a:tailEnd/>
          </a:ln>
        </p:spPr>
      </p:pic>
    </p:spTree>
    <p:extLst>
      <p:ext uri="{BB962C8B-B14F-4D97-AF65-F5344CB8AC3E}">
        <p14:creationId xmlns:p14="http://schemas.microsoft.com/office/powerpoint/2010/main" val="3549039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sz="4000" dirty="0">
                <a:latin typeface="Times New Roman" pitchFamily="18" charset="0"/>
                <a:cs typeface="Times New Roman" pitchFamily="18" charset="0"/>
              </a:rPr>
              <a:t>Naïve Bayes Sentiment Classifier (</a:t>
            </a:r>
            <a:r>
              <a:rPr lang="en-IN" sz="4000" dirty="0" err="1">
                <a:latin typeface="Times New Roman" pitchFamily="18" charset="0"/>
                <a:cs typeface="Times New Roman" pitchFamily="18" charset="0"/>
              </a:rPr>
              <a:t>Contd</a:t>
            </a:r>
            <a:r>
              <a:rPr lang="en-IN" sz="4000" dirty="0">
                <a:latin typeface="Times New Roman" pitchFamily="18" charset="0"/>
                <a:cs typeface="Times New Roman" pitchFamily="18" charset="0"/>
              </a:rPr>
              <a: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The training dataset is trained by passing it through the Naïve Bayes Classifier, which applies the Bayes theorem and classifies the sentiments.</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Using the trained model, the outcome of the test dataset is predicted by means of a predict function.</a:t>
            </a:r>
          </a:p>
          <a:p>
            <a:endParaRPr lang="en-IN"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fr-FR"/>
              <a:t>International Conference on Inventive Computation Technologies (3rd ICICT 2018)</a:t>
            </a:r>
            <a:endParaRPr lang="en-US"/>
          </a:p>
        </p:txBody>
      </p:sp>
      <p:pic>
        <p:nvPicPr>
          <p:cNvPr id="5" name="Picture 4"/>
          <p:cNvPicPr/>
          <p:nvPr/>
        </p:nvPicPr>
        <p:blipFill>
          <a:blip r:embed="rId2"/>
          <a:srcRect/>
          <a:stretch>
            <a:fillRect/>
          </a:stretch>
        </p:blipFill>
        <p:spPr bwMode="auto">
          <a:xfrm>
            <a:off x="1000100" y="3571876"/>
            <a:ext cx="3200400" cy="2221865"/>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5000628" y="3571876"/>
            <a:ext cx="3200400" cy="2221865"/>
          </a:xfrm>
          <a:prstGeom prst="rect">
            <a:avLst/>
          </a:prstGeom>
          <a:noFill/>
          <a:ln w="9525">
            <a:noFill/>
            <a:miter lim="800000"/>
            <a:headEnd/>
            <a:tailEnd/>
          </a:ln>
        </p:spPr>
      </p:pic>
      <p:sp>
        <p:nvSpPr>
          <p:cNvPr id="7" name="TextBox 6"/>
          <p:cNvSpPr txBox="1"/>
          <p:nvPr/>
        </p:nvSpPr>
        <p:spPr>
          <a:xfrm>
            <a:off x="1000100" y="5786454"/>
            <a:ext cx="3200400" cy="523220"/>
          </a:xfrm>
          <a:prstGeom prst="rect">
            <a:avLst/>
          </a:prstGeom>
          <a:noFill/>
        </p:spPr>
        <p:txBody>
          <a:bodyPr wrap="square" rtlCol="0">
            <a:spAutoFit/>
          </a:bodyPr>
          <a:lstStyle/>
          <a:p>
            <a:pPr algn="ctr"/>
            <a:r>
              <a:rPr lang="en-US" sz="1400" dirty="0">
                <a:latin typeface="Times New Roman" pitchFamily="18" charset="0"/>
                <a:cs typeface="Times New Roman" pitchFamily="18" charset="0"/>
              </a:rPr>
              <a:t>Hybrid Model Performance Statistics on Training Dataset</a:t>
            </a:r>
          </a:p>
        </p:txBody>
      </p:sp>
      <p:sp>
        <p:nvSpPr>
          <p:cNvPr id="8" name="TextBox 7"/>
          <p:cNvSpPr txBox="1"/>
          <p:nvPr/>
        </p:nvSpPr>
        <p:spPr>
          <a:xfrm>
            <a:off x="5072066" y="5786454"/>
            <a:ext cx="3200400" cy="523220"/>
          </a:xfrm>
          <a:prstGeom prst="rect">
            <a:avLst/>
          </a:prstGeom>
          <a:noFill/>
        </p:spPr>
        <p:txBody>
          <a:bodyPr wrap="square" rtlCol="0">
            <a:spAutoFit/>
          </a:bodyPr>
          <a:lstStyle/>
          <a:p>
            <a:pPr algn="ctr"/>
            <a:r>
              <a:rPr lang="en-US" sz="1400" dirty="0">
                <a:latin typeface="Times New Roman" pitchFamily="18" charset="0"/>
                <a:cs typeface="Times New Roman" pitchFamily="18" charset="0"/>
              </a:rPr>
              <a:t>Hybrid Model Performance Statistics on Test Dataset</a:t>
            </a:r>
          </a:p>
        </p:txBody>
      </p:sp>
    </p:spTree>
    <p:extLst>
      <p:ext uri="{BB962C8B-B14F-4D97-AF65-F5344CB8AC3E}">
        <p14:creationId xmlns:p14="http://schemas.microsoft.com/office/powerpoint/2010/main" val="336985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605</TotalTime>
  <Words>1517</Words>
  <Application>Microsoft Office PowerPoint</Application>
  <PresentationFormat>On-screen Show (4:3)</PresentationFormat>
  <Paragraphs>98</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Comparative Analysis of Customer Sentiments on Competing Brands using Hybrid Model Approach</vt:lpstr>
      <vt:lpstr>Objective</vt:lpstr>
      <vt:lpstr>Approach</vt:lpstr>
      <vt:lpstr>Data Preprocessing</vt:lpstr>
      <vt:lpstr>Hybrid model based sentiment analysis approach</vt:lpstr>
      <vt:lpstr>Lexicon Based Sentiment Classification</vt:lpstr>
      <vt:lpstr>Supervised Learning based Sentiment Classification</vt:lpstr>
      <vt:lpstr>Naïve Bayes Sentiment Classifier</vt:lpstr>
      <vt:lpstr>Naïve Bayes Sentiment Classifier (Contd)</vt:lpstr>
      <vt:lpstr>Comparison of overall sentiments</vt:lpstr>
      <vt:lpstr>Overall comparison word-cloud</vt:lpstr>
      <vt:lpstr>Camera comparison</vt:lpstr>
      <vt:lpstr>Display comparison</vt:lpstr>
      <vt:lpstr>New features introduced</vt:lpstr>
      <vt:lpstr>Bezel-less display feature comparison</vt:lpstr>
      <vt:lpstr>Pop-up Camera comparison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dc:creator>
  <cp:lastModifiedBy>PKN</cp:lastModifiedBy>
  <cp:revision>81</cp:revision>
  <dcterms:created xsi:type="dcterms:W3CDTF">2018-11-12T03:59:23Z</dcterms:created>
  <dcterms:modified xsi:type="dcterms:W3CDTF">2020-12-02T16:25:37Z</dcterms:modified>
</cp:coreProperties>
</file>