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8" r:id="rId6"/>
    <p:sldId id="258" r:id="rId7"/>
    <p:sldId id="259" r:id="rId8"/>
    <p:sldId id="263" r:id="rId9"/>
    <p:sldId id="264" r:id="rId10"/>
    <p:sldId id="265" r:id="rId11"/>
    <p:sldId id="277" r:id="rId12"/>
    <p:sldId id="261" r:id="rId13"/>
    <p:sldId id="276"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1736" y="-3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pPr/>
              <a:t>10/8/2025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xmlns=""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pPr/>
              <a:t>10/8/2025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r>
              <a:rPr lang="en-IN" sz="5800" dirty="0">
                <a:latin typeface="Androgyne" panose="05080000000003050000" pitchFamily="82" charset="0"/>
              </a:rPr>
              <a:t/>
            </a:r>
            <a:br>
              <a:rPr lang="en-IN" sz="5800" dirty="0">
                <a:latin typeface="Androgyne" panose="05080000000003050000" pitchFamily="82" charset="0"/>
              </a:rPr>
            </a:br>
            <a:r>
              <a:rPr lang="en-IN" sz="5800" dirty="0">
                <a:latin typeface="Androgyne" panose="05080000000003050000" pitchFamily="82" charset="0"/>
              </a:rPr>
              <a:t/>
            </a:r>
            <a:br>
              <a:rPr lang="en-IN" sz="5800" dirty="0">
                <a:latin typeface="Androgyne" panose="05080000000003050000" pitchFamily="82" charset="0"/>
              </a:rPr>
            </a:br>
            <a:r>
              <a:rPr lang="en-IN" sz="5800" dirty="0">
                <a:latin typeface="Aharoni" panose="02010803020104030203" pitchFamily="2" charset="-79"/>
                <a:cs typeface="Aharoni" panose="02010803020104030203" pitchFamily="2" charset="-79"/>
              </a:rPr>
              <a:t/>
            </a:r>
            <a:br>
              <a:rPr lang="en-IN" sz="5800" dirty="0">
                <a:latin typeface="Aharoni" panose="02010803020104030203" pitchFamily="2" charset="-79"/>
                <a:cs typeface="Aharoni" panose="02010803020104030203" pitchFamily="2" charset="-79"/>
              </a:rPr>
            </a:br>
            <a:r>
              <a:rPr lang="en-IN" sz="5800" dirty="0">
                <a:latin typeface="Aharoni" panose="02010803020104030203" pitchFamily="2" charset="-79"/>
                <a:cs typeface="Aharoni" panose="02010803020104030203" pitchFamily="2" charset="-79"/>
              </a:rPr>
              <a:t>Anime Recommendation Dataset Analysis</a:t>
            </a:r>
            <a:r>
              <a:rPr lang="en-IN" dirty="0">
                <a:latin typeface="Androgyne" panose="05080000000003050000" pitchFamily="82" charset="0"/>
              </a:rPr>
              <a:t/>
            </a:r>
            <a:br>
              <a:rPr lang="en-IN" dirty="0">
                <a:latin typeface="Androgyne" panose="05080000000003050000" pitchFamily="82" charset="0"/>
              </a:rPr>
            </a:br>
            <a:r>
              <a:rPr lang="en-IN" dirty="0">
                <a:latin typeface="Androgyne" panose="05080000000003050000" pitchFamily="82" charset="0"/>
              </a:rPr>
              <a:t/>
            </a:r>
            <a:br>
              <a:rPr lang="en-IN" dirty="0">
                <a:latin typeface="Androgyne" panose="05080000000003050000" pitchFamily="82" charset="0"/>
              </a:rPr>
            </a:br>
            <a:r>
              <a:rPr lang="en-IN" sz="2000" b="1" dirty="0">
                <a:latin typeface="Androgyne" panose="05080000000003050000" pitchFamily="82" charset="0"/>
              </a:rPr>
              <a:t>Source: Kaggle  </a:t>
            </a:r>
            <a:br>
              <a:rPr lang="en-IN" sz="2000" b="1" dirty="0">
                <a:latin typeface="Androgyne" panose="05080000000003050000" pitchFamily="82" charset="0"/>
              </a:rPr>
            </a:br>
            <a:r>
              <a:rPr lang="en-IN" sz="2000" b="1" dirty="0">
                <a:latin typeface="Aptos Narrow" panose="020B0004020202020204" pitchFamily="34" charset="0"/>
              </a:rPr>
              <a:t>Dataset: Anime Recommendation Dataset Analysis</a:t>
            </a:r>
            <a:r>
              <a:rPr lang="en-US" sz="2000" b="1" i="0" dirty="0">
                <a:effectLst/>
                <a:latin typeface="Androgyne" panose="05080000000003050000" pitchFamily="82" charset="0"/>
              </a:rPr>
              <a:t/>
            </a:r>
            <a:br>
              <a:rPr lang="en-US" sz="2000" b="1" i="0" dirty="0">
                <a:effectLst/>
                <a:latin typeface="Androgyne" panose="05080000000003050000" pitchFamily="82" charset="0"/>
              </a:rPr>
            </a:br>
            <a:endParaRPr sz="2000" b="1" dirty="0">
              <a:latin typeface="Androgyne" panose="05080000000003050000" pitchFamily="82" charset="0"/>
            </a:endParaRPr>
          </a:p>
        </p:txBody>
      </p:sp>
      <p:sp>
        <p:nvSpPr>
          <p:cNvPr id="6" name="TextBox 5">
            <a:extLst>
              <a:ext uri="{FF2B5EF4-FFF2-40B4-BE49-F238E27FC236}">
                <a16:creationId xmlns:a16="http://schemas.microsoft.com/office/drawing/2014/main" xmlns="" id="{FB237B6E-36DE-DF96-009A-F1CC4371326C}"/>
              </a:ext>
            </a:extLst>
          </p:cNvPr>
          <p:cNvSpPr txBox="1"/>
          <p:nvPr/>
        </p:nvSpPr>
        <p:spPr>
          <a:xfrm>
            <a:off x="6329166" y="5005925"/>
            <a:ext cx="2531805" cy="923330"/>
          </a:xfrm>
          <a:prstGeom prst="rect">
            <a:avLst/>
          </a:prstGeom>
          <a:noFill/>
        </p:spPr>
        <p:txBody>
          <a:bodyPr wrap="square" rtlCol="0">
            <a:spAutoFit/>
          </a:bodyPr>
          <a:lstStyle/>
          <a:p>
            <a:r>
              <a:rPr lang="en-IN" b="1" dirty="0">
                <a:latin typeface="Androgyne" panose="05080000000003050000" pitchFamily="82" charset="0"/>
              </a:rPr>
              <a:t>Name: K. </a:t>
            </a:r>
            <a:r>
              <a:rPr lang="en-IN" b="1" dirty="0" err="1" smtClean="0">
                <a:latin typeface="Androgyne" panose="05080000000003050000" pitchFamily="82" charset="0"/>
              </a:rPr>
              <a:t>Srivatsav</a:t>
            </a:r>
            <a:endParaRPr lang="en-IN" b="1" dirty="0">
              <a:latin typeface="Androgyne" panose="05080000000003050000" pitchFamily="82" charset="0"/>
            </a:endParaRPr>
          </a:p>
          <a:p>
            <a:r>
              <a:rPr lang="en-IN" b="1" dirty="0">
                <a:latin typeface="Androgyne" panose="05080000000003050000" pitchFamily="82" charset="0"/>
              </a:rPr>
              <a:t>Roll No: </a:t>
            </a:r>
            <a:r>
              <a:rPr lang="en-IN" b="1" dirty="0" smtClean="0">
                <a:latin typeface="Androgyne" panose="05080000000003050000" pitchFamily="82" charset="0"/>
              </a:rPr>
              <a:t>2211cs010253</a:t>
            </a:r>
            <a:endParaRPr lang="en-IN" b="1" dirty="0">
              <a:latin typeface="Androgyne" panose="05080000000003050000" pitchFamily="82" charset="0"/>
            </a:endParaRPr>
          </a:p>
          <a:p>
            <a:r>
              <a:rPr lang="en-IN" b="1" dirty="0">
                <a:latin typeface="Androgyne" panose="05080000000003050000" pitchFamily="82" charset="0"/>
              </a:rPr>
              <a:t>Section: S3</a:t>
            </a:r>
          </a:p>
        </p:txBody>
      </p:sp>
      <p:sp>
        <p:nvSpPr>
          <p:cNvPr id="14" name="Rectangle 6">
            <a:extLst>
              <a:ext uri="{FF2B5EF4-FFF2-40B4-BE49-F238E27FC236}">
                <a16:creationId xmlns:a16="http://schemas.microsoft.com/office/drawing/2014/main" xmlns=""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FFC2CB-7EFE-5848-E355-AA2270B34ADB}"/>
              </a:ext>
            </a:extLst>
          </p:cNvPr>
          <p:cNvSpPr>
            <a:spLocks noGrp="1"/>
          </p:cNvSpPr>
          <p:nvPr>
            <p:ph type="title"/>
          </p:nvPr>
        </p:nvSpPr>
        <p:spPr>
          <a:xfrm>
            <a:off x="478971" y="286604"/>
            <a:ext cx="8382000"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xmlns="" id="{5A7DE8AE-99CC-58ED-2BDD-B149B45134E4}"/>
              </a:ext>
            </a:extLst>
          </p:cNvPr>
          <p:cNvSpPr>
            <a:spLocks noChangeArrowheads="1"/>
          </p:cNvSpPr>
          <p:nvPr/>
        </p:nvSpPr>
        <p:spPr bwMode="auto">
          <a:xfrm>
            <a:off x="798653" y="5217179"/>
            <a:ext cx="797523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From the chart, it looks like TV </a:t>
            </a:r>
            <a:r>
              <a:rPr lang="en-US" dirty="0" err="1">
                <a:latin typeface="Androgyne" panose="05080000000003050000" pitchFamily="82" charset="0"/>
              </a:rPr>
              <a:t>animes</a:t>
            </a:r>
            <a:r>
              <a:rPr lang="en-US" dirty="0">
                <a:latin typeface="Androgyne" panose="05080000000003050000" pitchFamily="82" charset="0"/>
              </a:rPr>
              <a:t> are the most common, way more than any other type. They're like almost 1000 in count! Movies come second with around 400 </a:t>
            </a:r>
            <a:r>
              <a:rPr lang="en-US" dirty="0" err="1">
                <a:latin typeface="Androgyne" panose="05080000000003050000" pitchFamily="82" charset="0"/>
              </a:rPr>
              <a:t>animes</a:t>
            </a:r>
            <a:r>
              <a:rPr lang="en-US" dirty="0">
                <a:latin typeface="Androgyne" panose="05080000000003050000" pitchFamily="82" charset="0"/>
              </a:rPr>
              <a:t>. OVA, Special, ONA, and Music types have fewer </a:t>
            </a:r>
            <a:r>
              <a:rPr lang="en-US" dirty="0" err="1">
                <a:latin typeface="Androgyne" panose="05080000000003050000" pitchFamily="82" charset="0"/>
              </a:rPr>
              <a:t>animes</a:t>
            </a:r>
            <a:r>
              <a:rPr lang="en-US" dirty="0">
                <a:latin typeface="Androgyne" panose="05080000000003050000" pitchFamily="82" charset="0"/>
              </a:rPr>
              <a:t> in that order. ONA and Music types have the least number of </a:t>
            </a:r>
            <a:r>
              <a:rPr lang="en-US" dirty="0" err="1">
                <a:latin typeface="Androgyne" panose="05080000000003050000" pitchFamily="82" charset="0"/>
              </a:rPr>
              <a:t>animes</a:t>
            </a:r>
            <a:r>
              <a:rPr lang="en-US" dirty="0">
                <a:latin typeface="Androgyne" panose="05080000000003050000" pitchFamily="82" charset="0"/>
              </a:rPr>
              <a:t>.</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xmlns="" id="{A2F4609B-C3E4-9E02-50D8-82606328D91C}"/>
              </a:ext>
            </a:extLst>
          </p:cNvPr>
          <p:cNvPicPr>
            <a:picLocks noChangeAspect="1"/>
          </p:cNvPicPr>
          <p:nvPr/>
        </p:nvPicPr>
        <p:blipFill>
          <a:blip r:embed="rId2"/>
          <a:srcRect/>
          <a:stretch/>
        </p:blipFill>
        <p:spPr>
          <a:xfrm>
            <a:off x="2108566" y="1915886"/>
            <a:ext cx="4474041" cy="3204754"/>
          </a:xfrm>
          <a:prstGeom prst="rect">
            <a:avLst/>
          </a:prstGeom>
        </p:spPr>
      </p:pic>
    </p:spTree>
    <p:extLst>
      <p:ext uri="{BB962C8B-B14F-4D97-AF65-F5344CB8AC3E}">
        <p14:creationId xmlns:p14="http://schemas.microsoft.com/office/powerpoint/2010/main" xmlns="" val="300067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03673F7-D2A2-76F5-E34F-8C6809FEBD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DAEE872-C2C2-96E0-EBEE-24F92EFECB83}"/>
              </a:ext>
            </a:extLst>
          </p:cNvPr>
          <p:cNvSpPr>
            <a:spLocks noGrp="1"/>
          </p:cNvSpPr>
          <p:nvPr>
            <p:ph type="title"/>
          </p:nvPr>
        </p:nvSpPr>
        <p:spPr>
          <a:xfrm>
            <a:off x="478971" y="286604"/>
            <a:ext cx="8382000"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xmlns="" id="{01083FD1-F205-C863-07B1-BFE66D510EFE}"/>
              </a:ext>
            </a:extLst>
          </p:cNvPr>
          <p:cNvSpPr>
            <a:spLocks noChangeArrowheads="1"/>
          </p:cNvSpPr>
          <p:nvPr/>
        </p:nvSpPr>
        <p:spPr bwMode="auto">
          <a:xfrm>
            <a:off x="798653" y="5355678"/>
            <a:ext cx="7975233"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This chart shows the top 10 anime by rating with over 1000 members. "Kimi no Na </a:t>
            </a:r>
            <a:r>
              <a:rPr lang="en-US" dirty="0" err="1">
                <a:latin typeface="Androgyne" panose="05080000000003050000" pitchFamily="82" charset="0"/>
              </a:rPr>
              <a:t>wa</a:t>
            </a:r>
            <a:r>
              <a:rPr lang="en-US" dirty="0">
                <a:latin typeface="Androgyne" panose="05080000000003050000" pitchFamily="82" charset="0"/>
              </a:rPr>
              <a:t>" tops the list. </a:t>
            </a:r>
            <a:r>
              <a:rPr lang="en-US" dirty="0" err="1">
                <a:latin typeface="Androgyne" panose="05080000000003050000" pitchFamily="82" charset="0"/>
              </a:rPr>
              <a:t>Gintama</a:t>
            </a:r>
            <a:r>
              <a:rPr lang="en-US" dirty="0">
                <a:latin typeface="Androgyne" panose="05080000000003050000" pitchFamily="82" charset="0"/>
              </a:rPr>
              <a:t> series dominate the lower half of the top 10, with 4 entries. Ratings aren't numerically shown but indicated by bar length.</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xmlns="" id="{D6B88202-8292-06F6-A2D0-D517A9AC515E}"/>
              </a:ext>
            </a:extLst>
          </p:cNvPr>
          <p:cNvPicPr>
            <a:picLocks noChangeAspect="1"/>
          </p:cNvPicPr>
          <p:nvPr/>
        </p:nvPicPr>
        <p:blipFill>
          <a:blip r:embed="rId2"/>
          <a:srcRect/>
          <a:stretch/>
        </p:blipFill>
        <p:spPr>
          <a:xfrm>
            <a:off x="1088572" y="1828800"/>
            <a:ext cx="6564086" cy="3291840"/>
          </a:xfrm>
          <a:prstGeom prst="rect">
            <a:avLst/>
          </a:prstGeom>
        </p:spPr>
      </p:pic>
    </p:spTree>
    <p:extLst>
      <p:ext uri="{BB962C8B-B14F-4D97-AF65-F5344CB8AC3E}">
        <p14:creationId xmlns:p14="http://schemas.microsoft.com/office/powerpoint/2010/main" xmlns="" val="375920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25" name="Rectangle 22">
            <a:extLst>
              <a:ext uri="{FF2B5EF4-FFF2-40B4-BE49-F238E27FC236}">
                <a16:creationId xmlns:a16="http://schemas.microsoft.com/office/drawing/2014/main" xmlns="" id="{C26C4DA9-B63B-FA95-D589-25E6C9A3467B}"/>
              </a:ext>
            </a:extLst>
          </p:cNvPr>
          <p:cNvSpPr>
            <a:spLocks noGrp="1" noChangeArrowheads="1"/>
          </p:cNvSpPr>
          <p:nvPr>
            <p:ph idx="1"/>
          </p:nvPr>
        </p:nvSpPr>
        <p:spPr bwMode="auto">
          <a:xfrm>
            <a:off x="472122" y="1856578"/>
            <a:ext cx="8245475" cy="438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t>observations</a:t>
            </a:r>
            <a:r>
              <a:rPr lang="en-US" sz="1400" dirty="0"/>
              <a:t> were made from the anime.csv dataset:</a:t>
            </a:r>
          </a:p>
          <a:p>
            <a:r>
              <a:rPr lang="en-US" sz="1400" b="1" dirty="0"/>
              <a:t>Data Quality:</a:t>
            </a:r>
            <a:endParaRPr lang="en-US" sz="1400" dirty="0"/>
          </a:p>
          <a:p>
            <a:pPr lvl="1"/>
            <a:r>
              <a:rPr lang="en-US" sz="1400" dirty="0"/>
              <a:t>All numeric fields (</a:t>
            </a:r>
            <a:r>
              <a:rPr lang="en-US" sz="1400" dirty="0" err="1"/>
              <a:t>anime_id</a:t>
            </a:r>
            <a:r>
              <a:rPr lang="en-US" sz="1400" dirty="0"/>
              <a:t>, rating, members, episodes) were converted to proper types.</a:t>
            </a:r>
          </a:p>
          <a:p>
            <a:pPr lvl="1"/>
            <a:r>
              <a:rPr lang="en-US" sz="1400" dirty="0"/>
              <a:t>Missing or unknown values in episodes were handled appropriately.</a:t>
            </a:r>
          </a:p>
          <a:p>
            <a:pPr lvl="1"/>
            <a:r>
              <a:rPr lang="en-US" sz="1400" dirty="0"/>
              <a:t>genre was split into lists to allow detailed genre-level analysis.</a:t>
            </a:r>
          </a:p>
          <a:p>
            <a:r>
              <a:rPr lang="en-US" sz="1400" b="1" dirty="0"/>
              <a:t>Trends in Anime Types:</a:t>
            </a:r>
            <a:endParaRPr lang="en-US" sz="1400" dirty="0"/>
          </a:p>
          <a:p>
            <a:pPr lvl="1"/>
            <a:r>
              <a:rPr lang="en-US" sz="1400" b="1" dirty="0"/>
              <a:t>TV series</a:t>
            </a:r>
            <a:r>
              <a:rPr lang="en-US" sz="1400" dirty="0"/>
              <a:t> dominate the dataset, followed by Movies, OVAs, and Specials.</a:t>
            </a:r>
          </a:p>
          <a:p>
            <a:pPr lvl="1"/>
            <a:r>
              <a:rPr lang="en-US" sz="1400" dirty="0"/>
              <a:t>Ratings vary more in TV series, while Movies and OVAs tend to have consistently higher ratings.</a:t>
            </a:r>
          </a:p>
          <a:p>
            <a:r>
              <a:rPr lang="en-US" sz="1400" b="1" dirty="0"/>
              <a:t>Episodes and Ratings:</a:t>
            </a:r>
            <a:endParaRPr lang="en-US" sz="1400" dirty="0"/>
          </a:p>
          <a:p>
            <a:pPr lvl="1"/>
            <a:r>
              <a:rPr lang="en-US" sz="1400" dirty="0"/>
              <a:t>Most </a:t>
            </a:r>
            <a:r>
              <a:rPr lang="en-US" sz="1400" dirty="0" err="1"/>
              <a:t>animes</a:t>
            </a:r>
            <a:r>
              <a:rPr lang="en-US" sz="1400" dirty="0"/>
              <a:t> have fewer than 50 episodes.</a:t>
            </a:r>
          </a:p>
          <a:p>
            <a:pPr lvl="1"/>
            <a:r>
              <a:rPr lang="en-US" sz="1400" dirty="0"/>
              <a:t>Long-running series (&gt;100 episodes) are fewer but often highly rated.</a:t>
            </a:r>
          </a:p>
          <a:p>
            <a:r>
              <a:rPr lang="en-US" sz="1400" b="1" dirty="0"/>
              <a:t>Popularity Insights (Members):</a:t>
            </a:r>
            <a:endParaRPr lang="en-US" sz="1400" dirty="0"/>
          </a:p>
          <a:p>
            <a:pPr lvl="1"/>
            <a:r>
              <a:rPr lang="en-US" sz="1400" dirty="0"/>
              <a:t>Popularity varies widely; some </a:t>
            </a:r>
            <a:r>
              <a:rPr lang="en-US" sz="1400" dirty="0" err="1"/>
              <a:t>animes</a:t>
            </a:r>
            <a:r>
              <a:rPr lang="en-US" sz="1400" dirty="0"/>
              <a:t> have millions of members while others have only a few hundred.</a:t>
            </a:r>
          </a:p>
          <a:p>
            <a:pPr lvl="1"/>
            <a:r>
              <a:rPr lang="en-US" sz="1400" dirty="0"/>
              <a:t>There is a weak positive correlation (~0.15) between members and rating, suggesting that </a:t>
            </a:r>
            <a:r>
              <a:rPr lang="en-US" sz="1400" b="1" dirty="0"/>
              <a:t>popularity is not strongly dependent on quality</a:t>
            </a:r>
            <a:r>
              <a:rPr lang="en-US" sz="1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463428-3D77-646C-B44D-EC154E6C2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5CE0A9F-8D16-4DFD-A632-5DEB6595E491}"/>
              </a:ext>
            </a:extLst>
          </p:cNvPr>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xmlns="" id="{4BC77B19-F0D3-56C7-9724-A35F233696DE}"/>
              </a:ext>
            </a:extLst>
          </p:cNvPr>
          <p:cNvSpPr txBox="1"/>
          <p:nvPr/>
        </p:nvSpPr>
        <p:spPr>
          <a:xfrm>
            <a:off x="469900" y="2120900"/>
            <a:ext cx="8229600" cy="2308324"/>
          </a:xfrm>
          <a:prstGeom prst="rect">
            <a:avLst/>
          </a:prstGeom>
          <a:noFill/>
        </p:spPr>
        <p:txBody>
          <a:bodyPr wrap="square" rtlCol="0">
            <a:spAutoFit/>
          </a:bodyPr>
          <a:lstStyle/>
          <a:p>
            <a:r>
              <a:rPr lang="en-US" sz="1400" b="1" dirty="0"/>
              <a:t>Genre Insights:</a:t>
            </a:r>
            <a:endParaRPr lang="en-US" sz="1400" dirty="0"/>
          </a:p>
          <a:p>
            <a:pPr marL="742950" lvl="1" indent="-285750">
              <a:buFont typeface="Arial" panose="020B0604020202020204" pitchFamily="34" charset="0"/>
              <a:buChar char="•"/>
            </a:pPr>
            <a:r>
              <a:rPr lang="en-US" sz="1400" dirty="0"/>
              <a:t>Action, Comedy, and Adventure are the most common genres.</a:t>
            </a:r>
          </a:p>
          <a:p>
            <a:pPr marL="742950" lvl="1" indent="-285750">
              <a:buFont typeface="Arial" panose="020B0604020202020204" pitchFamily="34" charset="0"/>
              <a:buChar char="•"/>
            </a:pPr>
            <a:r>
              <a:rPr lang="en-US" sz="1400" dirty="0"/>
              <a:t>Certain genres like Mystery, Drama, or Fantasy tend to have higher average ratings.</a:t>
            </a:r>
          </a:p>
          <a:p>
            <a:r>
              <a:rPr lang="en-US" sz="1400" b="1" dirty="0"/>
              <a:t>Top </a:t>
            </a:r>
            <a:r>
              <a:rPr lang="en-US" sz="1400" b="1" dirty="0" err="1"/>
              <a:t>Animes</a:t>
            </a:r>
            <a:r>
              <a:rPr lang="en-US" sz="1400" b="1" dirty="0"/>
              <a:t>:</a:t>
            </a:r>
            <a:endParaRPr lang="en-US" sz="1400" dirty="0"/>
          </a:p>
          <a:p>
            <a:pPr marL="742950" lvl="1" indent="-285750">
              <a:buFont typeface="Arial" panose="020B0604020202020204" pitchFamily="34" charset="0"/>
              <a:buChar char="•"/>
            </a:pPr>
            <a:r>
              <a:rPr lang="en-US" sz="1400" dirty="0"/>
              <a:t>Identified highest-rated anime and most popular anime based on rating and members.</a:t>
            </a:r>
          </a:p>
          <a:p>
            <a:pPr marL="742950" lvl="1" indent="-285750">
              <a:buFont typeface="Arial" panose="020B0604020202020204" pitchFamily="34" charset="0"/>
              <a:buChar char="•"/>
            </a:pPr>
            <a:r>
              <a:rPr lang="en-US" sz="1400" dirty="0"/>
              <a:t>Top </a:t>
            </a:r>
            <a:r>
              <a:rPr lang="en-US" sz="1400" dirty="0" err="1"/>
              <a:t>animes</a:t>
            </a:r>
            <a:r>
              <a:rPr lang="en-US" sz="1400" dirty="0"/>
              <a:t> by rating may not always coincide with the most popular </a:t>
            </a:r>
            <a:r>
              <a:rPr lang="en-US" sz="1400" dirty="0" err="1"/>
              <a:t>animes</a:t>
            </a:r>
            <a:r>
              <a:rPr lang="en-US" sz="1400" dirty="0"/>
              <a:t>.</a:t>
            </a:r>
          </a:p>
          <a:p>
            <a:r>
              <a:rPr lang="en-US" sz="1400" b="1" dirty="0"/>
              <a:t>Visual Insights:</a:t>
            </a:r>
            <a:endParaRPr lang="en-US" sz="1400" dirty="0"/>
          </a:p>
          <a:p>
            <a:pPr marL="742950" lvl="1" indent="-285750">
              <a:buFont typeface="Arial" panose="020B0604020202020204" pitchFamily="34" charset="0"/>
              <a:buChar char="•"/>
            </a:pPr>
            <a:r>
              <a:rPr lang="en-US" sz="1400" dirty="0"/>
              <a:t>Scatter plots, histograms, boxplots, bar charts, and heatmaps effectively illustrated </a:t>
            </a:r>
            <a:r>
              <a:rPr lang="en-US" sz="1400" b="1" dirty="0"/>
              <a:t>relationships, distributions, and trends</a:t>
            </a:r>
            <a:r>
              <a:rPr lang="en-US" sz="1400" dirty="0"/>
              <a:t> across numeric and categorical fields.</a:t>
            </a:r>
          </a:p>
          <a:p>
            <a:endParaRPr lang="en-IN" dirty="0"/>
          </a:p>
        </p:txBody>
      </p:sp>
    </p:spTree>
    <p:extLst>
      <p:ext uri="{BB962C8B-B14F-4D97-AF65-F5344CB8AC3E}">
        <p14:creationId xmlns:p14="http://schemas.microsoft.com/office/powerpoint/2010/main" xmlns="" val="334699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CD76D16-5681-2C6D-63F6-FD6DEBCD1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CE20C46-6F53-ED05-E09E-24F171EB22A1}"/>
              </a:ext>
            </a:extLst>
          </p:cNvPr>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Conclusion</a:t>
            </a:r>
          </a:p>
        </p:txBody>
      </p:sp>
      <p:sp>
        <p:nvSpPr>
          <p:cNvPr id="9" name="TextBox 8">
            <a:extLst>
              <a:ext uri="{FF2B5EF4-FFF2-40B4-BE49-F238E27FC236}">
                <a16:creationId xmlns:a16="http://schemas.microsoft.com/office/drawing/2014/main" xmlns="" id="{3570DBA0-BB9B-07C2-F816-CAAFA500323E}"/>
              </a:ext>
            </a:extLst>
          </p:cNvPr>
          <p:cNvSpPr txBox="1"/>
          <p:nvPr/>
        </p:nvSpPr>
        <p:spPr>
          <a:xfrm>
            <a:off x="359229" y="2013857"/>
            <a:ext cx="8458200" cy="2954655"/>
          </a:xfrm>
          <a:prstGeom prst="rect">
            <a:avLst/>
          </a:prstGeom>
          <a:noFill/>
        </p:spPr>
        <p:txBody>
          <a:bodyPr wrap="square" rtlCol="0">
            <a:spAutoFit/>
          </a:bodyPr>
          <a:lstStyle/>
          <a:p>
            <a:pPr algn="just"/>
            <a:r>
              <a:rPr lang="en-US" sz="1400" dirty="0"/>
              <a:t>The analysis of the anime.csv dataset provided valuable insights into the structure, trends, and relationships within the anime industry. After cleaning and preparing the data, it was observed that TV series dominate the dataset, and genres like Action, Comedy, and Adventure are the most common. Most anime have fewer than 50 episodes, while long-running series are rare but tend to be highly rated.</a:t>
            </a:r>
          </a:p>
          <a:p>
            <a:pPr algn="just"/>
            <a:r>
              <a:rPr lang="en-US" sz="1400" dirty="0"/>
              <a:t>The relationship analysis revealed that popularity (measured by members) is only weakly correlated with ratings, indicating that highly-rated anime are not always the most popular. Visualizations such as scatter plots, histograms, boxplots, and heatmaps helped identify trends, outliers, and correlations between key attributes like episodes, rating, and members.</a:t>
            </a:r>
          </a:p>
          <a:p>
            <a:pPr algn="just"/>
            <a:r>
              <a:rPr lang="en-US" sz="1400" dirty="0"/>
              <a:t>Overall, the project demonstrates the effectiveness of </a:t>
            </a:r>
            <a:r>
              <a:rPr lang="en-US" sz="1400" dirty="0" err="1"/>
              <a:t>PySpark</a:t>
            </a:r>
            <a:r>
              <a:rPr lang="en-US" sz="1400" dirty="0"/>
              <a:t> and Python visualization tools in exploring and analyzing structured datasets. The insights obtained can guide anime enthusiasts, researchers, and industry analysts in understanding viewer preferences, popular genres, and trends, and can also form a foundation for recommendation systems or further predictive analysis.</a:t>
            </a:r>
          </a:p>
          <a:p>
            <a:pPr algn="just"/>
            <a:endParaRPr lang="en-US" dirty="0"/>
          </a:p>
        </p:txBody>
      </p:sp>
    </p:spTree>
    <p:extLst>
      <p:ext uri="{BB962C8B-B14F-4D97-AF65-F5344CB8AC3E}">
        <p14:creationId xmlns:p14="http://schemas.microsoft.com/office/powerpoint/2010/main" xmlns="" val="297358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Introduction</a:t>
            </a:r>
          </a:p>
        </p:txBody>
      </p:sp>
      <p:sp>
        <p:nvSpPr>
          <p:cNvPr id="3" name="Content Placeholder 2"/>
          <p:cNvSpPr>
            <a:spLocks noGrp="1"/>
          </p:cNvSpPr>
          <p:nvPr>
            <p:ph idx="1"/>
          </p:nvPr>
        </p:nvSpPr>
        <p:spPr>
          <a:xfrm>
            <a:off x="714805" y="2002831"/>
            <a:ext cx="7543801" cy="4023360"/>
          </a:xfrm>
        </p:spPr>
        <p:txBody>
          <a:bodyPr>
            <a:normAutofit/>
          </a:bodyPr>
          <a:lstStyle/>
          <a:p>
            <a:pPr algn="just"/>
            <a:r>
              <a:rPr lang="en-US" sz="1400" dirty="0"/>
              <a:t>Anime has become a significant form of entertainment worldwide, with millions of viewers following various series across different genres and formats. Understanding trends in anime popularity, ratings, and production characteristics can provide valuable insights into viewer preferences and industry patterns.</a:t>
            </a:r>
          </a:p>
          <a:p>
            <a:pPr algn="just"/>
            <a:r>
              <a:rPr lang="en-US" sz="1400" dirty="0"/>
              <a:t>The anime.csv dataset contains information about 1,864 anime series, including their names, types (TV, Movie, OVA, etc.), genres, number of episodes, average user ratings, and popularity measured by the number of members. This project focuses on analyzing this dataset to identify key trends, relationships between attributes, and the most popular or highest-rated anime.</a:t>
            </a:r>
          </a:p>
          <a:p>
            <a:pPr algn="just"/>
            <a:r>
              <a:rPr lang="en-US" sz="1400" dirty="0"/>
              <a:t>By using </a:t>
            </a:r>
            <a:r>
              <a:rPr lang="en-US" sz="1400" dirty="0" err="1"/>
              <a:t>PySpark</a:t>
            </a:r>
            <a:r>
              <a:rPr lang="en-US" sz="1400" dirty="0"/>
              <a:t> for data processing and Python libraries like matplotlib and seaborn for visualization, the project aims to perform data cleaning, exploratory data analysis, and visualization to generate meaningful insights. The analysis also highlights correlations, distributions, and patterns that can guide anime enthusiasts, researchers, or industry analysts in understanding anime trends more effectively.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8831816-6322-04F2-D978-479ABDBF7633}"/>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xmlns="" id="{4F0EBDD3-AE09-E3EA-514C-5A64899CEE2F}"/>
              </a:ext>
            </a:extLst>
          </p:cNvPr>
          <p:cNvSpPr>
            <a:spLocks noGrp="1"/>
          </p:cNvSpPr>
          <p:nvPr>
            <p:ph idx="1"/>
          </p:nvPr>
        </p:nvSpPr>
        <p:spPr>
          <a:xfrm>
            <a:off x="822960" y="2003050"/>
            <a:ext cx="7543801" cy="4023360"/>
          </a:xfrm>
        </p:spPr>
        <p:txBody>
          <a:bodyPr>
            <a:noAutofit/>
          </a:bodyPr>
          <a:lstStyle/>
          <a:p>
            <a:r>
              <a:rPr lang="en-US" sz="1400" dirty="0"/>
              <a:t>Before performing detailed analysis, an </a:t>
            </a:r>
            <a:r>
              <a:rPr lang="en-US" sz="1400" b="1" dirty="0"/>
              <a:t>initial exploration</a:t>
            </a:r>
            <a:r>
              <a:rPr lang="en-US" sz="1400" dirty="0"/>
              <a:t> of the dataset was conducted to understand its structure, quality, and characteristics. The following observations were made:</a:t>
            </a:r>
          </a:p>
          <a:p>
            <a:r>
              <a:rPr lang="en-US" sz="1400" b="1" dirty="0"/>
              <a:t>Dataset Size:</a:t>
            </a:r>
            <a:endParaRPr lang="en-US" sz="1400" dirty="0"/>
          </a:p>
          <a:p>
            <a:pPr lvl="1"/>
            <a:r>
              <a:rPr lang="en-US" sz="1400" dirty="0"/>
              <a:t>The dataset contains </a:t>
            </a:r>
            <a:r>
              <a:rPr lang="en-US" sz="1400" b="1" dirty="0"/>
              <a:t>1,864 records</a:t>
            </a:r>
            <a:r>
              <a:rPr lang="en-US" sz="1400" dirty="0"/>
              <a:t> representing individual anime series.</a:t>
            </a:r>
          </a:p>
          <a:p>
            <a:pPr lvl="1"/>
            <a:r>
              <a:rPr lang="en-US" sz="1400" dirty="0"/>
              <a:t>Each record includes attributes such as </a:t>
            </a:r>
            <a:r>
              <a:rPr lang="en-US" sz="1400" dirty="0" err="1"/>
              <a:t>anime_id</a:t>
            </a:r>
            <a:r>
              <a:rPr lang="en-US" sz="1400" dirty="0"/>
              <a:t>, name, genre, type, episodes, rating, and members.</a:t>
            </a:r>
          </a:p>
          <a:p>
            <a:r>
              <a:rPr lang="en-US" sz="1400" b="1" dirty="0"/>
              <a:t>Column Overview:</a:t>
            </a:r>
            <a:endParaRPr lang="en-US" sz="1400" dirty="0"/>
          </a:p>
          <a:p>
            <a:pPr lvl="1"/>
            <a:r>
              <a:rPr lang="en-US" sz="1400" dirty="0" err="1"/>
              <a:t>anime_id</a:t>
            </a:r>
            <a:r>
              <a:rPr lang="en-US" sz="1400" dirty="0"/>
              <a:t> – Unique identifier for each anime.</a:t>
            </a:r>
          </a:p>
          <a:p>
            <a:pPr lvl="1"/>
            <a:r>
              <a:rPr lang="en-US" sz="1400" dirty="0"/>
              <a:t>name – Title of the anime.</a:t>
            </a:r>
          </a:p>
          <a:p>
            <a:pPr lvl="1"/>
            <a:r>
              <a:rPr lang="en-US" sz="1400" dirty="0"/>
              <a:t>genre – One or more genres associated with the anime.</a:t>
            </a:r>
          </a:p>
          <a:p>
            <a:pPr lvl="1"/>
            <a:r>
              <a:rPr lang="en-US" sz="1400" dirty="0"/>
              <a:t>type – Type of anime (TV, Movie, OVA, etc.).</a:t>
            </a:r>
          </a:p>
          <a:p>
            <a:pPr lvl="1"/>
            <a:r>
              <a:rPr lang="en-US" sz="1400" dirty="0"/>
              <a:t>episodes – Number of episodes; some entries are unknown or missing.</a:t>
            </a:r>
          </a:p>
          <a:p>
            <a:pPr lvl="1"/>
            <a:r>
              <a:rPr lang="en-US" sz="1400" dirty="0"/>
              <a:t>rating – Average user rating (out of 10).</a:t>
            </a:r>
          </a:p>
          <a:p>
            <a:pPr lvl="1"/>
            <a:r>
              <a:rPr lang="en-US" sz="1400" dirty="0"/>
              <a:t>members – Number of users who have added the anime to their list.</a:t>
            </a:r>
          </a:p>
        </p:txBody>
      </p:sp>
    </p:spTree>
    <p:extLst>
      <p:ext uri="{BB962C8B-B14F-4D97-AF65-F5344CB8AC3E}">
        <p14:creationId xmlns:p14="http://schemas.microsoft.com/office/powerpoint/2010/main" xmlns=""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1F4BCAE-8943-7F7B-1206-7A1687BF7C78}"/>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xmlns="" id="{7D7F9A5A-2AD0-1E3F-ACDE-60424AA4FEA0}"/>
              </a:ext>
            </a:extLst>
          </p:cNvPr>
          <p:cNvSpPr>
            <a:spLocks noGrp="1"/>
          </p:cNvSpPr>
          <p:nvPr>
            <p:ph idx="1"/>
          </p:nvPr>
        </p:nvSpPr>
        <p:spPr>
          <a:xfrm>
            <a:off x="822960" y="2003050"/>
            <a:ext cx="7543801" cy="4023360"/>
          </a:xfrm>
        </p:spPr>
        <p:txBody>
          <a:bodyPr>
            <a:noAutofit/>
          </a:bodyPr>
          <a:lstStyle/>
          <a:p>
            <a:r>
              <a:rPr lang="en-US" sz="1400" b="1" dirty="0"/>
              <a:t>Data Types:</a:t>
            </a:r>
            <a:endParaRPr lang="en-US" sz="1400" dirty="0"/>
          </a:p>
          <a:p>
            <a:pPr lvl="1"/>
            <a:r>
              <a:rPr lang="en-US" sz="1400" dirty="0" err="1"/>
              <a:t>anime_id</a:t>
            </a:r>
            <a:r>
              <a:rPr lang="en-US" sz="1400" dirty="0"/>
              <a:t>, rating, members – numeric (float)</a:t>
            </a:r>
          </a:p>
          <a:p>
            <a:pPr lvl="1"/>
            <a:r>
              <a:rPr lang="en-US" sz="1400" dirty="0"/>
              <a:t>episodes – object/string initially, with some unknown values</a:t>
            </a:r>
          </a:p>
          <a:p>
            <a:pPr lvl="1"/>
            <a:r>
              <a:rPr lang="en-US" sz="1400" dirty="0"/>
              <a:t>name, genre, type – object/string </a:t>
            </a:r>
          </a:p>
          <a:p>
            <a:pPr>
              <a:buNone/>
            </a:pPr>
            <a:r>
              <a:rPr lang="en-US" sz="1400" b="1" dirty="0"/>
              <a:t> Missing and Inconsistent Data:</a:t>
            </a:r>
            <a:endParaRPr lang="en-US" sz="1400" dirty="0"/>
          </a:p>
          <a:p>
            <a:pPr lvl="1">
              <a:buFont typeface="Arial" panose="020B0604020202020204" pitchFamily="34" charset="0"/>
              <a:buChar char="•"/>
            </a:pPr>
            <a:r>
              <a:rPr lang="en-US" sz="1400" dirty="0"/>
              <a:t>episodes contains unknown or missing values that need cleaning.</a:t>
            </a:r>
          </a:p>
          <a:p>
            <a:pPr lvl="1">
              <a:buFont typeface="Arial" panose="020B0604020202020204" pitchFamily="34" charset="0"/>
              <a:buChar char="•"/>
            </a:pPr>
            <a:r>
              <a:rPr lang="en-US" sz="1400" dirty="0"/>
              <a:t>Some entries in genre contain multiple genres, separated by commas.</a:t>
            </a:r>
          </a:p>
          <a:p>
            <a:r>
              <a:rPr lang="en-US" sz="1400" b="1" dirty="0"/>
              <a:t>Initial Observations:</a:t>
            </a:r>
            <a:endParaRPr lang="en-US" sz="1400" dirty="0"/>
          </a:p>
          <a:p>
            <a:pPr lvl="1"/>
            <a:r>
              <a:rPr lang="en-US" sz="1400" dirty="0"/>
              <a:t>Most anime series have </a:t>
            </a:r>
            <a:r>
              <a:rPr lang="en-US" sz="1400" b="1" dirty="0"/>
              <a:t>less than 50 episodes</a:t>
            </a:r>
            <a:r>
              <a:rPr lang="en-US" sz="1400" dirty="0"/>
              <a:t>, with only a few long-running series.</a:t>
            </a:r>
          </a:p>
          <a:p>
            <a:pPr lvl="1"/>
            <a:r>
              <a:rPr lang="en-US" sz="1400" dirty="0"/>
              <a:t>Ratings vary between low and high, indicating a mix of well-rated and poorly-rated series.</a:t>
            </a:r>
          </a:p>
          <a:p>
            <a:pPr lvl="1"/>
            <a:r>
              <a:rPr lang="en-US" sz="1400" dirty="0"/>
              <a:t>Popularity, measured by the number of members, shows a wide range; a few anime are extremely popular, while others have relatively low member counts.</a:t>
            </a:r>
          </a:p>
          <a:p>
            <a:pPr lvl="1"/>
            <a:r>
              <a:rPr lang="en-US" sz="1400" dirty="0"/>
              <a:t>TV type anime dominates the dataset, followed by Movies and OVAs.</a:t>
            </a:r>
          </a:p>
          <a:p>
            <a:pPr lvl="1"/>
            <a:r>
              <a:rPr lang="en-US" sz="1400" dirty="0"/>
              <a:t>Genres such as Action, Comedy, and Adventure appear frequently, suggesting user preference for these types.</a:t>
            </a:r>
          </a:p>
          <a:p>
            <a:pPr marL="201168" lvl="1" indent="0">
              <a:buNone/>
            </a:pPr>
            <a:endParaRPr lang="en-US" sz="1400" dirty="0"/>
          </a:p>
        </p:txBody>
      </p:sp>
    </p:spTree>
    <p:extLst>
      <p:ext uri="{BB962C8B-B14F-4D97-AF65-F5344CB8AC3E}">
        <p14:creationId xmlns:p14="http://schemas.microsoft.com/office/powerpoint/2010/main" xmlns=""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D6933AD-4D5D-D30C-E858-23C28B573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203D67C-4843-1E21-74E7-262CD4E4B802}"/>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xmlns="" id="{D7DB4C75-444D-5613-9A59-0F0B30276582}"/>
              </a:ext>
            </a:extLst>
          </p:cNvPr>
          <p:cNvSpPr>
            <a:spLocks noGrp="1"/>
          </p:cNvSpPr>
          <p:nvPr>
            <p:ph idx="1"/>
          </p:nvPr>
        </p:nvSpPr>
        <p:spPr>
          <a:xfrm>
            <a:off x="822960" y="2003050"/>
            <a:ext cx="7543801" cy="4023360"/>
          </a:xfrm>
        </p:spPr>
        <p:txBody>
          <a:bodyPr>
            <a:noAutofit/>
          </a:bodyPr>
          <a:lstStyle/>
          <a:p>
            <a:r>
              <a:rPr lang="en-US" sz="1400" b="1" dirty="0"/>
              <a:t>Purpose of Initial Analysis:</a:t>
            </a:r>
            <a:endParaRPr lang="en-US" sz="1400" dirty="0"/>
          </a:p>
          <a:p>
            <a:pPr lvl="1"/>
            <a:r>
              <a:rPr lang="en-US" sz="1400" dirty="0"/>
              <a:t>To identify data quality issues such as missing values and inconsistent types.</a:t>
            </a:r>
          </a:p>
          <a:p>
            <a:pPr lvl="1"/>
            <a:r>
              <a:rPr lang="en-US" sz="1400" dirty="0"/>
              <a:t>To get a preliminary understanding of trends in ratings, episodes, popularity, and genres.</a:t>
            </a:r>
          </a:p>
          <a:p>
            <a:pPr lvl="1"/>
            <a:r>
              <a:rPr lang="en-US" sz="1400" dirty="0"/>
              <a:t>To guide the </a:t>
            </a:r>
            <a:r>
              <a:rPr lang="en-US" sz="1400" b="1" dirty="0"/>
              <a:t>data cleaning and preparation</a:t>
            </a:r>
            <a:r>
              <a:rPr lang="en-US" sz="1400" dirty="0"/>
              <a:t> steps for further </a:t>
            </a:r>
            <a:r>
              <a:rPr lang="en-US" sz="1200" dirty="0"/>
              <a:t>analysis.</a:t>
            </a:r>
          </a:p>
        </p:txBody>
      </p:sp>
    </p:spTree>
    <p:extLst>
      <p:ext uri="{BB962C8B-B14F-4D97-AF65-F5344CB8AC3E}">
        <p14:creationId xmlns:p14="http://schemas.microsoft.com/office/powerpoint/2010/main" xmlns="" val="179785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sz="4000" dirty="0">
                <a:latin typeface="Aharoni" panose="02010803020104030203" pitchFamily="2" charset="-79"/>
                <a:cs typeface="Aharoni" panose="02010803020104030203" pitchFamily="2" charset="-79"/>
              </a:rPr>
              <a:t>Visual Insights from Initial Analysis</a:t>
            </a:r>
            <a:endParaRPr sz="4000" dirty="0">
              <a:latin typeface="Aharoni" panose="02010803020104030203" pitchFamily="2" charset="-79"/>
              <a:cs typeface="Aharoni" panose="02010803020104030203" pitchFamily="2" charset="-79"/>
            </a:endParaRPr>
          </a:p>
        </p:txBody>
      </p:sp>
      <p:sp>
        <p:nvSpPr>
          <p:cNvPr id="4" name="TextBox 3"/>
          <p:cNvSpPr txBox="1"/>
          <p:nvPr/>
        </p:nvSpPr>
        <p:spPr>
          <a:xfrm>
            <a:off x="393291" y="5215205"/>
            <a:ext cx="8622890" cy="923330"/>
          </a:xfrm>
          <a:prstGeom prst="rect">
            <a:avLst/>
          </a:prstGeom>
          <a:noFill/>
        </p:spPr>
        <p:txBody>
          <a:bodyPr wrap="square">
            <a:spAutoFit/>
          </a:bodyPr>
          <a:lstStyle/>
          <a:p>
            <a:pPr algn="just"/>
            <a:r>
              <a:rPr lang="en-US" dirty="0">
                <a:latin typeface="Androgyne" panose="05080000000003050000" pitchFamily="82" charset="0"/>
              </a:rPr>
              <a:t>This box plot shows rating distributions for top 10 genres. Drama has the highest median rating. Most genres have similar rating spreads with outliers above 9. Comedy appears twice possibly due to a data error.</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xmlns="" id="{CC03ACC4-2412-941E-A5FA-360072ECFAF3}"/>
              </a:ext>
            </a:extLst>
          </p:cNvPr>
          <p:cNvPicPr>
            <a:picLocks noChangeAspect="1"/>
          </p:cNvPicPr>
          <p:nvPr/>
        </p:nvPicPr>
        <p:blipFill>
          <a:blip r:embed="rId2"/>
          <a:srcRect/>
          <a:stretch/>
        </p:blipFill>
        <p:spPr>
          <a:xfrm>
            <a:off x="1833997" y="1945972"/>
            <a:ext cx="5290947" cy="32692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xmlns="" id="{636577B2-6920-1A58-D45A-06FAD94DEEFB}"/>
              </a:ext>
            </a:extLst>
          </p:cNvPr>
          <p:cNvPicPr>
            <a:picLocks noChangeAspect="1"/>
          </p:cNvPicPr>
          <p:nvPr/>
        </p:nvPicPr>
        <p:blipFill>
          <a:blip r:embed="rId2"/>
          <a:srcRect/>
          <a:stretch/>
        </p:blipFill>
        <p:spPr>
          <a:xfrm>
            <a:off x="2560731" y="1909465"/>
            <a:ext cx="4209348" cy="3211176"/>
          </a:xfrm>
          <a:prstGeom prst="rect">
            <a:avLst/>
          </a:prstGeom>
        </p:spPr>
      </p:pic>
      <p:sp>
        <p:nvSpPr>
          <p:cNvPr id="3" name="TextBox 2">
            <a:extLst>
              <a:ext uri="{FF2B5EF4-FFF2-40B4-BE49-F238E27FC236}">
                <a16:creationId xmlns:a16="http://schemas.microsoft.com/office/drawing/2014/main" xmlns="" id="{CAECA16C-23D0-6FBF-615F-3F05D36DE3DF}"/>
              </a:ext>
            </a:extLst>
          </p:cNvPr>
          <p:cNvSpPr txBox="1"/>
          <p:nvPr/>
        </p:nvSpPr>
        <p:spPr>
          <a:xfrm>
            <a:off x="239486" y="5214257"/>
            <a:ext cx="8763000" cy="923330"/>
          </a:xfrm>
          <a:prstGeom prst="rect">
            <a:avLst/>
          </a:prstGeom>
          <a:noFill/>
        </p:spPr>
        <p:txBody>
          <a:bodyPr wrap="square" rtlCol="0">
            <a:spAutoFit/>
          </a:bodyPr>
          <a:lstStyle/>
          <a:p>
            <a:r>
              <a:rPr lang="en-US" dirty="0"/>
              <a:t>This scatter plot shows the relationship between the number of members (likely subscribers or followers) and the rating of different types of content (Movie, TV, OVA, Special, Music, ONA).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7508CE6-0314-B88A-FEDC-61005D19144C}"/>
              </a:ext>
            </a:extLst>
          </p:cNvPr>
          <p:cNvSpPr>
            <a:spLocks noGrp="1"/>
          </p:cNvSpPr>
          <p:nvPr>
            <p:ph type="title"/>
          </p:nvPr>
        </p:nvSpPr>
        <p:spPr>
          <a:xfrm>
            <a:off x="304800" y="286604"/>
            <a:ext cx="8608292"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xmlns="" id="{B6707F36-EE9B-4882-9C8C-E56E1FC2A886}"/>
              </a:ext>
            </a:extLst>
          </p:cNvPr>
          <p:cNvSpPr>
            <a:spLocks noChangeArrowheads="1"/>
          </p:cNvSpPr>
          <p:nvPr/>
        </p:nvSpPr>
        <p:spPr bwMode="auto">
          <a:xfrm>
            <a:off x="80284" y="5394871"/>
            <a:ext cx="89834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This box plot shows the distribution of ratings for different anime types like Movie, TV, OVA, Special, Music, and ONA.</a:t>
            </a:r>
            <a:endParaRPr lang="en-US" altLang="en-US" dirty="0">
              <a:latin typeface="Androgyne" panose="05080000000003050000" pitchFamily="82" charset="0"/>
            </a:endParaRPr>
          </a:p>
        </p:txBody>
      </p:sp>
      <p:pic>
        <p:nvPicPr>
          <p:cNvPr id="7" name="Picture 6">
            <a:extLst>
              <a:ext uri="{FF2B5EF4-FFF2-40B4-BE49-F238E27FC236}">
                <a16:creationId xmlns:a16="http://schemas.microsoft.com/office/drawing/2014/main" xmlns="" id="{C826EDCA-EFAC-726C-5FE7-43CB7F7BCC02}"/>
              </a:ext>
            </a:extLst>
          </p:cNvPr>
          <p:cNvPicPr>
            <a:picLocks noChangeAspect="1"/>
          </p:cNvPicPr>
          <p:nvPr/>
        </p:nvPicPr>
        <p:blipFill>
          <a:blip r:embed="rId2"/>
          <a:srcRect/>
          <a:stretch/>
        </p:blipFill>
        <p:spPr>
          <a:xfrm>
            <a:off x="2175986" y="1668112"/>
            <a:ext cx="4792025" cy="3519010"/>
          </a:xfrm>
          <a:prstGeom prst="rect">
            <a:avLst/>
          </a:prstGeom>
        </p:spPr>
      </p:pic>
    </p:spTree>
    <p:extLst>
      <p:ext uri="{BB962C8B-B14F-4D97-AF65-F5344CB8AC3E}">
        <p14:creationId xmlns:p14="http://schemas.microsoft.com/office/powerpoint/2010/main" xmlns=""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CB196BB-D380-FF89-323A-AFB9FA5035E7}"/>
              </a:ext>
            </a:extLst>
          </p:cNvPr>
          <p:cNvSpPr>
            <a:spLocks noGrp="1"/>
          </p:cNvSpPr>
          <p:nvPr>
            <p:ph type="title"/>
          </p:nvPr>
        </p:nvSpPr>
        <p:spPr>
          <a:xfrm>
            <a:off x="442452" y="286604"/>
            <a:ext cx="8465574"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xmlns="" id="{2B3F93EA-53EB-56AC-8846-A71BB200571C}"/>
              </a:ext>
            </a:extLst>
          </p:cNvPr>
          <p:cNvSpPr>
            <a:spLocks noChangeArrowheads="1"/>
          </p:cNvSpPr>
          <p:nvPr/>
        </p:nvSpPr>
        <p:spPr bwMode="auto">
          <a:xfrm rot="10800000" flipV="1">
            <a:off x="634180" y="4773291"/>
            <a:ext cx="7875639"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A bar graph comparing the average prices of Lyft and Uber. Based on the graph:- Lyft's average price is around 17.5This suggests that </a:t>
            </a:r>
            <a:r>
              <a:rPr lang="en-US" dirty="0" err="1">
                <a:latin typeface="Androgyne" panose="05080000000003050000" pitchFamily="82" charset="0"/>
              </a:rPr>
              <a:t>animes</a:t>
            </a:r>
            <a:r>
              <a:rPr lang="en-US" dirty="0">
                <a:latin typeface="Androgyne" panose="05080000000003050000" pitchFamily="82" charset="0"/>
              </a:rPr>
              <a:t> with higher ratings tend to have more members (people who've added it to their list), but other correlations between these variables are pretty weak. </a:t>
            </a:r>
          </a:p>
          <a:p>
            <a:pPr lvl="0" algn="just" defTabSz="914400" eaLnBrk="0" fontAlgn="base" hangingPunct="0">
              <a:spcBef>
                <a:spcPct val="0"/>
              </a:spcBef>
              <a:spcAft>
                <a:spcPct val="0"/>
              </a:spcAft>
            </a:pPr>
            <a:r>
              <a:rPr lang="en-US" dirty="0">
                <a:latin typeface="Androgyne" panose="05080000000003050000" pitchFamily="82" charset="0"/>
              </a:rPr>
              <a:t>Uber's average price is around 15.5</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 name="Picture 4">
            <a:extLst>
              <a:ext uri="{FF2B5EF4-FFF2-40B4-BE49-F238E27FC236}">
                <a16:creationId xmlns:a16="http://schemas.microsoft.com/office/drawing/2014/main" xmlns="" id="{F6456063-25EF-E262-8445-6CE9F20D4F78}"/>
              </a:ext>
            </a:extLst>
          </p:cNvPr>
          <p:cNvPicPr>
            <a:picLocks noChangeAspect="1"/>
          </p:cNvPicPr>
          <p:nvPr/>
        </p:nvPicPr>
        <p:blipFill>
          <a:blip r:embed="rId2"/>
          <a:srcRect/>
          <a:stretch/>
        </p:blipFill>
        <p:spPr>
          <a:xfrm>
            <a:off x="2714258" y="1737361"/>
            <a:ext cx="3432351" cy="3096626"/>
          </a:xfrm>
          <a:prstGeom prst="rect">
            <a:avLst/>
          </a:prstGeom>
        </p:spPr>
      </p:pic>
    </p:spTree>
    <p:extLst>
      <p:ext uri="{BB962C8B-B14F-4D97-AF65-F5344CB8AC3E}">
        <p14:creationId xmlns:p14="http://schemas.microsoft.com/office/powerpoint/2010/main" xmlns="" val="605131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271</TotalTime>
  <Words>1296</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   Anime Recommendation Dataset Analysis  Source: Kaggle   Dataset: Anime Recommendation Dataset Analysis </vt:lpstr>
      <vt:lpstr>Introduction</vt:lpstr>
      <vt:lpstr>Initial Analysis of the Dataset</vt:lpstr>
      <vt:lpstr>Initial Analysis of the Dataset</vt:lpstr>
      <vt:lpstr>Initial Analysis of the Dataset</vt:lpstr>
      <vt:lpstr>Visual Insights from Initial Analysis</vt:lpstr>
      <vt:lpstr>Visual Insights from Initial Analysis</vt:lpstr>
      <vt:lpstr>Visual Insights from Initial Analysis</vt:lpstr>
      <vt:lpstr>Visual Insights from Initial Analysis</vt:lpstr>
      <vt:lpstr>Visual Insights from Initial Analysis</vt:lpstr>
      <vt:lpstr>Visual Insights from Initial Analysis</vt:lpstr>
      <vt:lpstr>Dataset Observations</vt:lpstr>
      <vt:lpstr>Dataset Observations</vt:lpstr>
      <vt:lpstr>Conclusion</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Anime Recommendation Dataset Analysis  Source: Kaggle   Dataset: Anime Recommendation Dataset Analysis </dc:title>
  <dc:subject/>
  <dc:creator>HANU SATYA BHARADWAJ KOLLEPARA</dc:creator>
  <cp:keywords/>
  <dc:description>generated using python-pptx</dc:description>
  <cp:lastModifiedBy>naresh</cp:lastModifiedBy>
  <cp:revision>25</cp:revision>
  <dcterms:created xsi:type="dcterms:W3CDTF">2013-01-27T09:14:16Z</dcterms:created>
  <dcterms:modified xsi:type="dcterms:W3CDTF">2025-10-08T04:10:49Z</dcterms:modified>
  <cp:category/>
</cp:coreProperties>
</file>