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Thin"/>
      <p:regular r:id="rId19"/>
      <p:bold r:id="rId20"/>
      <p:italic r:id="rId21"/>
      <p:boldItalic r:id="rId22"/>
    </p:embeddedFont>
    <p:embeddedFont>
      <p:font typeface="Proxima Nova"/>
      <p:regular r:id="rId23"/>
      <p:bold r:id="rId24"/>
      <p:italic r:id="rId25"/>
      <p:boldItalic r:id="rId26"/>
    </p:embeddedFont>
    <p:embeddedFont>
      <p:font typeface="Roboto Medium"/>
      <p:regular r:id="rId27"/>
      <p:bold r:id="rId28"/>
      <p:italic r:id="rId29"/>
      <p:boldItalic r:id="rId30"/>
    </p:embeddedFont>
    <p:embeddedFont>
      <p:font typeface="Roboto"/>
      <p:regular r:id="rId31"/>
      <p:bold r:id="rId32"/>
      <p:italic r:id="rId33"/>
      <p:boldItalic r:id="rId34"/>
    </p:embeddedFont>
    <p:embeddedFont>
      <p:font typeface="Ruda"/>
      <p:regular r:id="rId35"/>
      <p:bold r:id="rId36"/>
    </p:embeddedFont>
    <p:embeddedFont>
      <p:font typeface="Alfa Slab On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FFD1EB-2C55-4C6E-883F-14784AD35344}">
  <a:tblStyle styleId="{4EFFD1EB-2C55-4C6E-883F-14784AD3534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obotoMedium-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Ruda-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AlfaSlabOne-regular.fntdata"/><Relationship Id="rId14" Type="http://schemas.openxmlformats.org/officeDocument/2006/relationships/slide" Target="slides/slide8.xml"/><Relationship Id="rId36" Type="http://schemas.openxmlformats.org/officeDocument/2006/relationships/font" Target="fonts/Rud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Thin-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this is Patrick, Siddharth, and Srivatsav, and we are Team 9. And our incredibly original, not-derivative-in-any-way app is called Mapbook.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2ee44a10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2ee44a10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In conclusion, we think that a cloud database with a SQL DB instance works pretty well for an application like this. Fun fact: Facebook uses MySQL for their database.</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rPr lang="en" sz="1000">
                <a:solidFill>
                  <a:srgbClr val="666666"/>
                </a:solidFill>
                <a:latin typeface="Ruda"/>
                <a:ea typeface="Ruda"/>
                <a:cs typeface="Ruda"/>
                <a:sym typeface="Ruda"/>
              </a:rPr>
              <a:t>We have implemented a full stack application with a monolithic architecture that uses React and Node for the frontend and the backend respectively and PostgreSQL as the database. </a:t>
            </a:r>
            <a:endParaRPr sz="1000"/>
          </a:p>
          <a:p>
            <a:pPr indent="0" lvl="0" marL="0" rtl="0" algn="l">
              <a:spcBef>
                <a:spcPts val="1200"/>
              </a:spcBef>
              <a:spcAft>
                <a:spcPts val="0"/>
              </a:spcAft>
              <a:buNone/>
            </a:pPr>
            <a:r>
              <a:t/>
            </a:r>
            <a:endParaRPr sz="1000"/>
          </a:p>
          <a:p>
            <a:pPr indent="0" lvl="0" marL="0" rtl="0" algn="l">
              <a:lnSpc>
                <a:spcPct val="115000"/>
              </a:lnSpc>
              <a:spcBef>
                <a:spcPts val="0"/>
              </a:spcBef>
              <a:spcAft>
                <a:spcPts val="0"/>
              </a:spcAft>
              <a:buNone/>
            </a:pPr>
            <a:r>
              <a:rPr lang="en" sz="1000">
                <a:solidFill>
                  <a:srgbClr val="666666"/>
                </a:solidFill>
                <a:latin typeface="Ruda"/>
                <a:ea typeface="Ruda"/>
                <a:cs typeface="Ruda"/>
                <a:sym typeface="Ruda"/>
              </a:rPr>
              <a:t>The 4 relations are normalized to the 4th Normal form</a:t>
            </a:r>
            <a:endParaRPr sz="1000">
              <a:solidFill>
                <a:srgbClr val="666666"/>
              </a:solidFill>
              <a:latin typeface="Ruda"/>
              <a:ea typeface="Ruda"/>
              <a:cs typeface="Ruda"/>
              <a:sym typeface="Ruda"/>
            </a:endParaRPr>
          </a:p>
          <a:p>
            <a:pPr indent="0" lvl="0" marL="0" rtl="0" algn="l">
              <a:spcBef>
                <a:spcPts val="120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2ee44a10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2ee44a10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57554e1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57554e1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2ee44a1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2ee44a1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process of deciding on a database project, we got a bit of an idea inspired from current events. As the pandemic continues in the US, I’m sure a lot of us want to go out and see things and do things — kind of getting tired of being inside. It occurred to us that quite a few of us are not from the Washington area, and so, some of us may not necessarily know what are good spots to visit.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Obviously, things like Yelp exist, or Google Maps reviews. But we figured it’d be cooler if you could use ratings of people you know, people who are your friends. And so the idea of mapbook was born.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basically a social network map app, where you can mark places that are interesting to visit and categorize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Mapbook is a web </a:t>
            </a:r>
            <a:r>
              <a:rPr lang="en"/>
              <a:t>application</a:t>
            </a:r>
            <a:r>
              <a:rPr lang="en"/>
              <a:t> that helps users find places of interest and other people using the application.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2ee44a1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2ee44a1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as we said, the application incorporates the functionalities of a social media platform on a map interface. Like any similar platform, users can register and sign in. Users can then search for user generated places of interest. They can filter these search results by how far a </a:t>
            </a:r>
            <a:r>
              <a:rPr lang="en"/>
              <a:t>place</a:t>
            </a:r>
            <a:r>
              <a:rPr lang="en"/>
              <a:t> of interest is from them. The users can further filter places based on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you can look for restaurants near you, parks, banks, gas stations - we have a bunch of basic types.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can also add new places of interest - and that’s where the network concept really happens.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can also view their own profile and edit attributes like their first name, last name, email, etc.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Users can also add other users as friends. We were thinking that it would be good to view only places of interest for your friends, as a good feature to add down the line.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2ee44a1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2ee44a1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frontend is implemented using React.js. We used Node and Express to develop our backend server and communicate with our database. Our database is a PostgreSQL instance running on Amazon Web Services on their RDS (Relational Database Service).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2ee44a1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2ee44a1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basic ER diagram.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Users have several attributes, such as name, username, etc. Users can have friends - this is a relationship between two Users, in which we keep track of user A and user B, as well as their relationship type. We have incorporated the concept of a “friend” at the moment. </a:t>
            </a:r>
            <a:r>
              <a:rPr lang="en"/>
              <a:t>However, t</a:t>
            </a:r>
            <a:r>
              <a:rPr lang="en"/>
              <a:t>his can be further extended to other relationships such as spouse, parent, etc or even the ability to block a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can create places of interest which is stored in the LocationProperties table by providing type, info, address, name, latitude and longitude,etc.</a:t>
            </a:r>
            <a:r>
              <a:rPr lang="en">
                <a:solidFill>
                  <a:schemeClr val="dk1"/>
                </a:solidFill>
              </a:rPr>
              <a:t> These locations are then visible to all other users on the app.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a place of interest is added,it is linked to the user in a many to one relationship. The relationship between a user and their places of interest is stored i</a:t>
            </a:r>
            <a:r>
              <a:rPr lang="en"/>
              <a:t>n the Locations table.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2ee44a109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2ee44a109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snapshot of our schema. We have 4 tables - </a:t>
            </a:r>
            <a:endParaRPr/>
          </a:p>
          <a:p>
            <a:pPr indent="0" lvl="0" marL="0" rtl="0" algn="l">
              <a:spcBef>
                <a:spcPts val="0"/>
              </a:spcBef>
              <a:spcAft>
                <a:spcPts val="0"/>
              </a:spcAft>
              <a:buNone/>
            </a:pPr>
            <a:r>
              <a:rPr lang="en"/>
              <a:t>Users to store information on the users</a:t>
            </a:r>
            <a:endParaRPr/>
          </a:p>
          <a:p>
            <a:pPr indent="0" lvl="0" marL="0" rtl="0" algn="l">
              <a:spcBef>
                <a:spcPts val="0"/>
              </a:spcBef>
              <a:spcAft>
                <a:spcPts val="0"/>
              </a:spcAft>
              <a:buNone/>
            </a:pPr>
            <a:r>
              <a:rPr lang="en"/>
              <a:t>LocationProps Stores information on places of interests</a:t>
            </a:r>
            <a:endParaRPr/>
          </a:p>
          <a:p>
            <a:pPr indent="0" lvl="0" marL="0" rtl="0" algn="l">
              <a:spcBef>
                <a:spcPts val="0"/>
              </a:spcBef>
              <a:spcAft>
                <a:spcPts val="0"/>
              </a:spcAft>
              <a:buNone/>
            </a:pPr>
            <a:r>
              <a:rPr lang="en"/>
              <a:t>Locations Links a user to the places of interest they have added</a:t>
            </a:r>
            <a:endParaRPr/>
          </a:p>
          <a:p>
            <a:pPr indent="0" lvl="0" marL="0" rtl="0" algn="l">
              <a:spcBef>
                <a:spcPts val="0"/>
              </a:spcBef>
              <a:spcAft>
                <a:spcPts val="0"/>
              </a:spcAft>
              <a:buNone/>
            </a:pPr>
            <a:r>
              <a:rPr lang="en"/>
              <a:t>And Friend Links a user to another user with their relationship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we have some arbitrary constraints. For example, We ensure that email and username are unique, we also ensure </a:t>
            </a:r>
            <a:r>
              <a:rPr lang="en"/>
              <a:t>that</a:t>
            </a:r>
            <a:r>
              <a:rPr lang="en"/>
              <a:t> ratings for places of interest go from 0 to 5 only.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57554e1f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57554e1f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We’ve also added a few triggers to the users table and the locationprops table. These triggers ensure that the fields are valid on an insert. For example, locations are points representing a latitude and longitude and there latitudes can only go from -90 to 90 and longitude from -180 to 180 — if we insert any Location point value that doesn’t fit this rule, the trigger will catch it and raise an exception.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2ee44a109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2ee44a109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view of how our backend is designed. </a:t>
            </a:r>
            <a:endParaRPr/>
          </a:p>
          <a:p>
            <a:pPr indent="0" lvl="0" marL="0" rtl="0" algn="l">
              <a:spcBef>
                <a:spcPts val="0"/>
              </a:spcBef>
              <a:spcAft>
                <a:spcPts val="0"/>
              </a:spcAft>
              <a:buNone/>
            </a:pPr>
            <a:r>
              <a:rPr lang="en"/>
              <a:t>The frontend using React just runs on a browser and sends HTTP requests to the backend. </a:t>
            </a:r>
            <a:endParaRPr/>
          </a:p>
          <a:p>
            <a:pPr indent="0" lvl="0" marL="0" rtl="0" algn="l">
              <a:spcBef>
                <a:spcPts val="0"/>
              </a:spcBef>
              <a:spcAft>
                <a:spcPts val="0"/>
              </a:spcAft>
              <a:buNone/>
            </a:pPr>
            <a:r>
              <a:rPr lang="en"/>
              <a:t>The backend routes the request to the appropriate controller which then </a:t>
            </a:r>
            <a:r>
              <a:rPr lang="en">
                <a:solidFill>
                  <a:schemeClr val="dk1"/>
                </a:solidFill>
              </a:rPr>
              <a:t>makes a query to our cloud database</a:t>
            </a:r>
            <a:endParaRPr/>
          </a:p>
          <a:p>
            <a:pPr indent="0" lvl="0" marL="0" rtl="0" algn="l">
              <a:spcBef>
                <a:spcPts val="0"/>
              </a:spcBef>
              <a:spcAft>
                <a:spcPts val="0"/>
              </a:spcAft>
              <a:buNone/>
            </a:pPr>
            <a:r>
              <a:rPr lang="en"/>
              <a:t>We have designed 3 controllers to ensure separation of concerns</a:t>
            </a:r>
            <a:endParaRPr/>
          </a:p>
          <a:p>
            <a:pPr indent="-298450" lvl="0" marL="457200" rtl="0" algn="l">
              <a:spcBef>
                <a:spcPts val="0"/>
              </a:spcBef>
              <a:spcAft>
                <a:spcPts val="0"/>
              </a:spcAft>
              <a:buSzPts val="1100"/>
              <a:buChar char="●"/>
            </a:pPr>
            <a:r>
              <a:rPr lang="en"/>
              <a:t>The auth controller deals with authentication requests like SignUp and Sign In and primarily deals with the Users table in the database</a:t>
            </a:r>
            <a:endParaRPr/>
          </a:p>
          <a:p>
            <a:pPr indent="-298450" lvl="0" marL="457200" rtl="0" algn="l">
              <a:spcBef>
                <a:spcPts val="0"/>
              </a:spcBef>
              <a:spcAft>
                <a:spcPts val="0"/>
              </a:spcAft>
              <a:buSzPts val="1100"/>
              <a:buChar char="●"/>
            </a:pPr>
            <a:r>
              <a:rPr lang="en"/>
              <a:t>The Location controller is concerned with requests like getting locations, getting a user’s location, adding a location and getting information about a location. It mostly uses the LocationProps and the locations table.</a:t>
            </a:r>
            <a:endParaRPr/>
          </a:p>
          <a:p>
            <a:pPr indent="-298450" lvl="0" marL="457200" rtl="0" algn="l">
              <a:spcBef>
                <a:spcPts val="0"/>
              </a:spcBef>
              <a:spcAft>
                <a:spcPts val="0"/>
              </a:spcAft>
              <a:buSzPts val="1100"/>
              <a:buChar char="●"/>
            </a:pPr>
            <a:r>
              <a:rPr lang="en"/>
              <a:t>The third controller is the user controller. It deals with functionalities related to user information and friend. And therefore uses the Users and Friends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the results of the query are returned to the backend, and sent as a response back to the frontend and then interpreted for display.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2ee44a1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2ee44a10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point, my teammate, Siddharth would briefly demonstrate how our app works.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aws.amazon.com/elasticbeanstalk/latest/dg/create-deploy-nodejs.rds.html" TargetMode="External"/><Relationship Id="rId4" Type="http://schemas.openxmlformats.org/officeDocument/2006/relationships/hyperlink" Target="https://isitoktocode.com/post/display-locations-from-a-database-on-a-map-using-google-maps-javascript-api-and-php" TargetMode="External"/><Relationship Id="rId5" Type="http://schemas.openxmlformats.org/officeDocument/2006/relationships/hyperlink" Target="https://developers.google.com/maps/documentation/javascript/mysql-to-maps" TargetMode="External"/><Relationship Id="rId6" Type="http://schemas.openxmlformats.org/officeDocument/2006/relationships/hyperlink" Target="https://developers.google.com/maps/documentation/javascript/custom-markers" TargetMode="External"/><Relationship Id="rId7" Type="http://schemas.openxmlformats.org/officeDocument/2006/relationships/hyperlink" Target="https://stackoverflow.com/questions/379236/database-design-best-table-structure-for-capturing-the-user-friend-relationshi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1" type="subTitle"/>
          </p:nvPr>
        </p:nvSpPr>
        <p:spPr>
          <a:xfrm>
            <a:off x="311700" y="288165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b="1" lang="en" sz="1800" u="sng">
                <a:solidFill>
                  <a:srgbClr val="00000A"/>
                </a:solidFill>
                <a:latin typeface="Ruda"/>
                <a:ea typeface="Ruda"/>
                <a:cs typeface="Ruda"/>
                <a:sym typeface="Ruda"/>
              </a:rPr>
              <a:t>TEAM 9</a:t>
            </a:r>
            <a:endParaRPr b="1" sz="1800" u="sng">
              <a:solidFill>
                <a:srgbClr val="00000A"/>
              </a:solidFill>
              <a:latin typeface="Ruda"/>
              <a:ea typeface="Ruda"/>
              <a:cs typeface="Ruda"/>
              <a:sym typeface="Ruda"/>
            </a:endParaRPr>
          </a:p>
          <a:p>
            <a:pPr indent="0" lvl="0" marL="0" rtl="0" algn="ctr">
              <a:lnSpc>
                <a:spcPct val="80000"/>
              </a:lnSpc>
              <a:spcBef>
                <a:spcPts val="0"/>
              </a:spcBef>
              <a:spcAft>
                <a:spcPts val="0"/>
              </a:spcAft>
              <a:buSzPts val="605"/>
              <a:buNone/>
            </a:pPr>
            <a:r>
              <a:t/>
            </a:r>
            <a:endParaRPr b="1" sz="1800" u="sng">
              <a:solidFill>
                <a:srgbClr val="00000A"/>
              </a:solidFill>
              <a:latin typeface="Ruda"/>
              <a:ea typeface="Ruda"/>
              <a:cs typeface="Ruda"/>
              <a:sym typeface="Ruda"/>
            </a:endParaRPr>
          </a:p>
          <a:p>
            <a:pPr indent="0" lvl="0" marL="0" rtl="0" algn="ctr">
              <a:lnSpc>
                <a:spcPct val="80000"/>
              </a:lnSpc>
              <a:spcBef>
                <a:spcPts val="0"/>
              </a:spcBef>
              <a:spcAft>
                <a:spcPts val="0"/>
              </a:spcAft>
              <a:buClr>
                <a:schemeClr val="dk1"/>
              </a:buClr>
              <a:buSzPts val="605"/>
              <a:buFont typeface="Arial"/>
              <a:buNone/>
            </a:pPr>
            <a:r>
              <a:rPr lang="en" sz="1600">
                <a:solidFill>
                  <a:srgbClr val="00000A"/>
                </a:solidFill>
                <a:latin typeface="Ruda"/>
                <a:ea typeface="Ruda"/>
                <a:cs typeface="Ruda"/>
                <a:sym typeface="Ruda"/>
              </a:rPr>
              <a:t>Patrick Moy (</a:t>
            </a:r>
            <a:r>
              <a:rPr lang="en" sz="1600">
                <a:solidFill>
                  <a:srgbClr val="00000A"/>
                </a:solidFill>
                <a:highlight>
                  <a:srgbClr val="FFFFFF"/>
                </a:highlight>
                <a:latin typeface="Ruda"/>
                <a:ea typeface="Ruda"/>
                <a:cs typeface="Ruda"/>
                <a:sym typeface="Ruda"/>
              </a:rPr>
              <a:t>1841305)</a:t>
            </a:r>
            <a:r>
              <a:rPr lang="en" sz="1600">
                <a:solidFill>
                  <a:srgbClr val="00000A"/>
                </a:solidFill>
                <a:latin typeface="Ruda"/>
                <a:ea typeface="Ruda"/>
                <a:cs typeface="Ruda"/>
                <a:sym typeface="Ruda"/>
              </a:rPr>
              <a:t> | Siddharth Sheth (2076180) | Srivatsav Gopalakrishnan (2075414)</a:t>
            </a:r>
            <a:endParaRPr sz="1600">
              <a:solidFill>
                <a:srgbClr val="00000A"/>
              </a:solidFill>
              <a:latin typeface="Ruda"/>
              <a:ea typeface="Ruda"/>
              <a:cs typeface="Ruda"/>
              <a:sym typeface="Ruda"/>
            </a:endParaRPr>
          </a:p>
          <a:p>
            <a:pPr indent="0" lvl="0" marL="0" rtl="0" algn="ctr">
              <a:lnSpc>
                <a:spcPct val="80000"/>
              </a:lnSpc>
              <a:spcBef>
                <a:spcPts val="0"/>
              </a:spcBef>
              <a:spcAft>
                <a:spcPts val="0"/>
              </a:spcAft>
              <a:buSzPts val="605"/>
              <a:buNone/>
            </a:pPr>
            <a:r>
              <a:t/>
            </a:r>
            <a:endParaRPr sz="1600">
              <a:latin typeface="Times New Roman"/>
              <a:ea typeface="Times New Roman"/>
              <a:cs typeface="Times New Roman"/>
              <a:sym typeface="Times New Roman"/>
            </a:endParaRPr>
          </a:p>
        </p:txBody>
      </p:sp>
      <p:pic>
        <p:nvPicPr>
          <p:cNvPr id="57" name="Google Shape;57;p13"/>
          <p:cNvPicPr preferRelativeResize="0"/>
          <p:nvPr/>
        </p:nvPicPr>
        <p:blipFill rotWithShape="1">
          <a:blip r:embed="rId3">
            <a:alphaModFix/>
          </a:blip>
          <a:srcRect b="23428" l="0" r="0" t="25605"/>
          <a:stretch/>
        </p:blipFill>
        <p:spPr>
          <a:xfrm>
            <a:off x="2705100" y="696126"/>
            <a:ext cx="3733800" cy="96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61E86"/>
                </a:solidFill>
                <a:latin typeface="Ruda"/>
                <a:ea typeface="Ruda"/>
                <a:cs typeface="Ruda"/>
                <a:sym typeface="Ruda"/>
              </a:rPr>
              <a:t>Conclusion</a:t>
            </a:r>
            <a:endParaRPr>
              <a:solidFill>
                <a:srgbClr val="761E86"/>
              </a:solidFill>
              <a:latin typeface="Ruda"/>
              <a:ea typeface="Ruda"/>
              <a:cs typeface="Ruda"/>
              <a:sym typeface="Ruda"/>
            </a:endParaRPr>
          </a:p>
        </p:txBody>
      </p:sp>
      <p:sp>
        <p:nvSpPr>
          <p:cNvPr id="169" name="Google Shape;16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uda"/>
              <a:buChar char="●"/>
            </a:pPr>
            <a:r>
              <a:rPr lang="en">
                <a:latin typeface="Ruda"/>
                <a:ea typeface="Ruda"/>
                <a:cs typeface="Ruda"/>
                <a:sym typeface="Ruda"/>
              </a:rPr>
              <a:t>AWS RDS with a SQL DB meshes well with an application like this</a:t>
            </a:r>
            <a:endParaRPr>
              <a:latin typeface="Ruda"/>
              <a:ea typeface="Ruda"/>
              <a:cs typeface="Ruda"/>
              <a:sym typeface="Ruda"/>
            </a:endParaRPr>
          </a:p>
          <a:p>
            <a:pPr indent="-317500" lvl="1" marL="914400" rtl="0" algn="l">
              <a:spcBef>
                <a:spcPts val="0"/>
              </a:spcBef>
              <a:spcAft>
                <a:spcPts val="0"/>
              </a:spcAft>
              <a:buSzPts val="1400"/>
              <a:buFont typeface="Ruda"/>
              <a:buChar char="○"/>
            </a:pPr>
            <a:r>
              <a:rPr lang="en">
                <a:latin typeface="Ruda"/>
                <a:ea typeface="Ruda"/>
                <a:cs typeface="Ruda"/>
                <a:sym typeface="Ruda"/>
              </a:rPr>
              <a:t>Facebook also uses MySQL</a:t>
            </a:r>
            <a:endParaRPr>
              <a:latin typeface="Ruda"/>
              <a:ea typeface="Ruda"/>
              <a:cs typeface="Ruda"/>
              <a:sym typeface="Ruda"/>
            </a:endParaRPr>
          </a:p>
          <a:p>
            <a:pPr indent="0" lvl="0" marL="0" rtl="0" algn="l">
              <a:spcBef>
                <a:spcPts val="1200"/>
              </a:spcBef>
              <a:spcAft>
                <a:spcPts val="0"/>
              </a:spcAft>
              <a:buNone/>
            </a:pPr>
            <a:r>
              <a:t/>
            </a:r>
            <a:endParaRPr>
              <a:latin typeface="Ruda"/>
              <a:ea typeface="Ruda"/>
              <a:cs typeface="Ruda"/>
              <a:sym typeface="Ruda"/>
            </a:endParaRPr>
          </a:p>
          <a:p>
            <a:pPr indent="-342900" lvl="0" marL="457200" rtl="0" algn="l">
              <a:spcBef>
                <a:spcPts val="1200"/>
              </a:spcBef>
              <a:spcAft>
                <a:spcPts val="0"/>
              </a:spcAft>
              <a:buSzPts val="1800"/>
              <a:buFont typeface="Ruda"/>
              <a:buChar char="●"/>
            </a:pPr>
            <a:r>
              <a:rPr lang="en">
                <a:latin typeface="Ruda"/>
                <a:ea typeface="Ruda"/>
                <a:cs typeface="Ruda"/>
                <a:sym typeface="Ruda"/>
              </a:rPr>
              <a:t>Monolithic full stack app</a:t>
            </a:r>
            <a:endParaRPr>
              <a:latin typeface="Ruda"/>
              <a:ea typeface="Ruda"/>
              <a:cs typeface="Ruda"/>
              <a:sym typeface="Ruda"/>
            </a:endParaRPr>
          </a:p>
          <a:p>
            <a:pPr indent="0" lvl="0" marL="457200" rtl="0" algn="l">
              <a:spcBef>
                <a:spcPts val="1200"/>
              </a:spcBef>
              <a:spcAft>
                <a:spcPts val="0"/>
              </a:spcAft>
              <a:buNone/>
            </a:pPr>
            <a:r>
              <a:t/>
            </a:r>
            <a:endParaRPr>
              <a:latin typeface="Ruda"/>
              <a:ea typeface="Ruda"/>
              <a:cs typeface="Ruda"/>
              <a:sym typeface="Ruda"/>
            </a:endParaRPr>
          </a:p>
          <a:p>
            <a:pPr indent="-342900" lvl="0" marL="457200" rtl="0" algn="l">
              <a:spcBef>
                <a:spcPts val="1200"/>
              </a:spcBef>
              <a:spcAft>
                <a:spcPts val="0"/>
              </a:spcAft>
              <a:buSzPts val="1800"/>
              <a:buFont typeface="Ruda"/>
              <a:buChar char="●"/>
            </a:pPr>
            <a:r>
              <a:rPr lang="en">
                <a:latin typeface="Ruda"/>
                <a:ea typeface="Ruda"/>
                <a:cs typeface="Ruda"/>
                <a:sym typeface="Ruda"/>
              </a:rPr>
              <a:t>4NF</a:t>
            </a:r>
            <a:endParaRPr>
              <a:latin typeface="Ruda"/>
              <a:ea typeface="Ruda"/>
              <a:cs typeface="Ruda"/>
              <a:sym typeface="Rud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61E86"/>
                </a:solidFill>
                <a:latin typeface="Ruda"/>
                <a:ea typeface="Ruda"/>
                <a:cs typeface="Ruda"/>
                <a:sym typeface="Ruda"/>
              </a:rPr>
              <a:t>References</a:t>
            </a:r>
            <a:endParaRPr>
              <a:solidFill>
                <a:srgbClr val="761E86"/>
              </a:solidFill>
              <a:latin typeface="Ruda"/>
              <a:ea typeface="Ruda"/>
              <a:cs typeface="Ruda"/>
              <a:sym typeface="Ruda"/>
            </a:endParaRPr>
          </a:p>
        </p:txBody>
      </p:sp>
      <p:sp>
        <p:nvSpPr>
          <p:cNvPr id="175" name="Google Shape;17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a:solidFill>
                  <a:srgbClr val="000000"/>
                </a:solidFill>
              </a:rPr>
              <a:t>Class recordings and slides by Professor </a:t>
            </a:r>
            <a:endParaRPr>
              <a:solidFill>
                <a:srgbClr val="000000"/>
              </a:solidFill>
            </a:endParaRPr>
          </a:p>
          <a:p>
            <a:pPr indent="-336550" lvl="0" marL="457200" rtl="0" algn="l">
              <a:spcBef>
                <a:spcPts val="0"/>
              </a:spcBef>
              <a:spcAft>
                <a:spcPts val="0"/>
              </a:spcAft>
              <a:buSzPts val="1700"/>
              <a:buChar char="●"/>
            </a:pPr>
            <a:r>
              <a:rPr lang="en" sz="1700" u="sng">
                <a:solidFill>
                  <a:schemeClr val="hlink"/>
                </a:solidFill>
                <a:hlinkClick r:id="rId3"/>
              </a:rPr>
              <a:t>https://docs.aws.amazon.com/elasticbeanstalk/latest/dg/create-deploy-nodejs.rds.html</a:t>
            </a:r>
            <a:endParaRPr sz="1700"/>
          </a:p>
          <a:p>
            <a:pPr indent="-336550" lvl="0" marL="457200" rtl="0" algn="l">
              <a:spcBef>
                <a:spcPts val="0"/>
              </a:spcBef>
              <a:spcAft>
                <a:spcPts val="0"/>
              </a:spcAft>
              <a:buSzPts val="1700"/>
              <a:buChar char="●"/>
            </a:pPr>
            <a:r>
              <a:rPr lang="en" sz="1700" u="sng">
                <a:solidFill>
                  <a:schemeClr val="hlink"/>
                </a:solidFill>
                <a:hlinkClick r:id="rId4"/>
              </a:rPr>
              <a:t>https://isitoktocode.com/post/display-locations-from-a-database-on-a-map-using-google-maps-javascript-api-and-php</a:t>
            </a:r>
            <a:endParaRPr sz="1700"/>
          </a:p>
          <a:p>
            <a:pPr indent="-336550" lvl="0" marL="457200" rtl="0" algn="l">
              <a:spcBef>
                <a:spcPts val="0"/>
              </a:spcBef>
              <a:spcAft>
                <a:spcPts val="0"/>
              </a:spcAft>
              <a:buSzPts val="1700"/>
              <a:buChar char="●"/>
            </a:pPr>
            <a:r>
              <a:rPr lang="en" sz="1700" u="sng">
                <a:solidFill>
                  <a:schemeClr val="hlink"/>
                </a:solidFill>
                <a:hlinkClick r:id="rId5"/>
              </a:rPr>
              <a:t>https://developers.google.com/maps/documentation/javascript/mysql-to-maps</a:t>
            </a:r>
            <a:endParaRPr sz="1700"/>
          </a:p>
          <a:p>
            <a:pPr indent="-336550" lvl="0" marL="457200" rtl="0" algn="l">
              <a:spcBef>
                <a:spcPts val="0"/>
              </a:spcBef>
              <a:spcAft>
                <a:spcPts val="0"/>
              </a:spcAft>
              <a:buSzPts val="1700"/>
              <a:buChar char="●"/>
            </a:pPr>
            <a:r>
              <a:rPr lang="en" sz="1700" u="sng">
                <a:solidFill>
                  <a:schemeClr val="hlink"/>
                </a:solidFill>
                <a:hlinkClick r:id="rId6"/>
              </a:rPr>
              <a:t>https://developers.google.com/maps/documentation/javascript/custom-markers</a:t>
            </a:r>
            <a:endParaRPr sz="1700"/>
          </a:p>
          <a:p>
            <a:pPr indent="-336550" lvl="0" marL="457200" rtl="0" algn="l">
              <a:spcBef>
                <a:spcPts val="0"/>
              </a:spcBef>
              <a:spcAft>
                <a:spcPts val="0"/>
              </a:spcAft>
              <a:buSzPts val="1700"/>
              <a:buChar char="●"/>
            </a:pPr>
            <a:r>
              <a:rPr lang="en" sz="1700" u="sng">
                <a:solidFill>
                  <a:schemeClr val="hlink"/>
                </a:solidFill>
                <a:hlinkClick r:id="rId7"/>
              </a:rPr>
              <a:t>https://stackoverflow.com/questions/379236/database-design-best-table-structure-for-capturing-the-user-friend-relationship</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462025" y="2087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761E86"/>
                </a:solidFill>
                <a:latin typeface="Ruda"/>
                <a:ea typeface="Ruda"/>
                <a:cs typeface="Ruda"/>
                <a:sym typeface="Ruda"/>
              </a:rPr>
              <a:t>Q&amp;A</a:t>
            </a:r>
            <a:endParaRPr>
              <a:solidFill>
                <a:srgbClr val="761E86"/>
              </a:solidFill>
              <a:latin typeface="Ruda"/>
              <a:ea typeface="Ruda"/>
              <a:cs typeface="Ruda"/>
              <a:sym typeface="Rud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1443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Ruda"/>
              <a:buChar char="●"/>
            </a:pPr>
            <a:r>
              <a:rPr lang="en">
                <a:solidFill>
                  <a:srgbClr val="000000"/>
                </a:solidFill>
                <a:latin typeface="Ruda"/>
                <a:ea typeface="Ruda"/>
                <a:cs typeface="Ruda"/>
                <a:sym typeface="Ruda"/>
              </a:rPr>
              <a:t>Social network-esque map webapp</a:t>
            </a:r>
            <a:endParaRPr>
              <a:solidFill>
                <a:srgbClr val="000000"/>
              </a:solidFill>
              <a:latin typeface="Ruda"/>
              <a:ea typeface="Ruda"/>
              <a:cs typeface="Ruda"/>
              <a:sym typeface="Ruda"/>
            </a:endParaRPr>
          </a:p>
          <a:p>
            <a:pPr indent="-317500" lvl="1" marL="914400" rtl="0" algn="l">
              <a:spcBef>
                <a:spcPts val="0"/>
              </a:spcBef>
              <a:spcAft>
                <a:spcPts val="0"/>
              </a:spcAft>
              <a:buClr>
                <a:srgbClr val="000000"/>
              </a:buClr>
              <a:buSzPts val="1400"/>
              <a:buFont typeface="Ruda"/>
              <a:buChar char="○"/>
            </a:pPr>
            <a:r>
              <a:rPr lang="en">
                <a:solidFill>
                  <a:srgbClr val="000000"/>
                </a:solidFill>
                <a:latin typeface="Ruda"/>
                <a:ea typeface="Ruda"/>
                <a:cs typeface="Ruda"/>
                <a:sym typeface="Ruda"/>
              </a:rPr>
              <a:t>Where to eat? Where to go?</a:t>
            </a:r>
            <a:endParaRPr>
              <a:solidFill>
                <a:srgbClr val="000000"/>
              </a:solidFill>
              <a:latin typeface="Ruda"/>
              <a:ea typeface="Ruda"/>
              <a:cs typeface="Ruda"/>
              <a:sym typeface="Ruda"/>
            </a:endParaRPr>
          </a:p>
          <a:p>
            <a:pPr indent="0" lvl="0" marL="457200" rtl="0" algn="l">
              <a:spcBef>
                <a:spcPts val="0"/>
              </a:spcBef>
              <a:spcAft>
                <a:spcPts val="0"/>
              </a:spcAft>
              <a:buNone/>
            </a:pPr>
            <a:r>
              <a:t/>
            </a:r>
            <a:endParaRPr>
              <a:solidFill>
                <a:srgbClr val="000000"/>
              </a:solidFill>
              <a:latin typeface="Ruda"/>
              <a:ea typeface="Ruda"/>
              <a:cs typeface="Ruda"/>
              <a:sym typeface="Ruda"/>
            </a:endParaRPr>
          </a:p>
          <a:p>
            <a:pPr indent="0" lvl="0" marL="457200" rtl="0" algn="l">
              <a:spcBef>
                <a:spcPts val="0"/>
              </a:spcBef>
              <a:spcAft>
                <a:spcPts val="0"/>
              </a:spcAft>
              <a:buNone/>
            </a:pPr>
            <a:r>
              <a:t/>
            </a:r>
            <a:endParaRPr>
              <a:solidFill>
                <a:srgbClr val="000000"/>
              </a:solidFill>
              <a:latin typeface="Ruda"/>
              <a:ea typeface="Ruda"/>
              <a:cs typeface="Ruda"/>
              <a:sym typeface="Ruda"/>
            </a:endParaRPr>
          </a:p>
          <a:p>
            <a:pPr indent="-342900" lvl="0" marL="457200" rtl="0" algn="l">
              <a:spcBef>
                <a:spcPts val="0"/>
              </a:spcBef>
              <a:spcAft>
                <a:spcPts val="0"/>
              </a:spcAft>
              <a:buClr>
                <a:srgbClr val="000000"/>
              </a:buClr>
              <a:buSzPts val="1800"/>
              <a:buFont typeface="Ruda"/>
              <a:buChar char="●"/>
            </a:pPr>
            <a:r>
              <a:rPr lang="en">
                <a:solidFill>
                  <a:srgbClr val="000000"/>
                </a:solidFill>
                <a:latin typeface="Ruda"/>
                <a:ea typeface="Ruda"/>
                <a:cs typeface="Ruda"/>
                <a:sym typeface="Ruda"/>
              </a:rPr>
              <a:t>Mark and categorize places of interest</a:t>
            </a:r>
            <a:endParaRPr>
              <a:solidFill>
                <a:srgbClr val="000000"/>
              </a:solidFill>
              <a:latin typeface="Ruda"/>
              <a:ea typeface="Ruda"/>
              <a:cs typeface="Ruda"/>
              <a:sym typeface="Ruda"/>
            </a:endParaRPr>
          </a:p>
          <a:p>
            <a:pPr indent="0" lvl="0" marL="0" rtl="0" algn="l">
              <a:spcBef>
                <a:spcPts val="0"/>
              </a:spcBef>
              <a:spcAft>
                <a:spcPts val="0"/>
              </a:spcAft>
              <a:buNone/>
            </a:pPr>
            <a:r>
              <a:t/>
            </a:r>
            <a:endParaRPr>
              <a:solidFill>
                <a:srgbClr val="000000"/>
              </a:solidFill>
              <a:latin typeface="Ruda"/>
              <a:ea typeface="Ruda"/>
              <a:cs typeface="Ruda"/>
              <a:sym typeface="Ruda"/>
            </a:endParaRPr>
          </a:p>
          <a:p>
            <a:pPr indent="0" lvl="0" marL="0" rtl="0" algn="l">
              <a:spcBef>
                <a:spcPts val="0"/>
              </a:spcBef>
              <a:spcAft>
                <a:spcPts val="0"/>
              </a:spcAft>
              <a:buNone/>
            </a:pPr>
            <a:r>
              <a:t/>
            </a:r>
            <a:endParaRPr>
              <a:solidFill>
                <a:srgbClr val="000000"/>
              </a:solidFill>
              <a:latin typeface="Ruda"/>
              <a:ea typeface="Ruda"/>
              <a:cs typeface="Ruda"/>
              <a:sym typeface="Ruda"/>
            </a:endParaRPr>
          </a:p>
          <a:p>
            <a:pPr indent="0" lvl="0" marL="0" rtl="0" algn="l">
              <a:spcBef>
                <a:spcPts val="0"/>
              </a:spcBef>
              <a:spcAft>
                <a:spcPts val="0"/>
              </a:spcAft>
              <a:buNone/>
            </a:pPr>
            <a:r>
              <a:t/>
            </a:r>
            <a:endParaRPr>
              <a:solidFill>
                <a:srgbClr val="000000"/>
              </a:solidFill>
              <a:latin typeface="Ruda"/>
              <a:ea typeface="Ruda"/>
              <a:cs typeface="Ruda"/>
              <a:sym typeface="Ruda"/>
            </a:endParaRPr>
          </a:p>
          <a:p>
            <a:pPr indent="-342900" lvl="0" marL="457200" rtl="0" algn="l">
              <a:spcBef>
                <a:spcPts val="0"/>
              </a:spcBef>
              <a:spcAft>
                <a:spcPts val="0"/>
              </a:spcAft>
              <a:buClr>
                <a:srgbClr val="000000"/>
              </a:buClr>
              <a:buSzPts val="1800"/>
              <a:buFont typeface="Ruda"/>
              <a:buChar char="●"/>
            </a:pPr>
            <a:r>
              <a:rPr lang="en">
                <a:solidFill>
                  <a:srgbClr val="000000"/>
                </a:solidFill>
                <a:latin typeface="Ruda"/>
                <a:ea typeface="Ruda"/>
                <a:cs typeface="Ruda"/>
                <a:sym typeface="Ruda"/>
              </a:rPr>
              <a:t>Network users can view places</a:t>
            </a:r>
            <a:endParaRPr>
              <a:solidFill>
                <a:srgbClr val="000000"/>
              </a:solidFill>
              <a:latin typeface="Ruda"/>
              <a:ea typeface="Ruda"/>
              <a:cs typeface="Ruda"/>
              <a:sym typeface="Ruda"/>
            </a:endParaRPr>
          </a:p>
          <a:p>
            <a:pPr indent="0" lvl="0" marL="457200" rtl="0" algn="l">
              <a:spcBef>
                <a:spcPts val="0"/>
              </a:spcBef>
              <a:spcAft>
                <a:spcPts val="0"/>
              </a:spcAft>
              <a:buNone/>
            </a:pPr>
            <a:r>
              <a:t/>
            </a:r>
            <a:endParaRPr sz="1800">
              <a:solidFill>
                <a:srgbClr val="000000"/>
              </a:solidFill>
              <a:latin typeface="Ruda"/>
              <a:ea typeface="Ruda"/>
              <a:cs typeface="Ruda"/>
              <a:sym typeface="Ruda"/>
            </a:endParaRPr>
          </a:p>
        </p:txBody>
      </p:sp>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61E86"/>
                </a:solidFill>
                <a:latin typeface="Ruda"/>
                <a:ea typeface="Ruda"/>
                <a:cs typeface="Ruda"/>
                <a:sym typeface="Ruda"/>
              </a:rPr>
              <a:t>What is mapbook?</a:t>
            </a:r>
            <a:endParaRPr>
              <a:solidFill>
                <a:srgbClr val="761E86"/>
              </a:solidFill>
              <a:latin typeface="Ruda"/>
              <a:ea typeface="Ruda"/>
              <a:cs typeface="Ruda"/>
              <a:sym typeface="Rud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68800" y="412950"/>
            <a:ext cx="7350000" cy="40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61E86"/>
                </a:solidFill>
                <a:latin typeface="Ruda"/>
                <a:ea typeface="Ruda"/>
                <a:cs typeface="Ruda"/>
                <a:sym typeface="Ruda"/>
              </a:rPr>
              <a:t>Functionalities</a:t>
            </a:r>
            <a:endParaRPr>
              <a:solidFill>
                <a:srgbClr val="761E86"/>
              </a:solidFill>
              <a:latin typeface="Ruda"/>
              <a:ea typeface="Ruda"/>
              <a:cs typeface="Ruda"/>
              <a:sym typeface="Ruda"/>
            </a:endParaRPr>
          </a:p>
        </p:txBody>
      </p:sp>
      <p:grpSp>
        <p:nvGrpSpPr>
          <p:cNvPr id="69" name="Google Shape;69;p15"/>
          <p:cNvGrpSpPr/>
          <p:nvPr/>
        </p:nvGrpSpPr>
        <p:grpSpPr>
          <a:xfrm>
            <a:off x="1725865" y="2653834"/>
            <a:ext cx="5692249" cy="501287"/>
            <a:chOff x="1593000" y="2322568"/>
            <a:chExt cx="5957975" cy="643500"/>
          </a:xfrm>
        </p:grpSpPr>
        <p:sp>
          <p:nvSpPr>
            <p:cNvPr id="70" name="Google Shape;70;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Add place of interest</a:t>
              </a:r>
              <a:endParaRPr sz="1000">
                <a:solidFill>
                  <a:srgbClr val="FFFFFF"/>
                </a:solidFill>
                <a:latin typeface="Roboto"/>
                <a:ea typeface="Roboto"/>
                <a:cs typeface="Roboto"/>
                <a:sym typeface="Roboto"/>
              </a:endParaRPr>
            </a:p>
          </p:txBody>
        </p:sp>
        <p:sp>
          <p:nvSpPr>
            <p:cNvPr id="74" name="Google Shape;74;p15"/>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4</a:t>
              </a:r>
              <a:endParaRPr sz="2600">
                <a:solidFill>
                  <a:srgbClr val="FFFFFF"/>
                </a:solidFill>
                <a:latin typeface="Roboto Thin"/>
                <a:ea typeface="Roboto Thin"/>
                <a:cs typeface="Roboto Thin"/>
                <a:sym typeface="Roboto Thin"/>
              </a:endParaRPr>
            </a:p>
          </p:txBody>
        </p:sp>
        <p:sp>
          <p:nvSpPr>
            <p:cNvPr id="76" name="Google Shape;76;p1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Add a new place of interest by location</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Add info about the new place</a:t>
              </a:r>
              <a:endParaRPr sz="800">
                <a:solidFill>
                  <a:srgbClr val="701C7F"/>
                </a:solidFill>
                <a:latin typeface="Roboto"/>
                <a:ea typeface="Roboto"/>
                <a:cs typeface="Roboto"/>
                <a:sym typeface="Roboto"/>
              </a:endParaRPr>
            </a:p>
          </p:txBody>
        </p:sp>
      </p:grpSp>
      <p:grpSp>
        <p:nvGrpSpPr>
          <p:cNvPr id="77" name="Google Shape;77;p15"/>
          <p:cNvGrpSpPr/>
          <p:nvPr/>
        </p:nvGrpSpPr>
        <p:grpSpPr>
          <a:xfrm>
            <a:off x="1725865" y="2143684"/>
            <a:ext cx="5692249" cy="501287"/>
            <a:chOff x="1593000" y="2322568"/>
            <a:chExt cx="5957975" cy="643500"/>
          </a:xfrm>
        </p:grpSpPr>
        <p:sp>
          <p:nvSpPr>
            <p:cNvPr id="78" name="Google Shape;78;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View Locations and Users</a:t>
              </a:r>
              <a:endParaRPr sz="1000">
                <a:solidFill>
                  <a:srgbClr val="FFFFFF"/>
                </a:solidFill>
                <a:latin typeface="Roboto"/>
                <a:ea typeface="Roboto"/>
                <a:cs typeface="Roboto"/>
                <a:sym typeface="Roboto"/>
              </a:endParaRPr>
            </a:p>
          </p:txBody>
        </p:sp>
        <p:sp>
          <p:nvSpPr>
            <p:cNvPr id="82" name="Google Shape;82;p15"/>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3</a:t>
              </a:r>
              <a:endParaRPr sz="2600">
                <a:solidFill>
                  <a:srgbClr val="FFFFFF"/>
                </a:solidFill>
                <a:latin typeface="Roboto Thin"/>
                <a:ea typeface="Roboto Thin"/>
                <a:cs typeface="Roboto Thin"/>
                <a:sym typeface="Roboto Thin"/>
              </a:endParaRPr>
            </a:p>
          </p:txBody>
        </p:sp>
        <p:sp>
          <p:nvSpPr>
            <p:cNvPr id="84" name="Google Shape;84;p1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View map markers of locations of interest</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View list of info of other users</a:t>
              </a:r>
              <a:endParaRPr sz="800">
                <a:solidFill>
                  <a:srgbClr val="701C7F"/>
                </a:solidFill>
                <a:latin typeface="Roboto"/>
                <a:ea typeface="Roboto"/>
                <a:cs typeface="Roboto"/>
                <a:sym typeface="Roboto"/>
              </a:endParaRPr>
            </a:p>
          </p:txBody>
        </p:sp>
      </p:grpSp>
      <p:grpSp>
        <p:nvGrpSpPr>
          <p:cNvPr id="85" name="Google Shape;85;p15"/>
          <p:cNvGrpSpPr/>
          <p:nvPr/>
        </p:nvGrpSpPr>
        <p:grpSpPr>
          <a:xfrm>
            <a:off x="1725865" y="1123400"/>
            <a:ext cx="5692249" cy="501287"/>
            <a:chOff x="1593000" y="2322568"/>
            <a:chExt cx="5957975" cy="643500"/>
          </a:xfrm>
        </p:grpSpPr>
        <p:sp>
          <p:nvSpPr>
            <p:cNvPr id="86" name="Google Shape;86;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Authentication</a:t>
              </a:r>
              <a:endParaRPr sz="1000">
                <a:solidFill>
                  <a:srgbClr val="FFFFFF"/>
                </a:solidFill>
                <a:latin typeface="Roboto"/>
                <a:ea typeface="Roboto"/>
                <a:cs typeface="Roboto"/>
                <a:sym typeface="Roboto"/>
              </a:endParaRPr>
            </a:p>
          </p:txBody>
        </p:sp>
        <p:sp>
          <p:nvSpPr>
            <p:cNvPr id="90" name="Google Shape;90;p15"/>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1</a:t>
              </a:r>
              <a:endParaRPr sz="2600">
                <a:solidFill>
                  <a:srgbClr val="FFFFFF"/>
                </a:solidFill>
                <a:latin typeface="Roboto Thin"/>
                <a:ea typeface="Roboto Thin"/>
                <a:cs typeface="Roboto Thin"/>
                <a:sym typeface="Roboto Thin"/>
              </a:endParaRPr>
            </a:p>
          </p:txBody>
        </p:sp>
        <p:sp>
          <p:nvSpPr>
            <p:cNvPr id="92" name="Google Shape;92;p1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Register / Sign Up</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Sign In</a:t>
              </a:r>
              <a:endParaRPr sz="800">
                <a:solidFill>
                  <a:srgbClr val="701C7F"/>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701C7F"/>
                </a:solidFill>
                <a:latin typeface="Roboto"/>
                <a:ea typeface="Roboto"/>
                <a:cs typeface="Roboto"/>
                <a:sym typeface="Roboto"/>
              </a:endParaRPr>
            </a:p>
          </p:txBody>
        </p:sp>
      </p:grpSp>
      <p:grpSp>
        <p:nvGrpSpPr>
          <p:cNvPr id="93" name="Google Shape;93;p15"/>
          <p:cNvGrpSpPr/>
          <p:nvPr/>
        </p:nvGrpSpPr>
        <p:grpSpPr>
          <a:xfrm>
            <a:off x="1725865" y="3163987"/>
            <a:ext cx="5692249" cy="501287"/>
            <a:chOff x="1593000" y="2322568"/>
            <a:chExt cx="5957975" cy="643500"/>
          </a:xfrm>
        </p:grpSpPr>
        <p:sp>
          <p:nvSpPr>
            <p:cNvPr id="94" name="Google Shape;94;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View profile</a:t>
              </a:r>
              <a:endParaRPr sz="1000">
                <a:solidFill>
                  <a:srgbClr val="FFFFFF"/>
                </a:solidFill>
                <a:latin typeface="Roboto"/>
                <a:ea typeface="Roboto"/>
                <a:cs typeface="Roboto"/>
                <a:sym typeface="Roboto"/>
              </a:endParaRPr>
            </a:p>
          </p:txBody>
        </p:sp>
        <p:sp>
          <p:nvSpPr>
            <p:cNvPr id="98" name="Google Shape;98;p15"/>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5</a:t>
              </a:r>
              <a:endParaRPr sz="2600">
                <a:solidFill>
                  <a:srgbClr val="FFFFFF"/>
                </a:solidFill>
                <a:latin typeface="Roboto Thin"/>
                <a:ea typeface="Roboto Thin"/>
                <a:cs typeface="Roboto Thin"/>
                <a:sym typeface="Roboto Thin"/>
              </a:endParaRPr>
            </a:p>
          </p:txBody>
        </p:sp>
        <p:sp>
          <p:nvSpPr>
            <p:cNvPr id="100" name="Google Shape;100;p1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View user’s profile and information</a:t>
              </a:r>
              <a:endParaRPr sz="800">
                <a:solidFill>
                  <a:srgbClr val="701C7F"/>
                </a:solidFill>
                <a:latin typeface="Roboto"/>
                <a:ea typeface="Roboto"/>
                <a:cs typeface="Roboto"/>
                <a:sym typeface="Roboto"/>
              </a:endParaRPr>
            </a:p>
          </p:txBody>
        </p:sp>
      </p:grpSp>
      <p:grpSp>
        <p:nvGrpSpPr>
          <p:cNvPr id="101" name="Google Shape;101;p15"/>
          <p:cNvGrpSpPr/>
          <p:nvPr/>
        </p:nvGrpSpPr>
        <p:grpSpPr>
          <a:xfrm>
            <a:off x="1725865" y="3674135"/>
            <a:ext cx="5692249" cy="501287"/>
            <a:chOff x="1593000" y="2322568"/>
            <a:chExt cx="5957975" cy="643500"/>
          </a:xfrm>
        </p:grpSpPr>
        <p:sp>
          <p:nvSpPr>
            <p:cNvPr id="102" name="Google Shape;102;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Edit profile</a:t>
              </a:r>
              <a:endParaRPr sz="1000">
                <a:solidFill>
                  <a:srgbClr val="FFFFFF"/>
                </a:solidFill>
                <a:latin typeface="Roboto"/>
                <a:ea typeface="Roboto"/>
                <a:cs typeface="Roboto"/>
                <a:sym typeface="Roboto"/>
              </a:endParaRPr>
            </a:p>
          </p:txBody>
        </p:sp>
        <p:sp>
          <p:nvSpPr>
            <p:cNvPr id="106" name="Google Shape;106;p15"/>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6</a:t>
              </a:r>
              <a:endParaRPr sz="2600">
                <a:solidFill>
                  <a:srgbClr val="FFFFFF"/>
                </a:solidFill>
                <a:latin typeface="Roboto Thin"/>
                <a:ea typeface="Roboto Thin"/>
                <a:cs typeface="Roboto Thin"/>
                <a:sym typeface="Roboto Thin"/>
              </a:endParaRPr>
            </a:p>
          </p:txBody>
        </p:sp>
        <p:sp>
          <p:nvSpPr>
            <p:cNvPr id="108" name="Google Shape;108;p1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Edit user’s profile and information</a:t>
              </a:r>
              <a:endParaRPr sz="800">
                <a:solidFill>
                  <a:srgbClr val="701C7F"/>
                </a:solidFill>
                <a:latin typeface="Roboto"/>
                <a:ea typeface="Roboto"/>
                <a:cs typeface="Roboto"/>
                <a:sym typeface="Roboto"/>
              </a:endParaRPr>
            </a:p>
          </p:txBody>
        </p:sp>
      </p:grpSp>
      <p:grpSp>
        <p:nvGrpSpPr>
          <p:cNvPr id="109" name="Google Shape;109;p15"/>
          <p:cNvGrpSpPr/>
          <p:nvPr/>
        </p:nvGrpSpPr>
        <p:grpSpPr>
          <a:xfrm>
            <a:off x="1725865" y="4184286"/>
            <a:ext cx="5692249" cy="501287"/>
            <a:chOff x="1593000" y="2322568"/>
            <a:chExt cx="5957975" cy="643500"/>
          </a:xfrm>
        </p:grpSpPr>
        <p:sp>
          <p:nvSpPr>
            <p:cNvPr id="110" name="Google Shape;110;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Add friend</a:t>
              </a:r>
              <a:endParaRPr sz="1000">
                <a:solidFill>
                  <a:srgbClr val="FFFFFF"/>
                </a:solidFill>
                <a:latin typeface="Roboto"/>
                <a:ea typeface="Roboto"/>
                <a:cs typeface="Roboto"/>
                <a:sym typeface="Roboto"/>
              </a:endParaRPr>
            </a:p>
          </p:txBody>
        </p:sp>
        <p:sp>
          <p:nvSpPr>
            <p:cNvPr id="114" name="Google Shape;114;p15"/>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7</a:t>
              </a:r>
              <a:endParaRPr sz="2600">
                <a:solidFill>
                  <a:srgbClr val="FFFFFF"/>
                </a:solidFill>
                <a:latin typeface="Roboto Thin"/>
                <a:ea typeface="Roboto Thin"/>
                <a:cs typeface="Roboto Thin"/>
                <a:sym typeface="Roboto Thin"/>
              </a:endParaRPr>
            </a:p>
          </p:txBody>
        </p:sp>
        <p:sp>
          <p:nvSpPr>
            <p:cNvPr id="116" name="Google Shape;116;p1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Add </a:t>
              </a:r>
              <a:r>
                <a:rPr lang="en" sz="800">
                  <a:solidFill>
                    <a:srgbClr val="701C7F"/>
                  </a:solidFill>
                  <a:latin typeface="Roboto"/>
                  <a:ea typeface="Roboto"/>
                  <a:cs typeface="Roboto"/>
                  <a:sym typeface="Roboto"/>
                </a:rPr>
                <a:t>another</a:t>
              </a:r>
              <a:r>
                <a:rPr lang="en" sz="800">
                  <a:solidFill>
                    <a:srgbClr val="701C7F"/>
                  </a:solidFill>
                  <a:latin typeface="Roboto"/>
                  <a:ea typeface="Roboto"/>
                  <a:cs typeface="Roboto"/>
                  <a:sym typeface="Roboto"/>
                </a:rPr>
                <a:t> user as one’s friend</a:t>
              </a:r>
              <a:endParaRPr sz="800">
                <a:solidFill>
                  <a:srgbClr val="701C7F"/>
                </a:solidFill>
                <a:latin typeface="Roboto"/>
                <a:ea typeface="Roboto"/>
                <a:cs typeface="Roboto"/>
                <a:sym typeface="Roboto"/>
              </a:endParaRPr>
            </a:p>
          </p:txBody>
        </p:sp>
      </p:grpSp>
      <p:grpSp>
        <p:nvGrpSpPr>
          <p:cNvPr id="117" name="Google Shape;117;p15"/>
          <p:cNvGrpSpPr/>
          <p:nvPr/>
        </p:nvGrpSpPr>
        <p:grpSpPr>
          <a:xfrm>
            <a:off x="1725865" y="1633549"/>
            <a:ext cx="5692249" cy="501287"/>
            <a:chOff x="1593000" y="2322568"/>
            <a:chExt cx="5957975" cy="643500"/>
          </a:xfrm>
        </p:grpSpPr>
        <p:sp>
          <p:nvSpPr>
            <p:cNvPr id="118" name="Google Shape;118;p1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Search</a:t>
              </a:r>
              <a:endParaRPr sz="1000">
                <a:solidFill>
                  <a:srgbClr val="FFFFFF"/>
                </a:solidFill>
                <a:latin typeface="Roboto"/>
                <a:ea typeface="Roboto"/>
                <a:cs typeface="Roboto"/>
                <a:sym typeface="Roboto"/>
              </a:endParaRPr>
            </a:p>
          </p:txBody>
        </p:sp>
        <p:sp>
          <p:nvSpPr>
            <p:cNvPr id="122" name="Google Shape;122;p15"/>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2</a:t>
              </a:r>
              <a:endParaRPr sz="2600">
                <a:solidFill>
                  <a:srgbClr val="FFFFFF"/>
                </a:solidFill>
                <a:latin typeface="Roboto Thin"/>
                <a:ea typeface="Roboto Thin"/>
                <a:cs typeface="Roboto Thin"/>
                <a:sym typeface="Roboto Thin"/>
              </a:endParaRPr>
            </a:p>
          </p:txBody>
        </p:sp>
        <p:sp>
          <p:nvSpPr>
            <p:cNvPr id="124" name="Google Shape;124;p1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Find places of interest based on distance/type</a:t>
              </a:r>
              <a:endParaRPr sz="800">
                <a:solidFill>
                  <a:srgbClr val="701C7F"/>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rgbClr val="701C7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61E86"/>
                </a:solidFill>
                <a:latin typeface="Ruda"/>
                <a:ea typeface="Ruda"/>
                <a:cs typeface="Ruda"/>
                <a:sym typeface="Ruda"/>
              </a:rPr>
              <a:t>Languages, Frameworks and Database used</a:t>
            </a:r>
            <a:endParaRPr>
              <a:solidFill>
                <a:srgbClr val="761E86"/>
              </a:solidFill>
              <a:latin typeface="Ruda"/>
              <a:ea typeface="Ruda"/>
              <a:cs typeface="Ruda"/>
              <a:sym typeface="Ruda"/>
            </a:endParaRPr>
          </a:p>
        </p:txBody>
      </p:sp>
      <p:sp>
        <p:nvSpPr>
          <p:cNvPr id="130" name="Google Shape;130;p16"/>
          <p:cNvSpPr txBox="1"/>
          <p:nvPr>
            <p:ph idx="1" type="body"/>
          </p:nvPr>
        </p:nvSpPr>
        <p:spPr>
          <a:xfrm>
            <a:off x="311700" y="1564075"/>
            <a:ext cx="8520600" cy="300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Ruda"/>
              <a:buChar char="●"/>
            </a:pPr>
            <a:r>
              <a:rPr lang="en">
                <a:solidFill>
                  <a:srgbClr val="000000"/>
                </a:solidFill>
                <a:latin typeface="Ruda"/>
                <a:ea typeface="Ruda"/>
                <a:cs typeface="Ruda"/>
                <a:sym typeface="Ruda"/>
              </a:rPr>
              <a:t>React.js &amp; Google maps API</a:t>
            </a:r>
            <a:endParaRPr>
              <a:solidFill>
                <a:srgbClr val="000000"/>
              </a:solidFill>
              <a:latin typeface="Ruda"/>
              <a:ea typeface="Ruda"/>
              <a:cs typeface="Ruda"/>
              <a:sym typeface="Ruda"/>
            </a:endParaRPr>
          </a:p>
          <a:p>
            <a:pPr indent="0" lvl="0" marL="457200" rtl="0" algn="l">
              <a:spcBef>
                <a:spcPts val="0"/>
              </a:spcBef>
              <a:spcAft>
                <a:spcPts val="0"/>
              </a:spcAft>
              <a:buNone/>
            </a:pPr>
            <a:r>
              <a:t/>
            </a:r>
            <a:endParaRPr>
              <a:solidFill>
                <a:srgbClr val="000000"/>
              </a:solidFill>
              <a:latin typeface="Ruda"/>
              <a:ea typeface="Ruda"/>
              <a:cs typeface="Ruda"/>
              <a:sym typeface="Ruda"/>
            </a:endParaRPr>
          </a:p>
          <a:p>
            <a:pPr indent="-342900" lvl="0" marL="457200" rtl="0" algn="l">
              <a:spcBef>
                <a:spcPts val="0"/>
              </a:spcBef>
              <a:spcAft>
                <a:spcPts val="0"/>
              </a:spcAft>
              <a:buClr>
                <a:srgbClr val="000000"/>
              </a:buClr>
              <a:buSzPts val="1800"/>
              <a:buFont typeface="Ruda"/>
              <a:buChar char="●"/>
            </a:pPr>
            <a:r>
              <a:rPr lang="en">
                <a:solidFill>
                  <a:srgbClr val="000000"/>
                </a:solidFill>
                <a:latin typeface="Ruda"/>
                <a:ea typeface="Ruda"/>
                <a:cs typeface="Ruda"/>
                <a:sym typeface="Ruda"/>
              </a:rPr>
              <a:t>Node.js &amp; Express</a:t>
            </a:r>
            <a:endParaRPr>
              <a:solidFill>
                <a:srgbClr val="000000"/>
              </a:solidFill>
              <a:latin typeface="Ruda"/>
              <a:ea typeface="Ruda"/>
              <a:cs typeface="Ruda"/>
              <a:sym typeface="Ruda"/>
            </a:endParaRPr>
          </a:p>
          <a:p>
            <a:pPr indent="0" lvl="0" marL="457200" rtl="0" algn="l">
              <a:spcBef>
                <a:spcPts val="0"/>
              </a:spcBef>
              <a:spcAft>
                <a:spcPts val="0"/>
              </a:spcAft>
              <a:buNone/>
            </a:pPr>
            <a:r>
              <a:t/>
            </a:r>
            <a:endParaRPr>
              <a:solidFill>
                <a:srgbClr val="000000"/>
              </a:solidFill>
              <a:latin typeface="Ruda"/>
              <a:ea typeface="Ruda"/>
              <a:cs typeface="Ruda"/>
              <a:sym typeface="Ruda"/>
            </a:endParaRPr>
          </a:p>
          <a:p>
            <a:pPr indent="-342900" lvl="0" marL="457200" rtl="0" algn="l">
              <a:spcBef>
                <a:spcPts val="0"/>
              </a:spcBef>
              <a:spcAft>
                <a:spcPts val="0"/>
              </a:spcAft>
              <a:buClr>
                <a:srgbClr val="000000"/>
              </a:buClr>
              <a:buSzPts val="1800"/>
              <a:buFont typeface="Ruda"/>
              <a:buChar char="●"/>
            </a:pPr>
            <a:r>
              <a:rPr lang="en">
                <a:solidFill>
                  <a:srgbClr val="000000"/>
                </a:solidFill>
                <a:latin typeface="Ruda"/>
                <a:ea typeface="Ruda"/>
                <a:cs typeface="Ruda"/>
                <a:sym typeface="Ruda"/>
              </a:rPr>
              <a:t>PostgreSQL on AWS RDS</a:t>
            </a:r>
            <a:r>
              <a:rPr lang="en">
                <a:solidFill>
                  <a:srgbClr val="000000"/>
                </a:solidFill>
                <a:latin typeface="Ruda"/>
                <a:ea typeface="Ruda"/>
                <a:cs typeface="Ruda"/>
                <a:sym typeface="Ruda"/>
              </a:rPr>
              <a:t>.</a:t>
            </a:r>
            <a:endParaRPr>
              <a:solidFill>
                <a:srgbClr val="000000"/>
              </a:solidFill>
              <a:latin typeface="Ruda"/>
              <a:ea typeface="Ruda"/>
              <a:cs typeface="Ruda"/>
              <a:sym typeface="Rud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61E86"/>
                </a:solidFill>
                <a:latin typeface="Ruda"/>
                <a:ea typeface="Ruda"/>
                <a:cs typeface="Ruda"/>
                <a:sym typeface="Ruda"/>
              </a:rPr>
              <a:t>Backend design - 1 : ER Diagram</a:t>
            </a:r>
            <a:endParaRPr>
              <a:solidFill>
                <a:srgbClr val="761E86"/>
              </a:solidFill>
              <a:latin typeface="Ruda"/>
              <a:ea typeface="Ruda"/>
              <a:cs typeface="Ruda"/>
              <a:sym typeface="Ruda"/>
            </a:endParaRPr>
          </a:p>
        </p:txBody>
      </p:sp>
      <p:pic>
        <p:nvPicPr>
          <p:cNvPr id="136" name="Google Shape;136;p17"/>
          <p:cNvPicPr preferRelativeResize="0"/>
          <p:nvPr/>
        </p:nvPicPr>
        <p:blipFill>
          <a:blip r:embed="rId3">
            <a:alphaModFix/>
          </a:blip>
          <a:stretch>
            <a:fillRect/>
          </a:stretch>
        </p:blipFill>
        <p:spPr>
          <a:xfrm>
            <a:off x="1506575" y="1613500"/>
            <a:ext cx="5943600"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311700" y="18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61E86"/>
                </a:solidFill>
                <a:latin typeface="Ruda"/>
                <a:ea typeface="Ruda"/>
                <a:cs typeface="Ruda"/>
                <a:sym typeface="Ruda"/>
              </a:rPr>
              <a:t>Backend design - 2 : Schema </a:t>
            </a:r>
            <a:endParaRPr>
              <a:solidFill>
                <a:srgbClr val="761E86"/>
              </a:solidFill>
              <a:latin typeface="Ruda"/>
              <a:ea typeface="Ruda"/>
              <a:cs typeface="Ruda"/>
              <a:sym typeface="Ruda"/>
            </a:endParaRPr>
          </a:p>
        </p:txBody>
      </p:sp>
      <p:graphicFrame>
        <p:nvGraphicFramePr>
          <p:cNvPr id="142" name="Google Shape;142;p18"/>
          <p:cNvGraphicFramePr/>
          <p:nvPr/>
        </p:nvGraphicFramePr>
        <p:xfrm>
          <a:off x="311700" y="855125"/>
          <a:ext cx="3000000" cy="3000000"/>
        </p:xfrm>
        <a:graphic>
          <a:graphicData uri="http://schemas.openxmlformats.org/drawingml/2006/table">
            <a:tbl>
              <a:tblPr>
                <a:noFill/>
                <a:tableStyleId>{4EFFD1EB-2C55-4C6E-883F-14784AD35344}</a:tableStyleId>
              </a:tblPr>
              <a:tblGrid>
                <a:gridCol w="885475"/>
                <a:gridCol w="1992350"/>
              </a:tblGrid>
              <a:tr h="142050">
                <a:tc gridSpan="2">
                  <a:txBody>
                    <a:bodyPr/>
                    <a:lstStyle/>
                    <a:p>
                      <a:pPr indent="0" lvl="0" marL="0" rtl="0" algn="ctr">
                        <a:lnSpc>
                          <a:spcPct val="115000"/>
                        </a:lnSpc>
                        <a:spcBef>
                          <a:spcPts val="0"/>
                        </a:spcBef>
                        <a:spcAft>
                          <a:spcPts val="0"/>
                        </a:spcAft>
                        <a:buNone/>
                      </a:pPr>
                      <a:r>
                        <a:rPr b="1" lang="en" sz="1000"/>
                        <a:t>USERS</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hMerge="1"/>
              </a:tr>
              <a:tr h="142050">
                <a:tc>
                  <a:txBody>
                    <a:bodyPr/>
                    <a:lstStyle/>
                    <a:p>
                      <a:pPr indent="0" lvl="0" marL="0" rtl="0" algn="l">
                        <a:lnSpc>
                          <a:spcPct val="115000"/>
                        </a:lnSpc>
                        <a:spcBef>
                          <a:spcPts val="0"/>
                        </a:spcBef>
                        <a:spcAft>
                          <a:spcPts val="0"/>
                        </a:spcAft>
                        <a:buNone/>
                      </a:pPr>
                      <a:r>
                        <a:rPr b="1" lang="en" sz="1000"/>
                        <a:t>FirstName</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VARCHAR(255) NOT NULL</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142050">
                <a:tc>
                  <a:txBody>
                    <a:bodyPr/>
                    <a:lstStyle/>
                    <a:p>
                      <a:pPr indent="0" lvl="0" marL="0" rtl="0" algn="l">
                        <a:lnSpc>
                          <a:spcPct val="115000"/>
                        </a:lnSpc>
                        <a:spcBef>
                          <a:spcPts val="0"/>
                        </a:spcBef>
                        <a:spcAft>
                          <a:spcPts val="0"/>
                        </a:spcAft>
                        <a:buNone/>
                      </a:pPr>
                      <a:r>
                        <a:rPr b="1" lang="en" sz="1000"/>
                        <a:t>LastName</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VARCHAR(255) NOT NULL</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238875">
                <a:tc>
                  <a:txBody>
                    <a:bodyPr/>
                    <a:lstStyle/>
                    <a:p>
                      <a:pPr indent="0" lvl="0" marL="0" rtl="0" algn="l">
                        <a:lnSpc>
                          <a:spcPct val="115000"/>
                        </a:lnSpc>
                        <a:spcBef>
                          <a:spcPts val="0"/>
                        </a:spcBef>
                        <a:spcAft>
                          <a:spcPts val="0"/>
                        </a:spcAft>
                        <a:buNone/>
                      </a:pPr>
                      <a:r>
                        <a:rPr b="1" lang="en" sz="1000"/>
                        <a:t>Username</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VARCHAR(255) NOT NULL UNIQUE</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238875">
                <a:tc>
                  <a:txBody>
                    <a:bodyPr/>
                    <a:lstStyle/>
                    <a:p>
                      <a:pPr indent="0" lvl="0" marL="0" rtl="0" algn="l">
                        <a:lnSpc>
                          <a:spcPct val="115000"/>
                        </a:lnSpc>
                        <a:spcBef>
                          <a:spcPts val="0"/>
                        </a:spcBef>
                        <a:spcAft>
                          <a:spcPts val="0"/>
                        </a:spcAft>
                        <a:buNone/>
                      </a:pPr>
                      <a:r>
                        <a:rPr b="1" lang="en" sz="1000"/>
                        <a:t>Email</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VARCHAR(255) NOT NULL UNIQUE</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142050">
                <a:tc>
                  <a:txBody>
                    <a:bodyPr/>
                    <a:lstStyle/>
                    <a:p>
                      <a:pPr indent="0" lvl="0" marL="0" rtl="0" algn="l">
                        <a:lnSpc>
                          <a:spcPct val="115000"/>
                        </a:lnSpc>
                        <a:spcBef>
                          <a:spcPts val="0"/>
                        </a:spcBef>
                        <a:spcAft>
                          <a:spcPts val="0"/>
                        </a:spcAft>
                        <a:buNone/>
                      </a:pPr>
                      <a:r>
                        <a:rPr b="1" lang="en" sz="1000"/>
                        <a:t>Password</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VARCHAR(255) NOT NULL</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142050">
                <a:tc>
                  <a:txBody>
                    <a:bodyPr/>
                    <a:lstStyle/>
                    <a:p>
                      <a:pPr indent="0" lvl="0" marL="0" rtl="0" algn="l">
                        <a:lnSpc>
                          <a:spcPct val="115000"/>
                        </a:lnSpc>
                        <a:spcBef>
                          <a:spcPts val="0"/>
                        </a:spcBef>
                        <a:spcAft>
                          <a:spcPts val="0"/>
                        </a:spcAft>
                        <a:buNone/>
                      </a:pPr>
                      <a:r>
                        <a:rPr b="1" lang="en" sz="1000"/>
                        <a:t>Location</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POINT</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graphicFrame>
        <p:nvGraphicFramePr>
          <p:cNvPr id="143" name="Google Shape;143;p18"/>
          <p:cNvGraphicFramePr/>
          <p:nvPr/>
        </p:nvGraphicFramePr>
        <p:xfrm>
          <a:off x="5518575" y="855125"/>
          <a:ext cx="3000000" cy="3000000"/>
        </p:xfrm>
        <a:graphic>
          <a:graphicData uri="http://schemas.openxmlformats.org/drawingml/2006/table">
            <a:tbl>
              <a:tblPr>
                <a:noFill/>
                <a:tableStyleId>{4EFFD1EB-2C55-4C6E-883F-14784AD35344}</a:tableStyleId>
              </a:tblPr>
              <a:tblGrid>
                <a:gridCol w="952500"/>
                <a:gridCol w="2143125"/>
              </a:tblGrid>
              <a:tr h="200025">
                <a:tc gridSpan="2">
                  <a:txBody>
                    <a:bodyPr/>
                    <a:lstStyle/>
                    <a:p>
                      <a:pPr indent="0" lvl="0" marL="0" rtl="0" algn="ctr">
                        <a:lnSpc>
                          <a:spcPct val="115000"/>
                        </a:lnSpc>
                        <a:spcBef>
                          <a:spcPts val="0"/>
                        </a:spcBef>
                        <a:spcAft>
                          <a:spcPts val="0"/>
                        </a:spcAft>
                        <a:buNone/>
                      </a:pPr>
                      <a:r>
                        <a:rPr b="1" lang="en" sz="1000"/>
                        <a:t>LOCATIONPROPS</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hMerge="1"/>
              </a:tr>
              <a:tr h="200025">
                <a:tc>
                  <a:txBody>
                    <a:bodyPr/>
                    <a:lstStyle/>
                    <a:p>
                      <a:pPr indent="0" lvl="0" marL="0" rtl="0" algn="l">
                        <a:lnSpc>
                          <a:spcPct val="115000"/>
                        </a:lnSpc>
                        <a:spcBef>
                          <a:spcPts val="0"/>
                        </a:spcBef>
                        <a:spcAft>
                          <a:spcPts val="0"/>
                        </a:spcAft>
                        <a:buNone/>
                      </a:pPr>
                      <a:r>
                        <a:rPr b="1" lang="en" sz="1000"/>
                        <a:t>LocationID</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SERIAL PRIMARY KEY</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Name</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VARCHAR(255) NOT NULL</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Address</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VARCHAR(255)</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Location</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POINT</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Type</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VARCHAR(255)</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Info</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VARCHAR(255)</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graphicFrame>
        <p:nvGraphicFramePr>
          <p:cNvPr id="144" name="Google Shape;144;p18"/>
          <p:cNvGraphicFramePr/>
          <p:nvPr/>
        </p:nvGraphicFramePr>
        <p:xfrm>
          <a:off x="311700" y="2856650"/>
          <a:ext cx="3000000" cy="3000000"/>
        </p:xfrm>
        <a:graphic>
          <a:graphicData uri="http://schemas.openxmlformats.org/drawingml/2006/table">
            <a:tbl>
              <a:tblPr>
                <a:noFill/>
                <a:tableStyleId>{4EFFD1EB-2C55-4C6E-883F-14784AD35344}</a:tableStyleId>
              </a:tblPr>
              <a:tblGrid>
                <a:gridCol w="1063150"/>
                <a:gridCol w="2392125"/>
              </a:tblGrid>
              <a:tr h="200025">
                <a:tc gridSpan="2">
                  <a:txBody>
                    <a:bodyPr/>
                    <a:lstStyle/>
                    <a:p>
                      <a:pPr indent="0" lvl="0" marL="0" rtl="0" algn="ctr">
                        <a:lnSpc>
                          <a:spcPct val="115000"/>
                        </a:lnSpc>
                        <a:spcBef>
                          <a:spcPts val="0"/>
                        </a:spcBef>
                        <a:spcAft>
                          <a:spcPts val="0"/>
                        </a:spcAft>
                        <a:buNone/>
                      </a:pPr>
                      <a:r>
                        <a:rPr b="1" lang="en" sz="1000"/>
                        <a:t>LOCATIONS</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hMerge="1"/>
              </a:tr>
              <a:tr h="200025">
                <a:tc>
                  <a:txBody>
                    <a:bodyPr/>
                    <a:lstStyle/>
                    <a:p>
                      <a:pPr indent="0" lvl="0" marL="0" rtl="0" algn="l">
                        <a:lnSpc>
                          <a:spcPct val="115000"/>
                        </a:lnSpc>
                        <a:spcBef>
                          <a:spcPts val="0"/>
                        </a:spcBef>
                        <a:spcAft>
                          <a:spcPts val="0"/>
                        </a:spcAft>
                        <a:buNone/>
                      </a:pPr>
                      <a:r>
                        <a:rPr b="1" lang="en" sz="1000"/>
                        <a:t>UserID</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INTEGER NOT NULL</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LocationID</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INTEGER NOT NULL</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400050">
                <a:tc rowSpan="2">
                  <a:txBody>
                    <a:bodyPr/>
                    <a:lstStyle/>
                    <a:p>
                      <a:pPr indent="0" lvl="0" marL="0" rtl="0" algn="l">
                        <a:lnSpc>
                          <a:spcPct val="115000"/>
                        </a:lnSpc>
                        <a:spcBef>
                          <a:spcPts val="0"/>
                        </a:spcBef>
                        <a:spcAft>
                          <a:spcPts val="0"/>
                        </a:spcAft>
                        <a:buNone/>
                      </a:pPr>
                      <a:r>
                        <a:rPr b="1" lang="en" sz="1000"/>
                        <a:t>Rating</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rowSpan="2">
                  <a:txBody>
                    <a:bodyPr/>
                    <a:lstStyle/>
                    <a:p>
                      <a:pPr indent="0" lvl="0" marL="0" rtl="0" algn="l">
                        <a:lnSpc>
                          <a:spcPct val="115000"/>
                        </a:lnSpc>
                        <a:spcBef>
                          <a:spcPts val="0"/>
                        </a:spcBef>
                        <a:spcAft>
                          <a:spcPts val="0"/>
                        </a:spcAft>
                        <a:buNone/>
                      </a:pPr>
                      <a:r>
                        <a:rPr lang="en" sz="1000"/>
                        <a:t>INTEGER NOT NULL, CHECK (Rating &gt;= 0 AND Rating &lt;= 5),</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476250">
                <a:tc vMerge="1"/>
                <a:tc vMerge="1"/>
              </a:tr>
            </a:tbl>
          </a:graphicData>
        </a:graphic>
      </p:graphicFrame>
      <p:graphicFrame>
        <p:nvGraphicFramePr>
          <p:cNvPr id="145" name="Google Shape;145;p18"/>
          <p:cNvGraphicFramePr/>
          <p:nvPr/>
        </p:nvGraphicFramePr>
        <p:xfrm>
          <a:off x="5447150" y="2571750"/>
          <a:ext cx="3000000" cy="3000000"/>
        </p:xfrm>
        <a:graphic>
          <a:graphicData uri="http://schemas.openxmlformats.org/drawingml/2006/table">
            <a:tbl>
              <a:tblPr>
                <a:noFill/>
                <a:tableStyleId>{4EFFD1EB-2C55-4C6E-883F-14784AD35344}</a:tableStyleId>
              </a:tblPr>
              <a:tblGrid>
                <a:gridCol w="952500"/>
                <a:gridCol w="2143125"/>
              </a:tblGrid>
              <a:tr h="200025">
                <a:tc gridSpan="2">
                  <a:txBody>
                    <a:bodyPr/>
                    <a:lstStyle/>
                    <a:p>
                      <a:pPr indent="0" lvl="0" marL="0" rtl="0" algn="ctr">
                        <a:lnSpc>
                          <a:spcPct val="115000"/>
                        </a:lnSpc>
                        <a:spcBef>
                          <a:spcPts val="0"/>
                        </a:spcBef>
                        <a:spcAft>
                          <a:spcPts val="0"/>
                        </a:spcAft>
                        <a:buNone/>
                      </a:pPr>
                      <a:r>
                        <a:rPr b="1" lang="en" sz="1000"/>
                        <a:t>FRIEND</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hMerge="1"/>
              </a:tr>
              <a:tr h="200025">
                <a:tc>
                  <a:txBody>
                    <a:bodyPr/>
                    <a:lstStyle/>
                    <a:p>
                      <a:pPr indent="0" lvl="0" marL="0" rtl="0" algn="l">
                        <a:lnSpc>
                          <a:spcPct val="115000"/>
                        </a:lnSpc>
                        <a:spcBef>
                          <a:spcPts val="0"/>
                        </a:spcBef>
                        <a:spcAft>
                          <a:spcPts val="0"/>
                        </a:spcAft>
                        <a:buNone/>
                      </a:pPr>
                      <a:r>
                        <a:rPr b="1" lang="en" sz="1000"/>
                        <a:t>UserID_A</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INTEGER NOT NULL</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UserID_B</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INTEGER NOT NULL</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400050">
                <a:tc rowSpan="2">
                  <a:txBody>
                    <a:bodyPr/>
                    <a:lstStyle/>
                    <a:p>
                      <a:pPr indent="0" lvl="0" marL="0" rtl="0" algn="l">
                        <a:lnSpc>
                          <a:spcPct val="115000"/>
                        </a:lnSpc>
                        <a:spcBef>
                          <a:spcPts val="0"/>
                        </a:spcBef>
                        <a:spcAft>
                          <a:spcPts val="0"/>
                        </a:spcAft>
                        <a:buNone/>
                      </a:pPr>
                      <a:r>
                        <a:rPr b="1" lang="en" sz="1000"/>
                        <a:t>Relationship</a:t>
                      </a:r>
                      <a:endParaRPr b="1"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rowSpan="2">
                  <a:txBody>
                    <a:bodyPr/>
                    <a:lstStyle/>
                    <a:p>
                      <a:pPr indent="0" lvl="0" marL="0" rtl="0" algn="l">
                        <a:lnSpc>
                          <a:spcPct val="115000"/>
                        </a:lnSpc>
                        <a:spcBef>
                          <a:spcPts val="0"/>
                        </a:spcBef>
                        <a:spcAft>
                          <a:spcPts val="0"/>
                        </a:spcAft>
                        <a:buNone/>
                      </a:pPr>
                      <a:r>
                        <a:rPr lang="en" sz="1000"/>
                        <a:t>VARCHAR(255) NOT NULL, CHECK (UserID_A &lt; UserID_B),</a:t>
                      </a:r>
                      <a:endParaRPr sz="1000"/>
                    </a:p>
                  </a:txBody>
                  <a:tcPr marT="19050" marB="19050" marR="28575" marL="2857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476250">
                <a:tc vMerge="1"/>
                <a:tc v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9"/>
          <p:cNvPicPr preferRelativeResize="0"/>
          <p:nvPr/>
        </p:nvPicPr>
        <p:blipFill>
          <a:blip r:embed="rId3">
            <a:alphaModFix/>
          </a:blip>
          <a:stretch>
            <a:fillRect/>
          </a:stretch>
        </p:blipFill>
        <p:spPr>
          <a:xfrm>
            <a:off x="311690" y="1768927"/>
            <a:ext cx="3626675" cy="1889850"/>
          </a:xfrm>
          <a:prstGeom prst="rect">
            <a:avLst/>
          </a:prstGeom>
          <a:noFill/>
          <a:ln>
            <a:noFill/>
          </a:ln>
        </p:spPr>
      </p:pic>
      <p:sp>
        <p:nvSpPr>
          <p:cNvPr id="151" name="Google Shape;151;p19"/>
          <p:cNvSpPr txBox="1"/>
          <p:nvPr>
            <p:ph type="title"/>
          </p:nvPr>
        </p:nvSpPr>
        <p:spPr>
          <a:xfrm>
            <a:off x="311700" y="18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61E86"/>
                </a:solidFill>
                <a:latin typeface="Ruda"/>
                <a:ea typeface="Ruda"/>
                <a:cs typeface="Ruda"/>
                <a:sym typeface="Ruda"/>
              </a:rPr>
              <a:t>Backend design - 3 : Triggers (PL/SQL)</a:t>
            </a:r>
            <a:endParaRPr>
              <a:solidFill>
                <a:srgbClr val="761E86"/>
              </a:solidFill>
              <a:latin typeface="Ruda"/>
              <a:ea typeface="Ruda"/>
              <a:cs typeface="Ruda"/>
              <a:sym typeface="Ruda"/>
            </a:endParaRPr>
          </a:p>
        </p:txBody>
      </p:sp>
      <p:pic>
        <p:nvPicPr>
          <p:cNvPr id="152" name="Google Shape;152;p19"/>
          <p:cNvPicPr preferRelativeResize="0"/>
          <p:nvPr/>
        </p:nvPicPr>
        <p:blipFill>
          <a:blip r:embed="rId4">
            <a:alphaModFix/>
          </a:blip>
          <a:stretch>
            <a:fillRect/>
          </a:stretch>
        </p:blipFill>
        <p:spPr>
          <a:xfrm>
            <a:off x="3750549" y="1768925"/>
            <a:ext cx="5255176" cy="218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61E86"/>
                </a:solidFill>
                <a:latin typeface="Ruda"/>
                <a:ea typeface="Ruda"/>
                <a:cs typeface="Ruda"/>
                <a:sym typeface="Ruda"/>
              </a:rPr>
              <a:t>Backend design - 4 : Architecture</a:t>
            </a:r>
            <a:endParaRPr>
              <a:solidFill>
                <a:srgbClr val="761E86"/>
              </a:solidFill>
              <a:latin typeface="Ruda"/>
              <a:ea typeface="Ruda"/>
              <a:cs typeface="Ruda"/>
              <a:sym typeface="Ruda"/>
            </a:endParaRPr>
          </a:p>
        </p:txBody>
      </p:sp>
      <p:pic>
        <p:nvPicPr>
          <p:cNvPr id="158" name="Google Shape;158;p20"/>
          <p:cNvPicPr preferRelativeResize="0"/>
          <p:nvPr/>
        </p:nvPicPr>
        <p:blipFill>
          <a:blip r:embed="rId3">
            <a:alphaModFix/>
          </a:blip>
          <a:stretch>
            <a:fillRect/>
          </a:stretch>
        </p:blipFill>
        <p:spPr>
          <a:xfrm>
            <a:off x="1762650" y="1112625"/>
            <a:ext cx="509463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2542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61E86"/>
                </a:solidFill>
                <a:latin typeface="Ruda"/>
                <a:ea typeface="Ruda"/>
                <a:cs typeface="Ruda"/>
                <a:sym typeface="Ruda"/>
              </a:rPr>
              <a:t>Demo</a:t>
            </a:r>
            <a:endParaRPr b="1">
              <a:solidFill>
                <a:srgbClr val="761E86"/>
              </a:solidFill>
              <a:latin typeface="Ruda"/>
              <a:ea typeface="Ruda"/>
              <a:cs typeface="Ruda"/>
              <a:sym typeface="Rud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